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4"/>
  </p:sldMasterIdLst>
  <p:notesMasterIdLst>
    <p:notesMasterId r:id="rId119"/>
  </p:notesMasterIdLst>
  <p:sldIdLst>
    <p:sldId id="257" r:id="rId5"/>
    <p:sldId id="256" r:id="rId6"/>
    <p:sldId id="757" r:id="rId7"/>
    <p:sldId id="258" r:id="rId8"/>
    <p:sldId id="259" r:id="rId9"/>
    <p:sldId id="260" r:id="rId10"/>
    <p:sldId id="261" r:id="rId11"/>
    <p:sldId id="262" r:id="rId12"/>
    <p:sldId id="755" r:id="rId13"/>
    <p:sldId id="756" r:id="rId14"/>
    <p:sldId id="263" r:id="rId15"/>
    <p:sldId id="667" r:id="rId16"/>
    <p:sldId id="265" r:id="rId17"/>
    <p:sldId id="744" r:id="rId18"/>
    <p:sldId id="269" r:id="rId19"/>
    <p:sldId id="470" r:id="rId20"/>
    <p:sldId id="277" r:id="rId21"/>
    <p:sldId id="472" r:id="rId22"/>
    <p:sldId id="488" r:id="rId23"/>
    <p:sldId id="753" r:id="rId24"/>
    <p:sldId id="278" r:id="rId25"/>
    <p:sldId id="479" r:id="rId26"/>
    <p:sldId id="709" r:id="rId27"/>
    <p:sldId id="474" r:id="rId28"/>
    <p:sldId id="475" r:id="rId29"/>
    <p:sldId id="737" r:id="rId30"/>
    <p:sldId id="738" r:id="rId31"/>
    <p:sldId id="681" r:id="rId32"/>
    <p:sldId id="754" r:id="rId33"/>
    <p:sldId id="670" r:id="rId34"/>
    <p:sldId id="652" r:id="rId35"/>
    <p:sldId id="650" r:id="rId36"/>
    <p:sldId id="672" r:id="rId37"/>
    <p:sldId id="675" r:id="rId38"/>
    <p:sldId id="676" r:id="rId39"/>
    <p:sldId id="677" r:id="rId40"/>
    <p:sldId id="402" r:id="rId41"/>
    <p:sldId id="714" r:id="rId42"/>
    <p:sldId id="759" r:id="rId43"/>
    <p:sldId id="708" r:id="rId44"/>
    <p:sldId id="758" r:id="rId45"/>
    <p:sldId id="688" r:id="rId46"/>
    <p:sldId id="689" r:id="rId47"/>
    <p:sldId id="745" r:id="rId48"/>
    <p:sldId id="740" r:id="rId49"/>
    <p:sldId id="440" r:id="rId50"/>
    <p:sldId id="658" r:id="rId51"/>
    <p:sldId id="659" r:id="rId52"/>
    <p:sldId id="660" r:id="rId53"/>
    <p:sldId id="715" r:id="rId54"/>
    <p:sldId id="668" r:id="rId55"/>
    <p:sldId id="432" r:id="rId56"/>
    <p:sldId id="711" r:id="rId57"/>
    <p:sldId id="685" r:id="rId58"/>
    <p:sldId id="433" r:id="rId59"/>
    <p:sldId id="684" r:id="rId60"/>
    <p:sldId id="686" r:id="rId61"/>
    <p:sldId id="439" r:id="rId62"/>
    <p:sldId id="712" r:id="rId63"/>
    <p:sldId id="713" r:id="rId64"/>
    <p:sldId id="409" r:id="rId65"/>
    <p:sldId id="320" r:id="rId66"/>
    <p:sldId id="690" r:id="rId67"/>
    <p:sldId id="741" r:id="rId68"/>
    <p:sldId id="760" r:id="rId69"/>
    <p:sldId id="716" r:id="rId70"/>
    <p:sldId id="693" r:id="rId71"/>
    <p:sldId id="490" r:id="rId72"/>
    <p:sldId id="717" r:id="rId73"/>
    <p:sldId id="447" r:id="rId74"/>
    <p:sldId id="720" r:id="rId75"/>
    <p:sldId id="721" r:id="rId76"/>
    <p:sldId id="722" r:id="rId77"/>
    <p:sldId id="420" r:id="rId78"/>
    <p:sldId id="342" r:id="rId79"/>
    <p:sldId id="726" r:id="rId80"/>
    <p:sldId id="696" r:id="rId81"/>
    <p:sldId id="345" r:id="rId82"/>
    <p:sldId id="346" r:id="rId83"/>
    <p:sldId id="723" r:id="rId84"/>
    <p:sldId id="725" r:id="rId85"/>
    <p:sldId id="746" r:id="rId86"/>
    <p:sldId id="719" r:id="rId87"/>
    <p:sldId id="453" r:id="rId88"/>
    <p:sldId id="661" r:id="rId89"/>
    <p:sldId id="662" r:id="rId90"/>
    <p:sldId id="663" r:id="rId91"/>
    <p:sldId id="761" r:id="rId92"/>
    <p:sldId id="727" r:id="rId93"/>
    <p:sldId id="656" r:id="rId94"/>
    <p:sldId id="423" r:id="rId95"/>
    <p:sldId id="728" r:id="rId96"/>
    <p:sldId id="730" r:id="rId97"/>
    <p:sldId id="458" r:id="rId98"/>
    <p:sldId id="459" r:id="rId99"/>
    <p:sldId id="701" r:id="rId100"/>
    <p:sldId id="664" r:id="rId101"/>
    <p:sldId id="731" r:id="rId102"/>
    <p:sldId id="732" r:id="rId103"/>
    <p:sldId id="375" r:id="rId104"/>
    <p:sldId id="733" r:id="rId105"/>
    <p:sldId id="427" r:id="rId106"/>
    <p:sldId id="734" r:id="rId107"/>
    <p:sldId id="762" r:id="rId108"/>
    <p:sldId id="642" r:id="rId109"/>
    <p:sldId id="428" r:id="rId110"/>
    <p:sldId id="666" r:id="rId111"/>
    <p:sldId id="593" r:id="rId112"/>
    <p:sldId id="763" r:id="rId113"/>
    <p:sldId id="747" r:id="rId114"/>
    <p:sldId id="748" r:id="rId115"/>
    <p:sldId id="749" r:id="rId116"/>
    <p:sldId id="750" r:id="rId117"/>
    <p:sldId id="764" r:id="rId118"/>
  </p:sldIdLst>
  <p:sldSz cx="12192000" cy="6858000"/>
  <p:notesSz cx="7102475" cy="90376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151" roundtripDataSignature="AMtx7mgob86YYb2J7C8wdxbWaPwJfsLCE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B23107-CE6F-1CEF-A293-2B09BE788F59}" name="Cynthia C Beckmann" initials="CB" userId="S::Cynthia.Beckmann@nau.edu::36c6a4d0-81f9-4661-beb6-2762229b0327" providerId="AD"/>
  <p188:author id="{7D45AD51-47AA-AA23-C357-64E9FB2BC62E}" name="Nicole Stone" initials="NS" userId="S::Nicole.Stone@nau.edu::77384c7d-bf51-484f-86b4-dd3056915ba5" providerId="AD"/>
  <p188:author id="{01314597-402B-A9F5-94D9-E14EA7040023}" name="Greta L Kreuzer" initials="GK" userId="S::greta.kreuzer@nau.edu::382d9aae-079e-422f-bb34-72c3e3cff740" providerId="AD"/>
  <p188:author id="{67FD24BC-6F80-A4D6-5F53-E3C81113ADD2}" name="Cheryl Wrinkle" initials="CW" userId="S::Cheryl.Wrinkle@nau.edu::651474f9-67b5-46e9-86fb-61aa56b43660" providerId="AD"/>
  <p188:author id="{1B5641F9-3200-2548-F26B-134C9433FFDA}" name="Chelie A Nelson" initials="CN" userId="S::Chelie.Nelson@nau.edu::d13cf532-c942-468f-99e9-127dc4c5709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89E"/>
    <a:srgbClr val="F26D65"/>
    <a:srgbClr val="0055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00000-0000-0000-0000-000000000000}" v="88" dt="2026-08-24T21:20:31.161"/>
    <p1510:client id="{06EADB7F-8F28-48C8-9F28-F67EDAB4DB11}" v="12" dt="2026-08-24T15:03:00.755"/>
    <p1510:client id="{666182A1-7791-270E-A18E-4977CD8EED80}" v="8" dt="2026-08-24T14:59:41.417"/>
    <p1510:client id="{8FA59FA7-0061-43D0-BA6C-A9282FA6DC2E}" v="1" dt="2026-08-25T11:35:52.271"/>
  </p1510:revLst>
</p1510:revInfo>
</file>

<file path=ppt/tableStyles.xml><?xml version="1.0" encoding="utf-8"?>
<a:tblStyleLst xmlns:a="http://schemas.openxmlformats.org/drawingml/2006/main" def="{668CD79B-14F1-44D3-AE19-4D673E9CB538}">
  <a:tblStyle styleId="{668CD79B-14F1-44D3-AE19-4D673E9CB53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38269" autoAdjust="0"/>
  </p:normalViewPr>
  <p:slideViewPr>
    <p:cSldViewPr snapToGrid="0">
      <p:cViewPr varScale="1">
        <p:scale>
          <a:sx n="41" d="100"/>
          <a:sy n="41" d="100"/>
        </p:scale>
        <p:origin x="2608" y="3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54" Type="http://schemas.openxmlformats.org/officeDocument/2006/relationships/theme" Target="theme/theme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55" Type="http://schemas.openxmlformats.org/officeDocument/2006/relationships/tableStyles" Target="tableStyles.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notesMaster" Target="notesMasters/notesMaster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51" Type="http://customschemas.google.com/relationships/presentationmetadata" Target="metadata"/><Relationship Id="rId156" Type="http://schemas.microsoft.com/office/2016/11/relationships/changesInfo" Target="changesInfos/changesInfo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57" Type="http://schemas.microsoft.com/office/2015/10/relationships/revisionInfo" Target="revisionInfo.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58"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3" Type="http://schemas.openxmlformats.org/officeDocument/2006/relationships/viewProps" Target="viewProp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eta L Kreuzer" userId="S::greta.kreuzer@nau.edu::382d9aae-079e-422f-bb34-72c3e3cff740" providerId="AD" clId="Web-{666182A1-7791-270E-A18E-4977CD8EED80}"/>
    <pc:docChg chg="modSld">
      <pc:chgData name="Greta L Kreuzer" userId="S::greta.kreuzer@nau.edu::382d9aae-079e-422f-bb34-72c3e3cff740" providerId="AD" clId="Web-{666182A1-7791-270E-A18E-4977CD8EED80}" dt="2026-08-24T14:59:39.980" v="14" actId="20577"/>
      <pc:docMkLst>
        <pc:docMk/>
      </pc:docMkLst>
      <pc:sldChg chg="modSp modNotes">
        <pc:chgData name="Greta L Kreuzer" userId="S::greta.kreuzer@nau.edu::382d9aae-079e-422f-bb34-72c3e3cff740" providerId="AD" clId="Web-{666182A1-7791-270E-A18E-4977CD8EED80}" dt="2026-08-24T14:59:14.792" v="6"/>
        <pc:sldMkLst>
          <pc:docMk/>
          <pc:sldMk cId="0" sldId="474"/>
        </pc:sldMkLst>
        <pc:spChg chg="mod">
          <ac:chgData name="Greta L Kreuzer" userId="S::greta.kreuzer@nau.edu::382d9aae-079e-422f-bb34-72c3e3cff740" providerId="AD" clId="Web-{666182A1-7791-270E-A18E-4977CD8EED80}" dt="2026-08-24T14:57:20.072" v="0" actId="20577"/>
          <ac:spMkLst>
            <pc:docMk/>
            <pc:sldMk cId="0" sldId="474"/>
            <ac:spMk id="8" creationId="{D021E563-DA59-526F-F576-BC437717A752}"/>
          </ac:spMkLst>
        </pc:spChg>
      </pc:sldChg>
      <pc:sldChg chg="modSp modNotes">
        <pc:chgData name="Greta L Kreuzer" userId="S::greta.kreuzer@nau.edu::382d9aae-079e-422f-bb34-72c3e3cff740" providerId="AD" clId="Web-{666182A1-7791-270E-A18E-4977CD8EED80}" dt="2026-08-24T14:59:27.026" v="9"/>
        <pc:sldMkLst>
          <pc:docMk/>
          <pc:sldMk cId="0" sldId="475"/>
        </pc:sldMkLst>
        <pc:spChg chg="mod">
          <ac:chgData name="Greta L Kreuzer" userId="S::greta.kreuzer@nau.edu::382d9aae-079e-422f-bb34-72c3e3cff740" providerId="AD" clId="Web-{666182A1-7791-270E-A18E-4977CD8EED80}" dt="2026-08-24T14:59:20.167" v="7" actId="20577"/>
          <ac:spMkLst>
            <pc:docMk/>
            <pc:sldMk cId="0" sldId="475"/>
            <ac:spMk id="6" creationId="{F36C727D-0350-963B-C04D-FA99E5531896}"/>
          </ac:spMkLst>
        </pc:spChg>
      </pc:sldChg>
      <pc:sldChg chg="modSp">
        <pc:chgData name="Greta L Kreuzer" userId="S::greta.kreuzer@nau.edu::382d9aae-079e-422f-bb34-72c3e3cff740" providerId="AD" clId="Web-{666182A1-7791-270E-A18E-4977CD8EED80}" dt="2026-08-24T14:59:39.980" v="14" actId="20577"/>
        <pc:sldMkLst>
          <pc:docMk/>
          <pc:sldMk cId="2155437831" sldId="748"/>
        </pc:sldMkLst>
        <pc:spChg chg="mod">
          <ac:chgData name="Greta L Kreuzer" userId="S::greta.kreuzer@nau.edu::382d9aae-079e-422f-bb34-72c3e3cff740" providerId="AD" clId="Web-{666182A1-7791-270E-A18E-4977CD8EED80}" dt="2026-08-24T14:59:39.980" v="14" actId="20577"/>
          <ac:spMkLst>
            <pc:docMk/>
            <pc:sldMk cId="2155437831" sldId="748"/>
            <ac:spMk id="4" creationId="{B6121765-0ECC-EA1B-FE51-A8364BEBCDED}"/>
          </ac:spMkLst>
        </pc:spChg>
      </pc:sldChg>
    </pc:docChg>
  </pc:docChgLst>
  <pc:docChgLst>
    <pc:chgData name="Nicole Stone" userId="77384c7d-bf51-484f-86b4-dd3056915ba5" providerId="ADAL" clId="{62B535BC-12A3-4D32-A66E-1092E7BE3592}"/>
    <pc:docChg chg="custSel modSld">
      <pc:chgData name="Nicole Stone" userId="77384c7d-bf51-484f-86b4-dd3056915ba5" providerId="ADAL" clId="{62B535BC-12A3-4D32-A66E-1092E7BE3592}" dt="2026-08-25T12:36:42.211" v="13" actId="255"/>
      <pc:docMkLst>
        <pc:docMk/>
      </pc:docMkLst>
      <pc:sldChg chg="modNotesTx">
        <pc:chgData name="Nicole Stone" userId="77384c7d-bf51-484f-86b4-dd3056915ba5" providerId="ADAL" clId="{62B535BC-12A3-4D32-A66E-1092E7BE3592}" dt="2026-08-25T12:36:42.211" v="13" actId="255"/>
        <pc:sldMkLst>
          <pc:docMk/>
          <pc:sldMk cId="0" sldId="258"/>
        </pc:sldMkLst>
      </pc:sldChg>
      <pc:sldChg chg="modSp mod">
        <pc:chgData name="Nicole Stone" userId="77384c7d-bf51-484f-86b4-dd3056915ba5" providerId="ADAL" clId="{62B535BC-12A3-4D32-A66E-1092E7BE3592}" dt="2026-08-24T14:02:08.582" v="4"/>
        <pc:sldMkLst>
          <pc:docMk/>
          <pc:sldMk cId="0" sldId="375"/>
        </pc:sldMkLst>
        <pc:spChg chg="ord">
          <ac:chgData name="Nicole Stone" userId="77384c7d-bf51-484f-86b4-dd3056915ba5" providerId="ADAL" clId="{62B535BC-12A3-4D32-A66E-1092E7BE3592}" dt="2026-08-24T14:02:08.582" v="4"/>
          <ac:spMkLst>
            <pc:docMk/>
            <pc:sldMk cId="0" sldId="375"/>
            <ac:spMk id="8" creationId="{6B24E4BD-0649-5F85-BA1C-E8DA4AD87F08}"/>
          </ac:spMkLst>
        </pc:spChg>
        <pc:picChg chg="mod">
          <ac:chgData name="Nicole Stone" userId="77384c7d-bf51-484f-86b4-dd3056915ba5" providerId="ADAL" clId="{62B535BC-12A3-4D32-A66E-1092E7BE3592}" dt="2026-08-24T13:58:55.361" v="1" actId="962"/>
          <ac:picMkLst>
            <pc:docMk/>
            <pc:sldMk cId="0" sldId="375"/>
            <ac:picMk id="3" creationId="{96D1E866-A01E-572F-CA3F-147FE82ED281}"/>
          </ac:picMkLst>
        </pc:picChg>
      </pc:sldChg>
      <pc:sldChg chg="modSp mod chgLayout">
        <pc:chgData name="Nicole Stone" userId="77384c7d-bf51-484f-86b4-dd3056915ba5" providerId="ADAL" clId="{62B535BC-12A3-4D32-A66E-1092E7BE3592}" dt="2026-08-24T19:24:58.960" v="10" actId="403"/>
        <pc:sldMkLst>
          <pc:docMk/>
          <pc:sldMk cId="2964071362" sldId="459"/>
        </pc:sldMkLst>
        <pc:spChg chg="mod ord">
          <ac:chgData name="Nicole Stone" userId="77384c7d-bf51-484f-86b4-dd3056915ba5" providerId="ADAL" clId="{62B535BC-12A3-4D32-A66E-1092E7BE3592}" dt="2026-08-24T19:24:49.966" v="9" actId="700"/>
          <ac:spMkLst>
            <pc:docMk/>
            <pc:sldMk cId="2964071362" sldId="459"/>
            <ac:spMk id="2" creationId="{F9EEFBB8-6DC9-17DC-8844-9F3147BCDE90}"/>
          </ac:spMkLst>
        </pc:spChg>
        <pc:spChg chg="mod ord">
          <ac:chgData name="Nicole Stone" userId="77384c7d-bf51-484f-86b4-dd3056915ba5" providerId="ADAL" clId="{62B535BC-12A3-4D32-A66E-1092E7BE3592}" dt="2026-08-24T19:24:58.960" v="10" actId="403"/>
          <ac:spMkLst>
            <pc:docMk/>
            <pc:sldMk cId="2964071362" sldId="459"/>
            <ac:spMk id="3" creationId="{1259AADB-635B-E4E3-7D0B-98CB7AD04039}"/>
          </ac:spMkLst>
        </pc:spChg>
        <pc:spChg chg="mod ord">
          <ac:chgData name="Nicole Stone" userId="77384c7d-bf51-484f-86b4-dd3056915ba5" providerId="ADAL" clId="{62B535BC-12A3-4D32-A66E-1092E7BE3592}" dt="2026-08-24T19:24:49.966" v="9" actId="700"/>
          <ac:spMkLst>
            <pc:docMk/>
            <pc:sldMk cId="2964071362" sldId="459"/>
            <ac:spMk id="8" creationId="{EC7A79D6-9524-ADB3-6386-4F227210E7A8}"/>
          </ac:spMkLst>
        </pc:spChg>
      </pc:sldChg>
      <pc:sldChg chg="modSp mod">
        <pc:chgData name="Nicole Stone" userId="77384c7d-bf51-484f-86b4-dd3056915ba5" providerId="ADAL" clId="{62B535BC-12A3-4D32-A66E-1092E7BE3592}" dt="2026-08-24T19:20:49.428" v="5" actId="14100"/>
        <pc:sldMkLst>
          <pc:docMk/>
          <pc:sldMk cId="3387391253" sldId="727"/>
        </pc:sldMkLst>
        <pc:spChg chg="mod">
          <ac:chgData name="Nicole Stone" userId="77384c7d-bf51-484f-86b4-dd3056915ba5" providerId="ADAL" clId="{62B535BC-12A3-4D32-A66E-1092E7BE3592}" dt="2026-08-24T19:20:49.428" v="5" actId="14100"/>
          <ac:spMkLst>
            <pc:docMk/>
            <pc:sldMk cId="3387391253" sldId="727"/>
            <ac:spMk id="3" creationId="{9AC04E37-27C7-C261-EB09-BEEB15B653E1}"/>
          </ac:spMkLst>
        </pc:spChg>
      </pc:sldChg>
      <pc:sldChg chg="modSp mod">
        <pc:chgData name="Nicole Stone" userId="77384c7d-bf51-484f-86b4-dd3056915ba5" providerId="ADAL" clId="{62B535BC-12A3-4D32-A66E-1092E7BE3592}" dt="2026-08-24T14:01:59.978" v="2"/>
        <pc:sldMkLst>
          <pc:docMk/>
          <pc:sldMk cId="719565361" sldId="746"/>
        </pc:sldMkLst>
        <pc:spChg chg="ord">
          <ac:chgData name="Nicole Stone" userId="77384c7d-bf51-484f-86b4-dd3056915ba5" providerId="ADAL" clId="{62B535BC-12A3-4D32-A66E-1092E7BE3592}" dt="2026-08-24T14:01:59.978" v="2"/>
          <ac:spMkLst>
            <pc:docMk/>
            <pc:sldMk cId="719565361" sldId="746"/>
            <ac:spMk id="3" creationId="{CC6D6B4F-9F28-CADA-8EF9-AB1D0E780BE9}"/>
          </ac:spMkLst>
        </pc:spChg>
      </pc:sldChg>
      <pc:sldChg chg="modNotesTx">
        <pc:chgData name="Nicole Stone" userId="77384c7d-bf51-484f-86b4-dd3056915ba5" providerId="ADAL" clId="{62B535BC-12A3-4D32-A66E-1092E7BE3592}" dt="2026-08-25T12:36:11.687" v="12" actId="255"/>
        <pc:sldMkLst>
          <pc:docMk/>
          <pc:sldMk cId="1257559020" sldId="753"/>
        </pc:sldMkLst>
      </pc:sldChg>
      <pc:sldChg chg="modSp mod">
        <pc:chgData name="Nicole Stone" userId="77384c7d-bf51-484f-86b4-dd3056915ba5" providerId="ADAL" clId="{62B535BC-12A3-4D32-A66E-1092E7BE3592}" dt="2026-08-24T19:23:25.779" v="8" actId="207"/>
        <pc:sldMkLst>
          <pc:docMk/>
          <pc:sldMk cId="3176787080" sldId="759"/>
        </pc:sldMkLst>
        <pc:picChg chg="mod">
          <ac:chgData name="Nicole Stone" userId="77384c7d-bf51-484f-86b4-dd3056915ba5" providerId="ADAL" clId="{62B535BC-12A3-4D32-A66E-1092E7BE3592}" dt="2026-08-24T19:23:25.779" v="8" actId="207"/>
          <ac:picMkLst>
            <pc:docMk/>
            <pc:sldMk cId="3176787080" sldId="759"/>
            <ac:picMk id="3" creationId="{5F362807-B531-4D26-9AC4-F5BAE4E1B8E4}"/>
          </ac:picMkLst>
        </pc:picChg>
      </pc:sldChg>
      <pc:sldChg chg="modSp mod">
        <pc:chgData name="Nicole Stone" userId="77384c7d-bf51-484f-86b4-dd3056915ba5" providerId="ADAL" clId="{62B535BC-12A3-4D32-A66E-1092E7BE3592}" dt="2026-08-24T19:23:09.629" v="7" actId="207"/>
        <pc:sldMkLst>
          <pc:docMk/>
          <pc:sldMk cId="2003195800" sldId="760"/>
        </pc:sldMkLst>
        <pc:picChg chg="mod">
          <ac:chgData name="Nicole Stone" userId="77384c7d-bf51-484f-86b4-dd3056915ba5" providerId="ADAL" clId="{62B535BC-12A3-4D32-A66E-1092E7BE3592}" dt="2026-08-24T19:23:09.629" v="7" actId="207"/>
          <ac:picMkLst>
            <pc:docMk/>
            <pc:sldMk cId="2003195800" sldId="760"/>
            <ac:picMk id="3" creationId="{81F60444-0959-2C0D-B6EA-A73F72E91999}"/>
          </ac:picMkLst>
        </pc:picChg>
      </pc:sldChg>
      <pc:sldChg chg="modSp mod">
        <pc:chgData name="Nicole Stone" userId="77384c7d-bf51-484f-86b4-dd3056915ba5" providerId="ADAL" clId="{62B535BC-12A3-4D32-A66E-1092E7BE3592}" dt="2026-08-24T19:22:50.839" v="6" actId="207"/>
        <pc:sldMkLst>
          <pc:docMk/>
          <pc:sldMk cId="4035110099" sldId="761"/>
        </pc:sldMkLst>
        <pc:picChg chg="mod">
          <ac:chgData name="Nicole Stone" userId="77384c7d-bf51-484f-86b4-dd3056915ba5" providerId="ADAL" clId="{62B535BC-12A3-4D32-A66E-1092E7BE3592}" dt="2026-08-24T19:22:50.839" v="6" actId="207"/>
          <ac:picMkLst>
            <pc:docMk/>
            <pc:sldMk cId="4035110099" sldId="761"/>
            <ac:picMk id="3" creationId="{6A1731B5-CC91-F343-E4EC-8F6451623CD3}"/>
          </ac:picMkLst>
        </pc:picChg>
      </pc:sldChg>
      <pc:sldChg chg="modSp mod">
        <pc:chgData name="Nicole Stone" userId="77384c7d-bf51-484f-86b4-dd3056915ba5" providerId="ADAL" clId="{62B535BC-12A3-4D32-A66E-1092E7BE3592}" dt="2026-08-24T19:25:16.506" v="11" actId="207"/>
        <pc:sldMkLst>
          <pc:docMk/>
          <pc:sldMk cId="446669106" sldId="762"/>
        </pc:sldMkLst>
        <pc:picChg chg="mod">
          <ac:chgData name="Nicole Stone" userId="77384c7d-bf51-484f-86b4-dd3056915ba5" providerId="ADAL" clId="{62B535BC-12A3-4D32-A66E-1092E7BE3592}" dt="2026-08-24T19:25:16.506" v="11" actId="207"/>
          <ac:picMkLst>
            <pc:docMk/>
            <pc:sldMk cId="446669106" sldId="762"/>
            <ac:picMk id="3" creationId="{5F410C8A-00B9-3E60-088F-87533E30B8CD}"/>
          </ac:picMkLst>
        </pc:picChg>
      </pc:sldChg>
    </pc:docChg>
  </pc:docChgLst>
  <pc:docChgLst>
    <pc:chgData name="Cynthia C Beckmann" userId="36c6a4d0-81f9-4661-beb6-2762229b0327" providerId="ADAL" clId="{A72E4CAC-DD6E-4E60-B0E3-53AF9FF4DC68}"/>
    <pc:docChg chg="custSel modSld">
      <pc:chgData name="Cynthia C Beckmann" userId="36c6a4d0-81f9-4661-beb6-2762229b0327" providerId="ADAL" clId="{A72E4CAC-DD6E-4E60-B0E3-53AF9FF4DC68}" dt="2026-08-25T11:36:08.153" v="37" actId="6549"/>
      <pc:docMkLst>
        <pc:docMk/>
      </pc:docMkLst>
      <pc:sldChg chg="modSp mod">
        <pc:chgData name="Cynthia C Beckmann" userId="36c6a4d0-81f9-4661-beb6-2762229b0327" providerId="ADAL" clId="{A72E4CAC-DD6E-4E60-B0E3-53AF9FF4DC68}" dt="2026-08-25T11:34:15.704" v="16" actId="313"/>
        <pc:sldMkLst>
          <pc:docMk/>
          <pc:sldMk cId="2964071362" sldId="459"/>
        </pc:sldMkLst>
        <pc:spChg chg="mod">
          <ac:chgData name="Cynthia C Beckmann" userId="36c6a4d0-81f9-4661-beb6-2762229b0327" providerId="ADAL" clId="{A72E4CAC-DD6E-4E60-B0E3-53AF9FF4DC68}" dt="2026-08-25T11:34:15.704" v="16" actId="313"/>
          <ac:spMkLst>
            <pc:docMk/>
            <pc:sldMk cId="2964071362" sldId="459"/>
            <ac:spMk id="2" creationId="{F9EEFBB8-6DC9-17DC-8844-9F3147BCDE90}"/>
          </ac:spMkLst>
        </pc:spChg>
      </pc:sldChg>
      <pc:sldChg chg="modNotesTx">
        <pc:chgData name="Cynthia C Beckmann" userId="36c6a4d0-81f9-4661-beb6-2762229b0327" providerId="ADAL" clId="{A72E4CAC-DD6E-4E60-B0E3-53AF9FF4DC68}" dt="2026-08-25T11:36:08.153" v="37" actId="6549"/>
        <pc:sldMkLst>
          <pc:docMk/>
          <pc:sldMk cId="2868784609" sldId="652"/>
        </pc:sldMkLst>
      </pc:sldChg>
      <pc:sldChg chg="modSp mod">
        <pc:chgData name="Cynthia C Beckmann" userId="36c6a4d0-81f9-4661-beb6-2762229b0327" providerId="ADAL" clId="{A72E4CAC-DD6E-4E60-B0E3-53AF9FF4DC68}" dt="2026-08-25T11:33:37.925" v="11" actId="14100"/>
        <pc:sldMkLst>
          <pc:docMk/>
          <pc:sldMk cId="2003195800" sldId="760"/>
        </pc:sldMkLst>
        <pc:spChg chg="mod">
          <ac:chgData name="Cynthia C Beckmann" userId="36c6a4d0-81f9-4661-beb6-2762229b0327" providerId="ADAL" clId="{A72E4CAC-DD6E-4E60-B0E3-53AF9FF4DC68}" dt="2026-08-25T11:33:37.925" v="11" actId="14100"/>
          <ac:spMkLst>
            <pc:docMk/>
            <pc:sldMk cId="2003195800" sldId="760"/>
            <ac:spMk id="4" creationId="{8EAF11AB-0665-8ECC-5C11-2BBDF33A5F22}"/>
          </ac:spMkLst>
        </pc:spChg>
      </pc:sldChg>
    </pc:docChg>
  </pc:docChgLst>
  <pc:docChgLst>
    <pc:chgData name="Greta L Kreuzer" userId="S::greta.kreuzer@nau.edu::382d9aae-079e-422f-bb34-72c3e3cff740" providerId="AD" clId="Web-{00000000-0000-0000-0000-000000000000}"/>
    <pc:docChg chg="addSld modSld">
      <pc:chgData name="Greta L Kreuzer" userId="S::greta.kreuzer@nau.edu::382d9aae-079e-422f-bb34-72c3e3cff740" providerId="AD" clId="Web-{00000000-0000-0000-0000-000000000000}" dt="2026-08-24T21:18:51.094" v="203" actId="20577"/>
      <pc:docMkLst>
        <pc:docMk/>
      </pc:docMkLst>
      <pc:sldChg chg="modSp modNotes">
        <pc:chgData name="Greta L Kreuzer" userId="S::greta.kreuzer@nau.edu::382d9aae-079e-422f-bb34-72c3e3cff740" providerId="AD" clId="Web-{00000000-0000-0000-0000-000000000000}" dt="2026-08-24T21:14:59.240" v="162"/>
        <pc:sldMkLst>
          <pc:docMk/>
          <pc:sldMk cId="2868784609" sldId="652"/>
        </pc:sldMkLst>
        <pc:spChg chg="mod">
          <ac:chgData name="Greta L Kreuzer" userId="S::greta.kreuzer@nau.edu::382d9aae-079e-422f-bb34-72c3e3cff740" providerId="AD" clId="Web-{00000000-0000-0000-0000-000000000000}" dt="2026-08-24T21:14:01.706" v="155" actId="14100"/>
          <ac:spMkLst>
            <pc:docMk/>
            <pc:sldMk cId="2868784609" sldId="652"/>
            <ac:spMk id="2" creationId="{97BC395E-D059-8A56-E1F5-A61472555D8B}"/>
          </ac:spMkLst>
        </pc:spChg>
      </pc:sldChg>
      <pc:sldChg chg="modSp">
        <pc:chgData name="Greta L Kreuzer" userId="S::greta.kreuzer@nau.edu::382d9aae-079e-422f-bb34-72c3e3cff740" providerId="AD" clId="Web-{00000000-0000-0000-0000-000000000000}" dt="2026-08-24T21:16:44.526" v="171" actId="20577"/>
        <pc:sldMkLst>
          <pc:docMk/>
          <pc:sldMk cId="2704616824" sldId="747"/>
        </pc:sldMkLst>
        <pc:spChg chg="mod">
          <ac:chgData name="Greta L Kreuzer" userId="S::greta.kreuzer@nau.edu::382d9aae-079e-422f-bb34-72c3e3cff740" providerId="AD" clId="Web-{00000000-0000-0000-0000-000000000000}" dt="2026-08-24T21:16:44.526" v="171" actId="20577"/>
          <ac:spMkLst>
            <pc:docMk/>
            <pc:sldMk cId="2704616824" sldId="747"/>
            <ac:spMk id="4" creationId="{9D7D5F11-0380-1A93-6FCA-CEC4DE75E07E}"/>
          </ac:spMkLst>
        </pc:spChg>
      </pc:sldChg>
      <pc:sldChg chg="modSp">
        <pc:chgData name="Greta L Kreuzer" userId="S::greta.kreuzer@nau.edu::382d9aae-079e-422f-bb34-72c3e3cff740" providerId="AD" clId="Web-{00000000-0000-0000-0000-000000000000}" dt="2026-08-24T21:18:23.936" v="193" actId="20577"/>
        <pc:sldMkLst>
          <pc:docMk/>
          <pc:sldMk cId="2155437831" sldId="748"/>
        </pc:sldMkLst>
        <pc:spChg chg="mod">
          <ac:chgData name="Greta L Kreuzer" userId="S::greta.kreuzer@nau.edu::382d9aae-079e-422f-bb34-72c3e3cff740" providerId="AD" clId="Web-{00000000-0000-0000-0000-000000000000}" dt="2026-08-24T21:18:23.936" v="193" actId="20577"/>
          <ac:spMkLst>
            <pc:docMk/>
            <pc:sldMk cId="2155437831" sldId="748"/>
            <ac:spMk id="4" creationId="{B6121765-0ECC-EA1B-FE51-A8364BEBCDED}"/>
          </ac:spMkLst>
        </pc:spChg>
      </pc:sldChg>
      <pc:sldChg chg="modSp">
        <pc:chgData name="Greta L Kreuzer" userId="S::greta.kreuzer@nau.edu::382d9aae-079e-422f-bb34-72c3e3cff740" providerId="AD" clId="Web-{00000000-0000-0000-0000-000000000000}" dt="2026-08-24T21:18:33.421" v="197" actId="20577"/>
        <pc:sldMkLst>
          <pc:docMk/>
          <pc:sldMk cId="2911868532" sldId="749"/>
        </pc:sldMkLst>
        <pc:spChg chg="mod">
          <ac:chgData name="Greta L Kreuzer" userId="S::greta.kreuzer@nau.edu::382d9aae-079e-422f-bb34-72c3e3cff740" providerId="AD" clId="Web-{00000000-0000-0000-0000-000000000000}" dt="2026-08-24T21:18:33.421" v="197" actId="20577"/>
          <ac:spMkLst>
            <pc:docMk/>
            <pc:sldMk cId="2911868532" sldId="749"/>
            <ac:spMk id="4" creationId="{9E7DE594-7ADB-312E-BC7E-07C9EFE47B75}"/>
          </ac:spMkLst>
        </pc:spChg>
      </pc:sldChg>
      <pc:sldChg chg="modSp">
        <pc:chgData name="Greta L Kreuzer" userId="S::greta.kreuzer@nau.edu::382d9aae-079e-422f-bb34-72c3e3cff740" providerId="AD" clId="Web-{00000000-0000-0000-0000-000000000000}" dt="2026-08-24T21:18:43.937" v="200" actId="20577"/>
        <pc:sldMkLst>
          <pc:docMk/>
          <pc:sldMk cId="2392509903" sldId="750"/>
        </pc:sldMkLst>
        <pc:spChg chg="mod">
          <ac:chgData name="Greta L Kreuzer" userId="S::greta.kreuzer@nau.edu::382d9aae-079e-422f-bb34-72c3e3cff740" providerId="AD" clId="Web-{00000000-0000-0000-0000-000000000000}" dt="2026-08-24T21:18:43.937" v="200" actId="20577"/>
          <ac:spMkLst>
            <pc:docMk/>
            <pc:sldMk cId="2392509903" sldId="750"/>
            <ac:spMk id="4" creationId="{25E5A4FD-C7E0-5F45-64A4-80D6EC887B43}"/>
          </ac:spMkLst>
        </pc:spChg>
      </pc:sldChg>
      <pc:sldChg chg="addSp delSp modSp modNotes">
        <pc:chgData name="Greta L Kreuzer" userId="S::greta.kreuzer@nau.edu::382d9aae-079e-422f-bb34-72c3e3cff740" providerId="AD" clId="Web-{00000000-0000-0000-0000-000000000000}" dt="2026-08-24T21:14:40.083" v="159"/>
        <pc:sldMkLst>
          <pc:docMk/>
          <pc:sldMk cId="1897430861" sldId="754"/>
        </pc:sldMkLst>
        <pc:spChg chg="del mod">
          <ac:chgData name="Greta L Kreuzer" userId="S::greta.kreuzer@nau.edu::382d9aae-079e-422f-bb34-72c3e3cff740" providerId="AD" clId="Web-{00000000-0000-0000-0000-000000000000}" dt="2026-08-24T21:14:14.707" v="156"/>
          <ac:spMkLst>
            <pc:docMk/>
            <pc:sldMk cId="1897430861" sldId="754"/>
            <ac:spMk id="2" creationId="{54AC2D1C-7706-D6F5-3806-D5280D65130A}"/>
          </ac:spMkLst>
        </pc:spChg>
        <pc:spChg chg="add mod">
          <ac:chgData name="Greta L Kreuzer" userId="S::greta.kreuzer@nau.edu::382d9aae-079e-422f-bb34-72c3e3cff740" providerId="AD" clId="Web-{00000000-0000-0000-0000-000000000000}" dt="2026-08-24T21:14:21.941" v="157"/>
          <ac:spMkLst>
            <pc:docMk/>
            <pc:sldMk cId="1897430861" sldId="754"/>
            <ac:spMk id="4" creationId="{FA747E49-CE15-0DA4-1344-C6A89531BC0E}"/>
          </ac:spMkLst>
        </pc:spChg>
      </pc:sldChg>
      <pc:sldChg chg="modSp">
        <pc:chgData name="Greta L Kreuzer" userId="S::greta.kreuzer@nau.edu::382d9aae-079e-422f-bb34-72c3e3cff740" providerId="AD" clId="Web-{00000000-0000-0000-0000-000000000000}" dt="2026-08-24T21:16:31.619" v="167" actId="20577"/>
        <pc:sldMkLst>
          <pc:docMk/>
          <pc:sldMk cId="3999624078" sldId="763"/>
        </pc:sldMkLst>
        <pc:spChg chg="mod">
          <ac:chgData name="Greta L Kreuzer" userId="S::greta.kreuzer@nau.edu::382d9aae-079e-422f-bb34-72c3e3cff740" providerId="AD" clId="Web-{00000000-0000-0000-0000-000000000000}" dt="2026-08-24T21:16:31.619" v="167" actId="20577"/>
          <ac:spMkLst>
            <pc:docMk/>
            <pc:sldMk cId="3999624078" sldId="763"/>
            <ac:spMk id="4" creationId="{1A75B4D2-1AD2-F934-EA2D-5FC682817E07}"/>
          </ac:spMkLst>
        </pc:spChg>
      </pc:sldChg>
      <pc:sldChg chg="modSp add replId">
        <pc:chgData name="Greta L Kreuzer" userId="S::greta.kreuzer@nau.edu::382d9aae-079e-422f-bb34-72c3e3cff740" providerId="AD" clId="Web-{00000000-0000-0000-0000-000000000000}" dt="2026-08-24T21:18:51.094" v="203" actId="20577"/>
        <pc:sldMkLst>
          <pc:docMk/>
          <pc:sldMk cId="2135128586" sldId="764"/>
        </pc:sldMkLst>
        <pc:spChg chg="mod">
          <ac:chgData name="Greta L Kreuzer" userId="S::greta.kreuzer@nau.edu::382d9aae-079e-422f-bb34-72c3e3cff740" providerId="AD" clId="Web-{00000000-0000-0000-0000-000000000000}" dt="2026-08-24T21:17:48.732" v="188" actId="20577"/>
          <ac:spMkLst>
            <pc:docMk/>
            <pc:sldMk cId="2135128586" sldId="764"/>
            <ac:spMk id="2" creationId="{34ED4186-EAD1-AA45-8D00-373F7ACE5D52}"/>
          </ac:spMkLst>
        </pc:spChg>
        <pc:spChg chg="mod">
          <ac:chgData name="Greta L Kreuzer" userId="S::greta.kreuzer@nau.edu::382d9aae-079e-422f-bb34-72c3e3cff740" providerId="AD" clId="Web-{00000000-0000-0000-0000-000000000000}" dt="2026-08-24T21:18:51.094" v="203" actId="20577"/>
          <ac:spMkLst>
            <pc:docMk/>
            <pc:sldMk cId="2135128586" sldId="764"/>
            <ac:spMk id="4" creationId="{14CCF660-324A-39C1-438B-848EEE50ADF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77739" cy="453451"/>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023092" y="0"/>
            <a:ext cx="3077739" cy="453451"/>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
        <p:nvSpPr>
          <p:cNvPr id="6" name="Google Shape;6;n"/>
          <p:cNvSpPr txBox="1">
            <a:spLocks noGrp="1"/>
          </p:cNvSpPr>
          <p:nvPr>
            <p:ph type="body" idx="1"/>
          </p:nvPr>
        </p:nvSpPr>
        <p:spPr>
          <a:xfrm>
            <a:off x="710248" y="4349363"/>
            <a:ext cx="5681980" cy="355857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584188"/>
            <a:ext cx="3077739" cy="45345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023092" y="8584188"/>
            <a:ext cx="3077739" cy="45345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s://parentpowered.com/blog/education-equity/culturally-responsive-family-engagement/"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s://ies.ed.gov/ncee/rel/regions/west/pdf/Family_Engagement_and_Empowerment_Brief_Final_Clean_ADA_Final.pdf"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s://www.michigan.gov/mde/-/media/Project/Websites/mde/Literacy/Family-Engagement-for-Literacy/FE_Equity.pdf?rev=29a6cb29c7d34470b47db96889fd19d4&amp;hash=B9F5172A33E1B4E91B28F59964FC48D3" TargetMode="External"/><Relationship Id="rId2" Type="http://schemas.openxmlformats.org/officeDocument/2006/relationships/slide" Target="../slides/slide102.xml"/><Relationship Id="rId1" Type="http://schemas.openxmlformats.org/officeDocument/2006/relationships/notesMaster" Target="../notesMasters/notesMaster1.xml"/><Relationship Id="rId5" Type="http://schemas.openxmlformats.org/officeDocument/2006/relationships/hyperlink" Target="https://parentpowered.com/blog/education-equity/culturally-responsive-family-engagement/" TargetMode="External"/><Relationship Id="rId4" Type="http://schemas.openxmlformats.org/officeDocument/2006/relationships/hyperlink" Target="https://nafsce.org/" TargetMode="External"/></Relationships>
</file>

<file path=ppt/notesSlides/_rels/notesSlide103.xml.rels><?xml version="1.0" encoding="UTF-8" standalone="yes"?>
<Relationships xmlns="http://schemas.openxmlformats.org/package/2006/relationships"><Relationship Id="rId3" Type="http://schemas.openxmlformats.org/officeDocument/2006/relationships/hyperlink" Target="https://www.ed.gov/sites/ed/files/policy/elsec/leg/essa/essatitleiiiguidenglishlearners92016.pdf" TargetMode="External"/><Relationship Id="rId2" Type="http://schemas.openxmlformats.org/officeDocument/2006/relationships/slide" Target="../slides/slide103.xml"/><Relationship Id="rId1" Type="http://schemas.openxmlformats.org/officeDocument/2006/relationships/notesMaster" Target="../notesMasters/notesMaster1.xml"/><Relationship Id="rId4" Type="http://schemas.openxmlformats.org/officeDocument/2006/relationships/hyperlink" Target="https://www.ed.gov/laws-and-policy/civil-rights-laws/race-color-and-national-origin-discrimination" TargetMode="Externa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hechingerreport.org/what-the-research-says-about-the-best-way-to-engage-parents/"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flamboyanfoundation.org/inthenews/hechinger-report-what-the-research-says-about-the-best-ways-to-engage-parents/" TargetMode="Externa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dese.mo.gov/media/pdf/oeq-ed-leaderstandards"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dese.mo.gov/educator-quality/educator-preparation/media/pdf/teacher-standard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nmefoundation.org/how-family-school-and-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moedu-sail.org/f-s-partnerships-infographic-view/"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moedu-sail.org/f-s-partnerships-practice-profile-view/"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air.org/sites/default/files/FE-Teachers-and-Educators.pdf"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doi.org/10.1086/675637"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air.org/sites/default/files/FE-Teachers-and-Educators.pdf"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doi.org/10.1086/675637"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youtu.be/R-SLgKO5lm0?t=111"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www.youtube.com/watch?v=R-SLgKO5lm0"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nafsce.org/"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s://www.youtube.com/watch?v=R-SLgKO5lm0"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dualcapacity.org/"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flamboyanfoundation.org/inthenews/hechinger-report-what-the-research-says-about-the-best-ways-to-engage-parent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oese.ed.gov/files/2020/10/equitable_family_engag_508.pdf"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youtube.com/watch?v=vNdwJTKuHDw"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swiftschools.org/wp-content/uploads/2023/02/57-Trusting-Family-Partnerships.pdf"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swiftschools.org/wp-content/uploads/2023/02/57-Trusting-Family-Partnerships.pdf"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swiftschools.org/wp-content/uploads/2023/02/57-Trusting-Family-Partnerships.pdf"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swiftschools.org/wp-content/uploads/2023/02/57-Trusting-Family-Partnerships.pdf"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swiftschools.org/wp-content/uploads/2023/02/57-Trusting-Family-Partnerships.pdf"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8" Type="http://schemas.openxmlformats.org/officeDocument/2006/relationships/hyperlink" Target="https://www.brookings.edu/wp-content/uploads/2022/01/Understanding_The_Connection_FINAL.pdf" TargetMode="External"/><Relationship Id="rId3" Type="http://schemas.openxmlformats.org/officeDocument/2006/relationships/hyperlink" Target="https://psycnet.apa.org/doi/10.1007/s10648-019-09509-w" TargetMode="External"/><Relationship Id="rId7" Type="http://schemas.openxmlformats.org/officeDocument/2006/relationships/hyperlink" Target="https://nmefoundation.org/how-family-school-and-com" TargetMode="External"/><Relationship Id="rId2" Type="http://schemas.openxmlformats.org/officeDocument/2006/relationships/slide" Target="../slides/slide54.xml"/><Relationship Id="rId1" Type="http://schemas.openxmlformats.org/officeDocument/2006/relationships/notesMaster" Target="../notesMasters/notesMaster1.xml"/><Relationship Id="rId6" Type="http://schemas.openxmlformats.org/officeDocument/2006/relationships/hyperlink" Target="https://doi.org/10.3102/0034654318825437" TargetMode="External"/><Relationship Id="rId5" Type="http://schemas.openxmlformats.org/officeDocument/2006/relationships/hyperlink" Target="https://doi.org/10.1177/0042085912445643" TargetMode="External"/><Relationship Id="rId4" Type="http://schemas.openxmlformats.org/officeDocument/2006/relationships/hyperlink" Target="https://sedl.org/connections/resources/evidence.pdf" TargetMode="External"/><Relationship Id="rId9" Type="http://schemas.openxmlformats.org/officeDocument/2006/relationships/hyperlink" Target="https://consortium.uchicago.edu/publications/organizing-schools-improvement-lessons-Chicago" TargetMode="Externa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swiftschools.org/wp-content/uploads/2023/02/57-Trusting-Family-Partnerships.pdf"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pthvp.org/wp-content/uploads/2022/03/parent-teacher-home-visits-implementation-study.pdf"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s://nafsce.org/"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www.ed.gov/sites/ed/files/2024-11/Let%E2%80%99s_Talk_Back_to_School_Eng_2024.pdf"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www.youtube.com/watch?v=xODEoIDJa70"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edreports.org/resources/article/5-ways-to-engage-families-around-student-learning-and-why-you-should"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psycnet.apa.org/doi/10.1007/s10648-019-09509-w"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psycnet.apa.org/doi/10.1007/s10648-019-09509-w"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psycnet.apa.org/doi/10.1007/s10648-019-09509-w"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s://swiftschools.org/wp-content/uploads/2023/02/63-Engaging-all-in-data-conversations-Part4_May2015.pdf" TargetMode="External"/><Relationship Id="rId2" Type="http://schemas.openxmlformats.org/officeDocument/2006/relationships/slide" Target="../slides/slide74.xml"/><Relationship Id="rId1" Type="http://schemas.openxmlformats.org/officeDocument/2006/relationships/notesMaster" Target="../notesMasters/notesMaster1.xml"/><Relationship Id="rId5" Type="http://schemas.openxmlformats.org/officeDocument/2006/relationships/hyperlink" Target="https://nmefoundation.org/how-family-school-and-com" TargetMode="External"/><Relationship Id="rId4" Type="http://schemas.openxmlformats.org/officeDocument/2006/relationships/hyperlink" Target="https://swiftschools.org/wp-content/uploads/2023/02/57-Trusting-Family-Partnerships.pdf" TargetMode="Externa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www.youtube.com/watch?v=kL5lO8gMrR0"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s://ceedar.education.ufl.edu/wp-content/uploads/2020/12/Assessment-Practices-Within-a-Multi-Tiered-System-of-Supports-2.pdf" TargetMode="External"/><Relationship Id="rId2" Type="http://schemas.openxmlformats.org/officeDocument/2006/relationships/slide" Target="../slides/slide78.xml"/><Relationship Id="rId1" Type="http://schemas.openxmlformats.org/officeDocument/2006/relationships/notesMaster" Target="../notesMasters/notesMaster1.xml"/><Relationship Id="rId4" Type="http://schemas.openxmlformats.org/officeDocument/2006/relationships/hyperlink" Target="https://www.pbis.org/resource/aligning-and-integrating-family-engagement-in-pbis" TargetMode="Externa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s://ilmtss.niu.edu/family-engagement/"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ilmtss.niu.edu/family-engagement/"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s://youtu.be/ToH92DBWneU"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s://www.dualcapacity.org/"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s://eric.ed.gov/?id=ED593896"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s://nmefoundation.org/how-family-school-and-com"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s://www.dualcapacity.org/" TargetMode="External"/><Relationship Id="rId2" Type="http://schemas.openxmlformats.org/officeDocument/2006/relationships/slide" Target="../slides/slide98.xml"/><Relationship Id="rId1" Type="http://schemas.openxmlformats.org/officeDocument/2006/relationships/notesMaster" Target="../notesMasters/notesMaster1.xml"/><Relationship Id="rId4" Type="http://schemas.openxmlformats.org/officeDocument/2006/relationships/hyperlink" Target="https://www.brookings.edu/articles/who-you-know-relationships-networks-and-social-capital-in-boosting-educational-opportunity-for-young-americans/" TargetMode="Externa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s://www.dualcapacity.org/" TargetMode="External"/><Relationship Id="rId2" Type="http://schemas.openxmlformats.org/officeDocument/2006/relationships/slide" Target="../slides/slide99.xml"/><Relationship Id="rId1" Type="http://schemas.openxmlformats.org/officeDocument/2006/relationships/notesMaster" Target="../notesMasters/notesMaster1.xml"/><Relationship Id="rId4" Type="http://schemas.openxmlformats.org/officeDocument/2006/relationships/hyperlink" Target="https://www.brookings.edu/articles/who-you-know-relationships-networks-and-social-capital-in-boosting-educational-opportunity-for-young-american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28fef22f821_1_112:notes"/>
          <p:cNvSpPr>
            <a:spLocks noGrp="1" noRot="1" noChangeAspect="1"/>
          </p:cNvSpPr>
          <p:nvPr>
            <p:ph type="sldImg" idx="2"/>
          </p:nvPr>
        </p:nvSpPr>
        <p:spPr>
          <a:xfrm>
            <a:off x="538163" y="677863"/>
            <a:ext cx="6026150" cy="338931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64" name="Google Shape;64;g28fef22f821_1_112:notes"/>
          <p:cNvSpPr txBox="1">
            <a:spLocks noGrp="1"/>
          </p:cNvSpPr>
          <p:nvPr>
            <p:ph type="body" idx="1"/>
          </p:nvPr>
        </p:nvSpPr>
        <p:spPr>
          <a:xfrm>
            <a:off x="710248" y="4292878"/>
            <a:ext cx="5681980" cy="406693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latin typeface="Calibri" panose="020F0502020204030204" pitchFamily="34" charset="0"/>
              <a:cs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89F204C6-15A0-F02C-6352-14DDE029D6A2}"/>
            </a:ext>
          </a:extLst>
        </p:cNvPr>
        <p:cNvGrpSpPr/>
        <p:nvPr/>
      </p:nvGrpSpPr>
      <p:grpSpPr>
        <a:xfrm>
          <a:off x="0" y="0"/>
          <a:ext cx="0" cy="0"/>
          <a:chOff x="0" y="0"/>
          <a:chExt cx="0" cy="0"/>
        </a:xfrm>
      </p:grpSpPr>
      <p:sp>
        <p:nvSpPr>
          <p:cNvPr id="143" name="Google Shape;143;g2eb8c0eaacd_0_28:notes">
            <a:extLst>
              <a:ext uri="{FF2B5EF4-FFF2-40B4-BE49-F238E27FC236}">
                <a16:creationId xmlns:a16="http://schemas.microsoft.com/office/drawing/2014/main" id="{95D0DFDE-707F-5269-025E-089876B85C74}"/>
              </a:ext>
            </a:extLst>
          </p:cNvPr>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44" name="Google Shape;144;g2eb8c0eaacd_0_28:notes">
            <a:extLst>
              <a:ext uri="{FF2B5EF4-FFF2-40B4-BE49-F238E27FC236}">
                <a16:creationId xmlns:a16="http://schemas.microsoft.com/office/drawing/2014/main" id="{245B77DC-9583-450A-75DB-6B31257246AF}"/>
              </a:ext>
            </a:extLst>
          </p:cNvPr>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b="0"/>
          </a:p>
        </p:txBody>
      </p:sp>
      <p:sp>
        <p:nvSpPr>
          <p:cNvPr id="145" name="Google Shape;145;g2eb8c0eaacd_0_28:notes">
            <a:extLst>
              <a:ext uri="{FF2B5EF4-FFF2-40B4-BE49-F238E27FC236}">
                <a16:creationId xmlns:a16="http://schemas.microsoft.com/office/drawing/2014/main" id="{90997022-CEA2-2623-785B-079FAAE26BB7}"/>
              </a:ext>
            </a:extLst>
          </p:cNvPr>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10</a:t>
            </a:fld>
            <a:endParaRPr>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7602779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9"/>
        <p:cNvGrpSpPr/>
        <p:nvPr/>
      </p:nvGrpSpPr>
      <p:grpSpPr>
        <a:xfrm>
          <a:off x="0" y="0"/>
          <a:ext cx="0" cy="0"/>
          <a:chOff x="0" y="0"/>
          <a:chExt cx="0" cy="0"/>
        </a:xfrm>
      </p:grpSpPr>
      <p:sp>
        <p:nvSpPr>
          <p:cNvPr id="930" name="Google Shape;930;g2fcfaae6faf_0_317: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931" name="Google Shape;931;g2fcfaae6faf_0_317: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Think about this quote for a moment. How have you found this to be true for families and students in your school?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Ask the questions below, give the participants a time to reflect and answer as a whole group.</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How would you describe family culture?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How does a family culture affect the way families understand their roles in their student’s education?</a:t>
            </a:r>
          </a:p>
          <a:p>
            <a:pPr marL="0" lvl="0" indent="0" algn="l" rtl="0">
              <a:spcBef>
                <a:spcPts val="0"/>
              </a:spcBef>
              <a:spcAft>
                <a:spcPts val="0"/>
              </a:spcAft>
              <a:buNone/>
            </a:pPr>
            <a:endParaRPr lang="en-US"/>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Shaikh, H., &amp; Honig, R. (n.d.). </a:t>
            </a:r>
            <a:r>
              <a:rPr lang="en-US" i="1"/>
              <a:t>Culturally responsive family engagement: A path to partnership.</a:t>
            </a:r>
            <a:r>
              <a:rPr lang="en-US"/>
              <a:t> ParentPowered. </a:t>
            </a:r>
            <a:r>
              <a:rPr lang="en-US">
                <a:hlinkClick r:id="rId3"/>
              </a:rPr>
              <a:t>https://parentpowered.com/blog/education-equity/culturally-responsive-family-engagement/</a:t>
            </a:r>
            <a:endParaRPr lang="en-US"/>
          </a:p>
          <a:p>
            <a:pPr marL="0" indent="0"/>
            <a:endParaRPr lang="en-US"/>
          </a:p>
        </p:txBody>
      </p:sp>
      <p:sp>
        <p:nvSpPr>
          <p:cNvPr id="932" name="Google Shape;932;g2fcfaae6faf_0_317: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100</a:t>
            </a:fld>
            <a:endParaRPr lang="en-US">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33A63-8E57-C0AE-A654-71F2D503E0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E820F8-49E4-EAE0-6DB3-0BAAE2F81DF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B14B893-D4C4-4B70-18B8-EE85B34584F4}"/>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Partnership that reflects only some families reflects the priorities of only some families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This is straightforward but worth saying plainly. When the families at the table are predominantly from one demographic group (one language community, one socioeconomic background, one cultural experience) the decisions made reflect those families' experiences and priorities. That's not intentional exclusion; it's the natural result of not being intentional about inclusion. Representativeness has to be an active goal, not an assumed outcome.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Families from marginalized communities are most affected when their voice is absent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The families with the least institutional power are the families who most need a seat at the table, and who are most systematically excluded from it. When families who are navigating language barriers, economic stress, historical distrust of schools, or discrimination are not represented in partnership structures, the decisions made in those structures will consistently miss their children's needs. The gap between intention and impact widens every time a decision is made without the perspective of the people most affected by it.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Representation without intentionality defaults to whoever already feels welcome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If a school simply opens the door and invites participation, the families who show up will be the families who already feel comfortable, who speak the dominant language, who have flexible schedules, who have positive associations with school from their own experience. That's not a representative group. Intentional outreach, accessible formats, trusted messengers, and welcoming environments are all required to move beyond self-selected participation.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Diverse voices surface blind spots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A leadership team or advisory council that lacks diversity isn't just missing perspectives, it's missing information. Families from different communities see different things. They know which hallways feel unsafe, which communication channels don't reach their neighbors, or which school policies land differently across cultural contexts. That knowledge makes better decisions possible. Its absence makes blind spots invisible until they become crises.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Students see their families as belonging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When families from a child's community are visible in school leadership (on committees, in advisory roles, in conversations with the principal) that child receives a message: people like us belong here. Our family's voice matters in this school. That sense of belonging is not incidental. It shapes how students see themselves in relation to school, and research consistently links school belonging to engagement, attendance, and achievement.</a:t>
            </a:r>
          </a:p>
          <a:p>
            <a:pPr marL="0" lvl="0" indent="0" algn="l" rtl="0">
              <a:lnSpc>
                <a:spcPct val="100000"/>
              </a:lnSpc>
              <a:spcBef>
                <a:spcPts val="0"/>
              </a:spcBef>
              <a:spcAft>
                <a:spcPts val="0"/>
              </a:spcAft>
              <a:buSzPts val="1100"/>
              <a:buNone/>
            </a:pPr>
            <a:endParaRPr lang="en-US" b="1">
              <a:solidFill>
                <a:schemeClr val="dk1"/>
              </a:solidFill>
            </a:endParaRPr>
          </a:p>
          <a:p>
            <a:pPr marL="0" lvl="0" indent="0" algn="l" rtl="0">
              <a:lnSpc>
                <a:spcPct val="100000"/>
              </a:lnSpc>
              <a:spcBef>
                <a:spcPts val="0"/>
              </a:spcBef>
              <a:spcAft>
                <a:spcPts val="0"/>
              </a:spcAft>
              <a:buSzPts val="1100"/>
              <a:buNone/>
            </a:pPr>
            <a:r>
              <a:rPr lang="en-US" b="1"/>
              <a:t>References</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Ambroso, E., Dunn, L., &amp; Fox, P</a:t>
            </a:r>
            <a:r>
              <a:rPr lang="en-US">
                <a:effectLst/>
              </a:rPr>
              <a:t>. (2021). </a:t>
            </a:r>
            <a:r>
              <a:rPr lang="en-US" i="1"/>
              <a:t>Research in brief: </a:t>
            </a:r>
            <a:r>
              <a:rPr lang="en-US" i="1">
                <a:effectLst/>
              </a:rPr>
              <a:t>Engaging and empowering diverse </a:t>
            </a:r>
            <a:r>
              <a:rPr lang="en-US" i="1"/>
              <a:t>and underserved </a:t>
            </a:r>
            <a:r>
              <a:rPr lang="en-US" i="1">
                <a:effectLst/>
              </a:rPr>
              <a:t>families</a:t>
            </a:r>
            <a:r>
              <a:rPr lang="en-US" i="1"/>
              <a:t> in schools</a:t>
            </a:r>
            <a:r>
              <a:rPr lang="en-US" i="1">
                <a:effectLst/>
              </a:rPr>
              <a:t>.</a:t>
            </a:r>
            <a:r>
              <a:rPr lang="en-US">
                <a:effectLst/>
              </a:rPr>
              <a:t> </a:t>
            </a:r>
            <a:r>
              <a:rPr lang="en-US"/>
              <a:t>Institute </a:t>
            </a:r>
            <a:r>
              <a:rPr lang="en-US">
                <a:effectLst/>
              </a:rPr>
              <a:t>of Education</a:t>
            </a:r>
            <a:r>
              <a:rPr lang="en-US"/>
              <a:t> Sciences</a:t>
            </a:r>
            <a:r>
              <a:rPr lang="en-US">
                <a:effectLst/>
              </a:rPr>
              <a:t>. </a:t>
            </a:r>
            <a:r>
              <a:rPr lang="en-US">
                <a:effectLst/>
                <a:hlinkClick r:id="rId3"/>
              </a:rPr>
              <a:t>https://ies.ed.gov/ncee/rel/regions/west/pdf/Family_Engagement_and_Empowerment_Brief_Final_Clean_ADA_Final.pdf</a:t>
            </a:r>
            <a:endParaRPr lang="en-US"/>
          </a:p>
          <a:p>
            <a:pPr marL="171450" indent="-171450">
              <a:buSzPts val="1100"/>
              <a:buFont typeface="Arial"/>
              <a:buChar char="•"/>
            </a:pPr>
            <a:r>
              <a:rPr lang="en-US">
                <a:effectLst/>
              </a:rPr>
              <a:t>Warren, M. R., &amp; Mapp, K. L. (2011). </a:t>
            </a:r>
            <a:r>
              <a:rPr lang="en-US" i="1">
                <a:effectLst/>
              </a:rPr>
              <a:t>A match on dry grass: Community organizing as a catalyst for school reform.</a:t>
            </a:r>
            <a:r>
              <a:rPr lang="en-US">
                <a:effectLst/>
              </a:rPr>
              <a:t> Oxford University Press.</a:t>
            </a:r>
            <a:endParaRPr lang="en-US"/>
          </a:p>
          <a:p>
            <a:endParaRPr lang="en-US"/>
          </a:p>
        </p:txBody>
      </p:sp>
      <p:sp>
        <p:nvSpPr>
          <p:cNvPr id="4" name="Slide Number Placeholder 3">
            <a:extLst>
              <a:ext uri="{FF2B5EF4-FFF2-40B4-BE49-F238E27FC236}">
                <a16:creationId xmlns:a16="http://schemas.microsoft.com/office/drawing/2014/main" id="{6714FC44-BE93-6C61-21F3-E41BFC6245EA}"/>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161931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Make sure communication is in a language and format that is accessible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When we talk about accessibility, we’re not just referring to translation. We’re thinking about clear, jargon-free language, multiple formats such as print, digital, text messages, and phone calls, and accommodations for families with disabilities. This includes interpretation services, translated documents, visual supports, and flexible meeting times. Our goal is to remove barriers so every family can fully understand and engage.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Reach families through partnerships with community members and organizations that represent the various groups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We don’t have to do this work alone. Community organizations, faith-based groups, cultural centers, and local leaders already have trusted relationships with families. Partnering with them helps us build credibility, expand reach, and ensure messaging is culturally appropriate and meaningful.</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Make extra efforts to reach those who are most underserved</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Equity requires intentional effort. Some families may not respond to traditional outreach methods due to past experiences, language barriers, transportation issues, or work schedules. We may need to provide childcare, transportation assistance, flexible meeting options, or one-on-one outreach to ensure their voices are included.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Consider use of community locations/organizations to assist with finding families and supporting communications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Instead of expecting families to always come to us, we can meet them where they are. Hosting meetings at community centers, libraries, apartment complexes, or local organizations can make participation feel more welcoming and accessible. These spaces often feel more comfortable and familiar to families.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Demonstrate that all input is valued</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Engagement is meaningful only when families see that their voices matter. This means actively listening, reflecting back what we’ve heard, and showing how feedback influences decisions. Even when we cannot implement every suggestion, we should communicate transparently about how decisions are made.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Offer training for school staff on culturally responsive practices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To build authentic relationships, staff need ongoing professional learning. Culturally responsive practices help educators understand diverse cultural norms, communication styles, and family dynamics. This training strengthens trust, reduces misunderstandings, and improves overall school climate.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Build a school and district culture where broad representation is appreciated</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Ultimately, this is about culture. We want schools where diversity is not just acknowledged but celebrated. That means representation in leadership, inclusive policies, diverse curriculum materials, and consistent messaging that every family belongs and has something valuable to contribute.</a:t>
            </a:r>
          </a:p>
          <a:p>
            <a:pPr marL="171450" lvl="0" indent="-171450" algn="l" rtl="0">
              <a:spcBef>
                <a:spcPts val="0"/>
              </a:spcBef>
              <a:spcAft>
                <a:spcPts val="0"/>
              </a:spcAft>
              <a:buFont typeface="Arial" panose="020B0604020202020204" pitchFamily="34" charset="0"/>
              <a:buChar char="•"/>
            </a:pPr>
            <a:endParaRPr lang="en-US" b="1"/>
          </a:p>
          <a:p>
            <a:pPr marL="0" lvl="0" indent="0" algn="l" rtl="0">
              <a:lnSpc>
                <a:spcPct val="100000"/>
              </a:lnSpc>
              <a:spcBef>
                <a:spcPts val="0"/>
              </a:spcBef>
              <a:spcAft>
                <a:spcPts val="0"/>
              </a:spcAft>
              <a:buSzPts val="1100"/>
              <a:buNone/>
            </a:pPr>
            <a:r>
              <a:rPr lang="en-US" b="1"/>
              <a:t>References</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Michigan Department of Education. (2021). </a:t>
            </a:r>
            <a:r>
              <a:rPr lang="en-US" i="1"/>
              <a:t>Equity and family engagement</a:t>
            </a:r>
            <a:r>
              <a:rPr lang="en-US"/>
              <a:t>. </a:t>
            </a:r>
            <a:r>
              <a:rPr lang="en-US">
                <a:hlinkClick r:id="rId3"/>
              </a:rPr>
              <a:t>https://www.michigan.gov/mde/-/media/Project/Websites/mde/Literacy/Family-Engagement-for-Literacy/FE_Equity.pdf?rev=29a6cb29c7d34470b47db96889fd19d4&amp;hash=B9F5172A33E1B4E91B28F59964FC48D3</a:t>
            </a:r>
            <a:endParaRPr lang="en-US">
              <a:solidFill>
                <a:srgbClr val="444444"/>
              </a:solidFill>
            </a:endParaRPr>
          </a:p>
          <a:p>
            <a:pPr marL="171450" indent="-171450">
              <a:buSzPts val="1100"/>
              <a:buFont typeface="Arial"/>
              <a:buChar char="•"/>
            </a:pPr>
            <a:r>
              <a:rPr lang="en-US"/>
              <a:t>National Association for Family, School, and Community Engagement. (n.d.). </a:t>
            </a:r>
            <a:r>
              <a:rPr lang="en-US" i="1"/>
              <a:t>Homepage. </a:t>
            </a:r>
            <a:r>
              <a:rPr lang="en-US"/>
              <a:t>Retrieved March 4, 2026, from </a:t>
            </a:r>
            <a:r>
              <a:rPr lang="en-US">
                <a:hlinkClick r:id="rId4"/>
              </a:rPr>
              <a:t>https://nafsce.org/</a:t>
            </a:r>
            <a:endParaRPr lang="en-US">
              <a:solidFill>
                <a:srgbClr val="000000"/>
              </a:solidFill>
            </a:endParaRPr>
          </a:p>
          <a:p>
            <a:pPr marL="171450" indent="-171450">
              <a:buSzPts val="1100"/>
              <a:buFont typeface="Arial"/>
              <a:buChar char="•"/>
            </a:pPr>
            <a:r>
              <a:rPr lang="en-US"/>
              <a:t>Shaikh, H., &amp; Honig, R. (n.d.). </a:t>
            </a:r>
            <a:r>
              <a:rPr lang="en-US" i="1"/>
              <a:t>Culturally responsive family engagement: A path to partnership.</a:t>
            </a:r>
            <a:r>
              <a:rPr lang="en-US"/>
              <a:t> ParentPowered. </a:t>
            </a:r>
            <a:r>
              <a:rPr lang="en-US">
                <a:hlinkClick r:id="rId5"/>
              </a:rPr>
              <a:t>https://parentpowered.com/blog/education-equity/culturally-responsive-family-engagement/</a:t>
            </a:r>
            <a:endParaRPr lang="en-US"/>
          </a:p>
          <a:p>
            <a:pPr marL="0" indent="0"/>
            <a:endParaRPr lang="en-US"/>
          </a:p>
          <a:p>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936964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C1FD8-E51B-EFE2-4397-1D64DE0074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F2D53C-23C2-FE55-2819-4F01F26FD08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E9A8A50-7224-8C47-36A4-3BB74F901DBB}"/>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Translated materials that reflect the whole community</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Translation priorities are sometimes set by the most commonly spoken languages in a school, which means smaller language communities are consistently left out.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Accessible partnership means accounting for the full linguistic diversity of the school, including families who may number only a handful but whose children are equal members of that community.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It also means translation that goes beyond word-for-word accuracy to cultural relevance. Materials should make sense in the context of a family's experience, not just in the school’s context.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Plain language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Plain language doesn't mean dumbed-down language. It means clear, direct, jargon-free communication that respects the reader's intelligence while removing unnecessary barriers.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Education is full of acronyms, frameworks, and terminology that staff use fluently and families have never encountered. Terms like MTSS, IEP, progress monitoring, and benchmark assessment mean something important, but they need to be explained every time they're used with a family who hasn't been trained in them. A plain language standard applied to all family-facing communication is one of the highest-leverage accessibility investments a school can make and it benefits all families.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Multiple formats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Different families access information differently. Some read print materials carefully, others respond to a text message, others need to hear something explained in person. Designing communication in multiple formats (a printed letter and a phone call and a visual flyer and a brief in-person explanation) doesn't mean duplicating effort; it means being intentional about reach. The format that works for the most engaged families is rarely the format that works for the least reached.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Interpretation at all family-facing events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Offering interpretation only at IEP meetings or only for the largest-language communities sends a message about whose participation is valued. Consistent, high-quality interpretation at all family-facing events (e.g., advisory councils, school improvement meetings, curriculum nights, disciplinary hearings) removes a barrier that otherwise silently excludes families from conversations that matter most. It also changes the culture of the meeting: when interpretation is normalized, it signals that multilingual families are expected and welcome.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Enough lead time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A meeting notice sent home three days in advance does not give working families, families with complex schedules, or families who need to arrange transportation or childcare a real opportunity to attend. Lead time is an accessibility issue, as is the timing of deadlines on forms, responses, and sign-ups. Building generous timelines into communication is a form of respect which acknowledges that families' lives are full and their time is valuable.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A feedback loop on accessibility</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Schools often don't know when their communication isn't working. Families who can't understand a letter don't usually call to say so, they just disengage. Building in a feedback mechanism, asking families directly whether materials are clear, whether translation is helpful, and whether they're getting information in time closes that gap. It also signals that the school is genuinely trying to get this right and is open to being told when it isn’t.</a:t>
            </a:r>
          </a:p>
          <a:p>
            <a:pPr marL="0" lvl="0" indent="0" algn="l" rtl="0">
              <a:lnSpc>
                <a:spcPct val="100000"/>
              </a:lnSpc>
              <a:spcBef>
                <a:spcPts val="0"/>
              </a:spcBef>
              <a:spcAft>
                <a:spcPts val="0"/>
              </a:spcAft>
              <a:buSzPts val="1100"/>
              <a:buNone/>
            </a:pPr>
            <a:endParaRPr lang="en-US" b="1" dirty="0">
              <a:solidFill>
                <a:schemeClr val="dk1"/>
              </a:solidFill>
            </a:endParaRPr>
          </a:p>
          <a:p>
            <a:pPr marL="0" lvl="0" indent="0" algn="l" rtl="0">
              <a:lnSpc>
                <a:spcPct val="100000"/>
              </a:lnSpc>
              <a:spcBef>
                <a:spcPts val="0"/>
              </a:spcBef>
              <a:spcAft>
                <a:spcPts val="0"/>
              </a:spcAft>
              <a:buSzPts val="1100"/>
              <a:buNone/>
            </a:pPr>
            <a:r>
              <a:rPr lang="en-US" b="1" dirty="0"/>
              <a:t>References</a:t>
            </a:r>
            <a:endParaRPr lang="en-US" dirty="0">
              <a:latin typeface="Calibri" panose="020F0502020204030204" pitchFamily="34" charset="0"/>
              <a:cs typeface="Calibri" panose="020F0502020204030204" pitchFamily="34" charset="0"/>
            </a:endParaRPr>
          </a:p>
          <a:p>
            <a:pPr marL="171450" indent="-171450">
              <a:buSzPts val="1100"/>
              <a:buFont typeface="Arial"/>
              <a:buChar char="•"/>
            </a:pPr>
            <a:r>
              <a:rPr lang="en-US" dirty="0"/>
              <a:t>United States Department of Education. (2016). </a:t>
            </a:r>
            <a:r>
              <a:rPr lang="en-US" i="1" dirty="0"/>
              <a:t>Non-regulatory guidance: English learners and Title III of the Every Student Succeeds Act (ESEA), as amended by the Every Student Succeeds Act (ESSA).</a:t>
            </a:r>
            <a:r>
              <a:rPr lang="en-US" dirty="0"/>
              <a:t> </a:t>
            </a:r>
            <a:r>
              <a:rPr lang="en-US" dirty="0">
                <a:hlinkClick r:id="rId3"/>
              </a:rPr>
              <a:t>https://www.ed.gov/sites/ed/files/policy/elsec/leg/essa/essatitleiiiguidenglishlearners92016.pdf</a:t>
            </a:r>
            <a:endParaRPr lang="en-US" dirty="0">
              <a:highlight>
                <a:srgbClr val="FF00FF"/>
              </a:highlight>
            </a:endParaRPr>
          </a:p>
          <a:p>
            <a:pPr marL="171450" indent="-171450">
              <a:buSzPts val="1100"/>
              <a:buFont typeface="Arial"/>
              <a:buChar char="•"/>
            </a:pPr>
            <a:r>
              <a:rPr lang="en-US" dirty="0"/>
              <a:t>United States Department of Education. (2026, January 7). </a:t>
            </a:r>
            <a:r>
              <a:rPr lang="en-US" i="1" dirty="0"/>
              <a:t>Title VI.</a:t>
            </a:r>
            <a:r>
              <a:rPr lang="en-US" dirty="0"/>
              <a:t> </a:t>
            </a:r>
            <a:r>
              <a:rPr lang="en-US" dirty="0">
                <a:hlinkClick r:id="rId4"/>
              </a:rPr>
              <a:t>https://www.ed.gov/laws-and-policy/civil-rights-laws/race-color-and-national-origin-discrimination</a:t>
            </a:r>
            <a:endParaRPr lang="en-US" dirty="0"/>
          </a:p>
          <a:p>
            <a:pPr marL="0" lvl="0" indent="0" algn="l" rtl="0">
              <a:spcBef>
                <a:spcPts val="0"/>
              </a:spcBef>
              <a:spcAft>
                <a:spcPts val="0"/>
              </a:spcAft>
              <a:buNone/>
            </a:pPr>
            <a:endParaRPr lang="en-US" dirty="0"/>
          </a:p>
        </p:txBody>
      </p:sp>
      <p:sp>
        <p:nvSpPr>
          <p:cNvPr id="4" name="Slide Number Placeholder 3">
            <a:extLst>
              <a:ext uri="{FF2B5EF4-FFF2-40B4-BE49-F238E27FC236}">
                <a16:creationId xmlns:a16="http://schemas.microsoft.com/office/drawing/2014/main" id="{0596D97C-E6E4-17A2-4FA0-4F32408F521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350608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C91E0-0CB4-C984-7B2B-CBFA2CC0E0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D60BBB-6A57-6FC4-65FF-0EDA416C488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591F6FB8-1DEC-8D62-4642-552BD72CA44F}"/>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This a</a:t>
            </a:r>
            <a:r>
              <a:rPr lang="en-US">
                <a:solidFill>
                  <a:schemeClr val="tx1"/>
                </a:solidFill>
                <a:latin typeface="Calibri" panose="020F0502020204030204" pitchFamily="34" charset="0"/>
                <a:cs typeface="Calibri" panose="020F0502020204030204" pitchFamily="34" charset="0"/>
              </a:rPr>
              <a:t>ctivity gives participants the opportunity to discuss and process the information that has been discussed.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Divide the group into small groups.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Assign each group one of the topics and have them discuss a few of the questions (their choice) for that topic.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End with a share out and discussion of all three elements.</a:t>
            </a:r>
          </a:p>
          <a:p>
            <a:pPr marL="0" lvl="0" indent="0" algn="l" rtl="0">
              <a:spcBef>
                <a:spcPts val="0"/>
              </a:spcBef>
              <a:spcAft>
                <a:spcPts val="0"/>
              </a:spcAft>
              <a:buNone/>
            </a:pPr>
            <a:endParaRPr lang="en-US" b="1"/>
          </a:p>
        </p:txBody>
      </p:sp>
      <p:sp>
        <p:nvSpPr>
          <p:cNvPr id="4" name="Slide Number Placeholder 3">
            <a:extLst>
              <a:ext uri="{FF2B5EF4-FFF2-40B4-BE49-F238E27FC236}">
                <a16:creationId xmlns:a16="http://schemas.microsoft.com/office/drawing/2014/main" id="{32556F21-73F8-7146-4F2C-328A5491139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92474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a:extLst>
            <a:ext uri="{FF2B5EF4-FFF2-40B4-BE49-F238E27FC236}">
              <a16:creationId xmlns:a16="http://schemas.microsoft.com/office/drawing/2014/main" id="{EF4945A0-8BF0-3353-59D6-5A5456674786}"/>
            </a:ext>
          </a:extLst>
        </p:cNvPr>
        <p:cNvGrpSpPr/>
        <p:nvPr/>
      </p:nvGrpSpPr>
      <p:grpSpPr>
        <a:xfrm>
          <a:off x="0" y="0"/>
          <a:ext cx="0" cy="0"/>
          <a:chOff x="0" y="0"/>
          <a:chExt cx="0" cy="0"/>
        </a:xfrm>
      </p:grpSpPr>
      <p:sp>
        <p:nvSpPr>
          <p:cNvPr id="546" name="Google Shape;546;g28fef22f821_2_3504:notes">
            <a:extLst>
              <a:ext uri="{FF2B5EF4-FFF2-40B4-BE49-F238E27FC236}">
                <a16:creationId xmlns:a16="http://schemas.microsoft.com/office/drawing/2014/main" id="{22271CD6-56DA-B162-1389-0BC9AD8507A4}"/>
              </a:ext>
            </a:extLst>
          </p:cNvPr>
          <p:cNvSpPr>
            <a:spLocks noGrp="1" noRot="1" noChangeAspect="1"/>
          </p:cNvSpPr>
          <p:nvPr>
            <p:ph type="sldImg" idx="2"/>
          </p:nvPr>
        </p:nvSpPr>
        <p:spPr>
          <a:xfrm>
            <a:off x="539750" y="677863"/>
            <a:ext cx="6024563" cy="338931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547" name="Google Shape;547;g28fef22f821_2_3504:notes">
            <a:extLst>
              <a:ext uri="{FF2B5EF4-FFF2-40B4-BE49-F238E27FC236}">
                <a16:creationId xmlns:a16="http://schemas.microsoft.com/office/drawing/2014/main" id="{C5EF34DB-3446-7F4F-8014-08490C74365B}"/>
              </a:ext>
            </a:extLst>
          </p:cNvPr>
          <p:cNvSpPr txBox="1">
            <a:spLocks noGrp="1"/>
          </p:cNvSpPr>
          <p:nvPr>
            <p:ph type="body" idx="1"/>
          </p:nvPr>
        </p:nvSpPr>
        <p:spPr>
          <a:xfrm>
            <a:off x="710248" y="4292878"/>
            <a:ext cx="5681980" cy="406693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b="1"/>
          </a:p>
        </p:txBody>
      </p:sp>
    </p:spTree>
    <p:extLst>
      <p:ext uri="{BB962C8B-B14F-4D97-AF65-F5344CB8AC3E}">
        <p14:creationId xmlns:p14="http://schemas.microsoft.com/office/powerpoint/2010/main" val="14801982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a:extLst>
            <a:ext uri="{FF2B5EF4-FFF2-40B4-BE49-F238E27FC236}">
              <a16:creationId xmlns:a16="http://schemas.microsoft.com/office/drawing/2014/main" id="{C617895C-0D4F-58D8-3CA7-1E900CE2E0D1}"/>
            </a:ext>
          </a:extLst>
        </p:cNvPr>
        <p:cNvGrpSpPr/>
        <p:nvPr/>
      </p:nvGrpSpPr>
      <p:grpSpPr>
        <a:xfrm>
          <a:off x="0" y="0"/>
          <a:ext cx="0" cy="0"/>
          <a:chOff x="0" y="0"/>
          <a:chExt cx="0" cy="0"/>
        </a:xfrm>
      </p:grpSpPr>
      <p:sp>
        <p:nvSpPr>
          <p:cNvPr id="234" name="Google Shape;234;g313eb61411b_0_6:notes">
            <a:extLst>
              <a:ext uri="{FF2B5EF4-FFF2-40B4-BE49-F238E27FC236}">
                <a16:creationId xmlns:a16="http://schemas.microsoft.com/office/drawing/2014/main" id="{547D7CC7-E67F-D70E-BED1-E6F239527F88}"/>
              </a:ext>
            </a:extLst>
          </p:cNvPr>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35" name="Google Shape;235;g313eb61411b_0_6:notes">
            <a:extLst>
              <a:ext uri="{FF2B5EF4-FFF2-40B4-BE49-F238E27FC236}">
                <a16:creationId xmlns:a16="http://schemas.microsoft.com/office/drawing/2014/main" id="{470F65F6-BD63-3105-C341-8D16E2E63020}"/>
              </a:ext>
            </a:extLst>
          </p:cNvPr>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These are the essential questions relating to the Essential Functions of the Practice Profile discussed at the beginning of the training.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Take a look at these questions.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Are there questions you still need answers to? Do you have other questions besides these?</a:t>
            </a:r>
          </a:p>
        </p:txBody>
      </p:sp>
      <p:sp>
        <p:nvSpPr>
          <p:cNvPr id="236" name="Google Shape;236;g313eb61411b_0_6:notes">
            <a:extLst>
              <a:ext uri="{FF2B5EF4-FFF2-40B4-BE49-F238E27FC236}">
                <a16:creationId xmlns:a16="http://schemas.microsoft.com/office/drawing/2014/main" id="{64523A31-6D87-FA96-8D72-EB2D769A164A}"/>
              </a:ext>
            </a:extLst>
          </p:cNvPr>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106</a:t>
            </a:fld>
            <a:endParaRPr>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082718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a:extLst>
            <a:ext uri="{FF2B5EF4-FFF2-40B4-BE49-F238E27FC236}">
              <a16:creationId xmlns:a16="http://schemas.microsoft.com/office/drawing/2014/main" id="{EAACF2FE-3CDC-7C86-C8AF-76676C071B68}"/>
            </a:ext>
          </a:extLst>
        </p:cNvPr>
        <p:cNvGrpSpPr/>
        <p:nvPr/>
      </p:nvGrpSpPr>
      <p:grpSpPr>
        <a:xfrm>
          <a:off x="0" y="0"/>
          <a:ext cx="0" cy="0"/>
          <a:chOff x="0" y="0"/>
          <a:chExt cx="0" cy="0"/>
        </a:xfrm>
      </p:grpSpPr>
      <p:sp>
        <p:nvSpPr>
          <p:cNvPr id="842" name="Google Shape;842;g26d8723cbc8_0_8:notes">
            <a:extLst>
              <a:ext uri="{FF2B5EF4-FFF2-40B4-BE49-F238E27FC236}">
                <a16:creationId xmlns:a16="http://schemas.microsoft.com/office/drawing/2014/main" id="{A22CE10E-03FF-4776-B80C-1EB40730B32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843" name="Google Shape;843;g26d8723cbc8_0_8:notes">
            <a:extLst>
              <a:ext uri="{FF2B5EF4-FFF2-40B4-BE49-F238E27FC236}">
                <a16:creationId xmlns:a16="http://schemas.microsoft.com/office/drawing/2014/main" id="{41B319AB-5EE2-1BEE-13CD-933DD350F5E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Handout 1.6, Family-School Partnerships </a:t>
            </a:r>
            <a:r>
              <a:rPr lang="en" b="1">
                <a:solidFill>
                  <a:schemeClr val="dk1"/>
                </a:solidFill>
                <a:latin typeface="Calibri" panose="020F0502020204030204" pitchFamily="34" charset="0"/>
                <a:cs typeface="Calibri" panose="020F0502020204030204" pitchFamily="34" charset="0"/>
              </a:rPr>
              <a:t>Next Steps Action Plan</a:t>
            </a:r>
          </a:p>
          <a:p>
            <a:pPr marL="0" lvl="0" indent="0" algn="l" rtl="0">
              <a:spcBef>
                <a:spcPts val="0"/>
              </a:spcBef>
              <a:spcAft>
                <a:spcPts val="0"/>
              </a:spcAft>
              <a:buClr>
                <a:schemeClr val="dk1"/>
              </a:buClr>
              <a:buSzPts val="1100"/>
              <a:buFont typeface="Arial"/>
              <a:buNone/>
            </a:pPr>
            <a:endParaRPr lang="en-US" b="1">
              <a:solidFill>
                <a:schemeClr val="tx1"/>
              </a:solidFill>
              <a:latin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This is the chance for the participants to consider their next steps in enhancing their family-school partnerships. Leave at least 30 minutes for this section of the presentation.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As this module illustrated, there is much research concluding that when families are partners in their children’s education there are benefits to the school, student, family, and community.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As we explored, there are many ways to achieve these collective gains. As you draft next steps, it is important that family voices are included from the beginning.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Making changes in a systematic, thoughtful way, including the voice of families, will result in successful long-term change.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If time, allows participants can share a few action steps.</a:t>
            </a:r>
          </a:p>
          <a:p>
            <a:pPr marL="0" lvl="0" indent="0" algn="l" rtl="0">
              <a:spcBef>
                <a:spcPts val="0"/>
              </a:spcBef>
              <a:spcAft>
                <a:spcPts val="0"/>
              </a:spcAft>
              <a:buNone/>
            </a:pPr>
            <a:endParaRPr lang="en-US" b="1"/>
          </a:p>
          <a:p>
            <a:pPr marL="0" lvl="0" indent="0" algn="l" rtl="0">
              <a:spcBef>
                <a:spcPts val="0"/>
              </a:spcBef>
              <a:spcAft>
                <a:spcPts val="0"/>
              </a:spcAft>
              <a:buNone/>
            </a:pPr>
            <a:endParaRPr lang="en-US" b="1"/>
          </a:p>
        </p:txBody>
      </p:sp>
    </p:spTree>
    <p:extLst>
      <p:ext uri="{BB962C8B-B14F-4D97-AF65-F5344CB8AC3E}">
        <p14:creationId xmlns:p14="http://schemas.microsoft.com/office/powerpoint/2010/main" val="114034619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8">
          <a:extLst>
            <a:ext uri="{FF2B5EF4-FFF2-40B4-BE49-F238E27FC236}">
              <a16:creationId xmlns:a16="http://schemas.microsoft.com/office/drawing/2014/main" id="{368BD273-81FA-3A07-437F-811C8BB963C4}"/>
            </a:ext>
          </a:extLst>
        </p:cNvPr>
        <p:cNvGrpSpPr/>
        <p:nvPr/>
      </p:nvGrpSpPr>
      <p:grpSpPr>
        <a:xfrm>
          <a:off x="0" y="0"/>
          <a:ext cx="0" cy="0"/>
          <a:chOff x="0" y="0"/>
          <a:chExt cx="0" cy="0"/>
        </a:xfrm>
      </p:grpSpPr>
      <p:sp>
        <p:nvSpPr>
          <p:cNvPr id="849" name="Google Shape;849;g2fca96be22a_0_110:notes">
            <a:extLst>
              <a:ext uri="{FF2B5EF4-FFF2-40B4-BE49-F238E27FC236}">
                <a16:creationId xmlns:a16="http://schemas.microsoft.com/office/drawing/2014/main" id="{A71B9444-4E55-5B23-5930-C75C13BC9B9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850" name="Google Shape;850;g2fca96be22a_0_110:notes">
            <a:extLst>
              <a:ext uri="{FF2B5EF4-FFF2-40B4-BE49-F238E27FC236}">
                <a16:creationId xmlns:a16="http://schemas.microsoft.com/office/drawing/2014/main" id="{7A7CD499-6EC3-2058-F74B-4ED992EAD28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
                <a:solidFill>
                  <a:schemeClr val="dk1"/>
                </a:solidFill>
                <a:latin typeface="Calibri" panose="020F0502020204030204" pitchFamily="34" charset="0"/>
                <a:cs typeface="Calibri" panose="020F0502020204030204" pitchFamily="34" charset="0"/>
              </a:rPr>
              <a:t>Choose how to close the training and include your contact information.</a:t>
            </a:r>
          </a:p>
          <a:p>
            <a:pPr marL="171450" lvl="0" indent="-171450" algn="l" rtl="0">
              <a:lnSpc>
                <a:spcPct val="115000"/>
              </a:lnSpc>
              <a:spcBef>
                <a:spcPts val="0"/>
              </a:spcBef>
              <a:spcAft>
                <a:spcPts val="0"/>
              </a:spcAft>
              <a:buFont typeface="Arial" panose="020B0604020202020204" pitchFamily="34" charset="0"/>
              <a:buChar char="•"/>
            </a:pPr>
            <a:r>
              <a:rPr lang="en">
                <a:solidFill>
                  <a:schemeClr val="dk1"/>
                </a:solidFill>
                <a:latin typeface="Calibri" panose="020F0502020204030204" pitchFamily="34" charset="0"/>
                <a:cs typeface="Calibri" panose="020F0502020204030204" pitchFamily="34" charset="0"/>
              </a:rPr>
              <a:t>Show the reference slides if appropriate.</a:t>
            </a:r>
            <a:endParaRPr>
              <a:solidFill>
                <a:schemeClr val="dk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4176980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97DA2C-1ACD-7628-025F-C042D2F024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E63D98-0872-D415-0931-955273A3D13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6A70F335-793D-CD1B-5837-E3F86E25BBB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714C91B-A631-35C3-DDA6-70FD2A73EBBA}"/>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3680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2eb8c0eaacd_0_34: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51" name="Google Shape;151;g2eb8c0eaacd_0_34: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Link to Pre-Training Pre-Read </a:t>
            </a:r>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r>
              <a:rPr lang="en-US" dirty="0">
                <a:hlinkClick r:id="rId3"/>
              </a:rPr>
              <a:t>Hechinger Report: What The Research Says About The Best Ways To Engage Parents</a:t>
            </a:r>
            <a:endParaRPr lang="en-US" dirty="0"/>
          </a:p>
          <a:p>
            <a:pPr marL="0" lvl="0" indent="0" algn="l" rtl="0">
              <a:spcBef>
                <a:spcPts val="0"/>
              </a:spcBef>
              <a:spcAft>
                <a:spcPts val="0"/>
              </a:spcAft>
              <a:buClr>
                <a:schemeClr val="dk1"/>
              </a:buClr>
              <a:buSzPts val="1100"/>
              <a:buFont typeface="Arial"/>
              <a:buNone/>
            </a:pPr>
            <a:endParaRPr lang="en-US" b="1" dirty="0"/>
          </a:p>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t>Send this to participants prior to training.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This 2020 article touches on much of the information in this module. As you read the article make note of the impact cited in the research.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Which of the strategies seem most powerful and reasonable to implement?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Which ideas in the article might you use as suggested strategies or points of discussion?</a:t>
            </a:r>
            <a:endParaRPr lang="en-US" i="0" dirty="0"/>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US" b="1" dirty="0">
              <a:solidFill>
                <a:schemeClr val="dk1"/>
              </a:solidFill>
            </a:endParaRPr>
          </a:p>
          <a:p>
            <a:pPr marL="0" lvl="0" indent="0" algn="l" rtl="0">
              <a:lnSpc>
                <a:spcPct val="100000"/>
              </a:lnSpc>
              <a:spcBef>
                <a:spcPts val="0"/>
              </a:spcBef>
              <a:spcAft>
                <a:spcPts val="0"/>
              </a:spcAft>
              <a:buSzPts val="1100"/>
              <a:buNone/>
            </a:pPr>
            <a:r>
              <a:rPr lang="en-US" b="1" dirty="0">
                <a:solidFill>
                  <a:schemeClr val="dk1"/>
                </a:solidFill>
              </a:rPr>
              <a:t>Reference</a:t>
            </a:r>
            <a:endParaRPr lang="en-US" dirty="0">
              <a:latin typeface="Calibri" panose="020F0502020204030204" pitchFamily="34" charset="0"/>
              <a:cs typeface="Calibri" panose="020F0502020204030204" pitchFamily="34" charset="0"/>
            </a:endParaRPr>
          </a:p>
          <a:p>
            <a:pPr marL="171450" lvl="0" indent="-171450" algn="l">
              <a:lnSpc>
                <a:spcPct val="100000"/>
              </a:lnSpc>
              <a:spcBef>
                <a:spcPts val="0"/>
              </a:spcBef>
              <a:spcAft>
                <a:spcPts val="0"/>
              </a:spcAft>
              <a:buSzPts val="1100"/>
              <a:buFont typeface="Arial"/>
              <a:buChar char="•"/>
            </a:pPr>
            <a:r>
              <a:rPr lang="en-US" i="0" dirty="0"/>
              <a:t>Adams, C. (2020, March 18). </a:t>
            </a:r>
            <a:r>
              <a:rPr lang="en-US" i="1" dirty="0"/>
              <a:t>Hechinger report: What the research says about the best ways to engage parents</a:t>
            </a:r>
            <a:r>
              <a:rPr lang="en-US" i="0" dirty="0"/>
              <a:t>. </a:t>
            </a:r>
            <a:r>
              <a:rPr lang="en-US" i="0" dirty="0" err="1"/>
              <a:t>Flamboyan</a:t>
            </a:r>
            <a:r>
              <a:rPr lang="en-US" i="0" dirty="0"/>
              <a:t> Foundation. </a:t>
            </a:r>
            <a:r>
              <a:rPr lang="en-US" i="0" dirty="0">
                <a:hlinkClick r:id="rId4"/>
              </a:rPr>
              <a:t>https://</a:t>
            </a:r>
            <a:r>
              <a:rPr lang="en-US" dirty="0">
                <a:hlinkClick r:id="rId4"/>
              </a:rPr>
              <a:t>flamboyanfoundation</a:t>
            </a:r>
            <a:r>
              <a:rPr lang="en-US" i="0" dirty="0">
                <a:hlinkClick r:id="rId4"/>
              </a:rPr>
              <a:t>.org/</a:t>
            </a:r>
            <a:r>
              <a:rPr lang="en-US" dirty="0">
                <a:hlinkClick r:id="rId4"/>
              </a:rPr>
              <a:t>inthenews/hechinger-report-what-the-research-says-about-the-best-ways-to-engage-parents</a:t>
            </a:r>
            <a:r>
              <a:rPr lang="en-US" i="0" dirty="0">
                <a:hlinkClick r:id="rId4"/>
              </a:rPr>
              <a:t>/</a:t>
            </a:r>
            <a:endParaRPr lang="en-US" dirty="0"/>
          </a:p>
        </p:txBody>
      </p:sp>
      <p:sp>
        <p:nvSpPr>
          <p:cNvPr id="152" name="Google Shape;152;g2eb8c0eaacd_0_34: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11</a:t>
            </a:fld>
            <a:endParaRPr>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021466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CD909-B2A2-9544-F660-9EE0532166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0EF6F0-B589-8FC4-38AB-392E5F7A00D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474A3E6F-51BE-146E-7AA2-C3BCF100C50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B387368-0482-3CD7-70C1-02A69B494F7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963885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904B9-1FF7-21D5-64FC-E3E55710B5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1571D2-B4E5-87DC-4664-18EC3C8F7F1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C7D5232-13AD-F067-A904-AA5389BE391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08FC624-0F15-78B6-9242-371E851D57D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882068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92221-EE91-7CFC-E0BC-EF1943AB29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42C38F-01A1-1E0D-6511-B171AF59C64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6B3CFC2A-6143-A277-5E90-2C8742858BC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7045D53-8842-33D9-3B66-90E83289CFD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057618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D268E-C56F-1B73-900F-66C9CC9FA0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77E3A9-B108-8502-1D74-1FD59BD3375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92B204E-2C4F-9AE8-A150-2B183A77ABC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597FD56-E07C-99F2-DDAC-3FA35AEF5CB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0247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2eb8c0eaacd_0_40: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a:p>
        </p:txBody>
      </p:sp>
      <p:sp>
        <p:nvSpPr>
          <p:cNvPr id="158" name="Google Shape;158;g2eb8c0eaacd_0_40: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278280116ae_0_819:notes"/>
          <p:cNvSpPr>
            <a:spLocks noGrp="1" noRot="1" noChangeAspect="1"/>
          </p:cNvSpPr>
          <p:nvPr>
            <p:ph type="sldImg" idx="2"/>
          </p:nvPr>
        </p:nvSpPr>
        <p:spPr>
          <a:xfrm>
            <a:off x="538163" y="677863"/>
            <a:ext cx="6026150" cy="338931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164" name="Google Shape;164;g278280116ae_0_819:notes"/>
          <p:cNvSpPr txBox="1">
            <a:spLocks noGrp="1"/>
          </p:cNvSpPr>
          <p:nvPr>
            <p:ph type="body" idx="1"/>
          </p:nvPr>
        </p:nvSpPr>
        <p:spPr>
          <a:xfrm>
            <a:off x="710248" y="4292878"/>
            <a:ext cx="5681980" cy="4066937"/>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
        <p:nvSpPr>
          <p:cNvPr id="165" name="Google Shape;165;g278280116ae_0_819:notes"/>
          <p:cNvSpPr txBox="1">
            <a:spLocks noGrp="1"/>
          </p:cNvSpPr>
          <p:nvPr>
            <p:ph type="sldNum" idx="12"/>
          </p:nvPr>
        </p:nvSpPr>
        <p:spPr>
          <a:xfrm>
            <a:off x="0" y="0"/>
            <a:ext cx="3106944" cy="296510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13</a:t>
            </a:fld>
            <a:endParaRPr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g28fef22f821_2_3504:notes"/>
          <p:cNvSpPr>
            <a:spLocks noGrp="1" noRot="1" noChangeAspect="1"/>
          </p:cNvSpPr>
          <p:nvPr>
            <p:ph type="sldImg" idx="2"/>
          </p:nvPr>
        </p:nvSpPr>
        <p:spPr>
          <a:xfrm>
            <a:off x="539750" y="677863"/>
            <a:ext cx="6024563" cy="338931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547" name="Google Shape;547;g28fef22f821_2_3504:notes"/>
          <p:cNvSpPr txBox="1">
            <a:spLocks noGrp="1"/>
          </p:cNvSpPr>
          <p:nvPr>
            <p:ph type="body" idx="1"/>
          </p:nvPr>
        </p:nvSpPr>
        <p:spPr>
          <a:xfrm>
            <a:off x="710248" y="4292878"/>
            <a:ext cx="5681980" cy="4066937"/>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b="1">
                <a:latin typeface="Calibri" panose="020F0502020204030204" pitchFamily="34" charset="0"/>
                <a:cs typeface="Calibri" panose="020F0502020204030204" pitchFamily="34" charset="0"/>
              </a:rPr>
              <a:t>Note</a:t>
            </a:r>
            <a:endParaRPr lang="en-US" b="0">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Font typeface="Arial" panose="020B0604020202020204" pitchFamily="34" charset="0"/>
              <a:buNone/>
            </a:pPr>
            <a:r>
              <a:rPr lang="en-US" b="0">
                <a:latin typeface="Calibri" panose="020F0502020204030204" pitchFamily="34" charset="0"/>
                <a:cs typeface="Calibri" panose="020F0502020204030204" pitchFamily="34" charset="0"/>
              </a:rPr>
              <a:t>This opening overview section provides presentation guidelines along with some general information about the module.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322" name="Google Shape;322;p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b="1">
                <a:latin typeface="Calibri" panose="020F0502020204030204" pitchFamily="34" charset="0"/>
                <a:cs typeface="Calibri" panose="020F0502020204030204" pitchFamily="34" charset="0"/>
              </a:rPr>
              <a:t>Notes</a:t>
            </a:r>
            <a:endParaRPr b="0">
              <a:latin typeface="Calibri" panose="020F0502020204030204" pitchFamily="34" charset="0"/>
              <a:cs typeface="Calibri" panose="020F0502020204030204" pitchFamily="34" charset="0"/>
            </a:endParaRPr>
          </a:p>
          <a:p>
            <a:pPr marL="171450" lvl="0" indent="-171450" algn="l" rtl="0">
              <a:lnSpc>
                <a:spcPct val="100000"/>
              </a:lnSpc>
              <a:spcBef>
                <a:spcPts val="0"/>
              </a:spcBef>
              <a:spcAft>
                <a:spcPts val="0"/>
              </a:spcAft>
              <a:buFont typeface="Arial" panose="020B0604020202020204" pitchFamily="34" charset="0"/>
              <a:buChar char="•"/>
            </a:pPr>
            <a:r>
              <a:rPr lang="en" b="0">
                <a:latin typeface="Calibri" panose="020F0502020204030204" pitchFamily="34" charset="0"/>
                <a:cs typeface="Calibri" panose="020F0502020204030204" pitchFamily="34" charset="0"/>
              </a:rPr>
              <a:t>Add presenter(s) information to the slide and introduce yourself (and other presenters). </a:t>
            </a:r>
          </a:p>
          <a:p>
            <a:pPr marL="171450" lvl="0" indent="-171450" algn="l" rtl="0">
              <a:lnSpc>
                <a:spcPct val="100000"/>
              </a:lnSpc>
              <a:spcBef>
                <a:spcPts val="0"/>
              </a:spcBef>
              <a:spcAft>
                <a:spcPts val="0"/>
              </a:spcAft>
              <a:buFont typeface="Arial" panose="020B0604020202020204" pitchFamily="34" charset="0"/>
              <a:buChar char="•"/>
            </a:pPr>
            <a:r>
              <a:rPr lang="en" b="0">
                <a:latin typeface="Calibri" panose="020F0502020204030204" pitchFamily="34" charset="0"/>
                <a:cs typeface="Calibri" panose="020F0502020204030204" pitchFamily="34" charset="0"/>
              </a:rPr>
              <a:t>An icebreaker can be added here as a way for participants to introduce themselves if you would like.</a:t>
            </a:r>
          </a:p>
        </p:txBody>
      </p:sp>
      <p:sp>
        <p:nvSpPr>
          <p:cNvPr id="323" name="Google Shape;323;p72: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15</a:t>
            </a:fld>
            <a:endPar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329" name="Google Shape;329;p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
              <a:buFont typeface="Arial" panose="020B0604020202020204" pitchFamily="34" charset="0"/>
              <a:buNone/>
            </a:pPr>
            <a:r>
              <a:rPr lang="en-US" sz="1200" b="1">
                <a:latin typeface="Calibri" panose="020F0502020204030204" pitchFamily="34" charset="0"/>
                <a:cs typeface="Calibri" panose="020F0502020204030204" pitchFamily="34" charset="0"/>
                <a:sym typeface="Arial"/>
              </a:rPr>
              <a:t>Notes</a:t>
            </a:r>
          </a:p>
          <a:p>
            <a:pPr marL="171450" lvl="0" indent="-171450" algn="l" rtl="0">
              <a:lnSpc>
                <a:spcPct val="100000"/>
              </a:lnSpc>
              <a:spcBef>
                <a:spcPts val="0"/>
              </a:spcBef>
              <a:spcAft>
                <a:spcPts val="0"/>
              </a:spcAft>
              <a:buSzPts val="300"/>
              <a:buFont typeface="Arial" panose="020B0604020202020204" pitchFamily="34" charset="0"/>
              <a:buChar char="•"/>
            </a:pPr>
            <a:r>
              <a:rPr lang="en-US" sz="1200">
                <a:latin typeface="Calibri" panose="020F0502020204030204" pitchFamily="34" charset="0"/>
                <a:cs typeface="Calibri" panose="020F0502020204030204" pitchFamily="34" charset="0"/>
                <a:sym typeface="Arial"/>
              </a:rPr>
              <a:t>It is important to establish norms for training. Trainers are free to adjust this list of norms.</a:t>
            </a:r>
          </a:p>
          <a:p>
            <a:pPr marL="171450" lvl="0" indent="-171450" algn="l" rtl="0">
              <a:lnSpc>
                <a:spcPct val="100000"/>
              </a:lnSpc>
              <a:spcBef>
                <a:spcPts val="0"/>
              </a:spcBef>
              <a:spcAft>
                <a:spcPts val="0"/>
              </a:spcAft>
              <a:buSzPts val="300"/>
              <a:buFont typeface="Arial" panose="020B0604020202020204" pitchFamily="34" charset="0"/>
              <a:buChar char="•"/>
            </a:pPr>
            <a:r>
              <a:rPr lang="en-US" sz="1200">
                <a:latin typeface="Calibri" panose="020F0502020204030204" pitchFamily="34" charset="0"/>
                <a:cs typeface="Calibri" panose="020F0502020204030204" pitchFamily="34" charset="0"/>
                <a:sym typeface="Arial"/>
              </a:rPr>
              <a:t>Consider including a check mid-way through trainings to assess a norm or norms. </a:t>
            </a:r>
          </a:p>
          <a:p>
            <a:pPr marL="171450" lvl="0" indent="-171450" algn="l" rtl="0">
              <a:lnSpc>
                <a:spcPct val="100000"/>
              </a:lnSpc>
              <a:spcBef>
                <a:spcPts val="0"/>
              </a:spcBef>
              <a:spcAft>
                <a:spcPts val="0"/>
              </a:spcAft>
              <a:buSzPts val="300"/>
              <a:buFont typeface="Arial" panose="020B0604020202020204" pitchFamily="34" charset="0"/>
              <a:buChar char="•"/>
            </a:pPr>
            <a:r>
              <a:rPr lang="en-US" sz="1200">
                <a:latin typeface="Calibri" panose="020F0502020204030204" pitchFamily="34" charset="0"/>
                <a:cs typeface="Calibri" panose="020F0502020204030204" pitchFamily="34" charset="0"/>
                <a:sym typeface="Arial"/>
              </a:rPr>
              <a:t>The presenter may want to print norms as handouts or on the agenda so they are always present.</a:t>
            </a:r>
          </a:p>
          <a:p>
            <a:pPr marL="171450" lvl="0" indent="-171450" algn="l" rtl="0">
              <a:lnSpc>
                <a:spcPct val="100000"/>
              </a:lnSpc>
              <a:spcBef>
                <a:spcPts val="0"/>
              </a:spcBef>
              <a:spcAft>
                <a:spcPts val="0"/>
              </a:spcAft>
              <a:buSzPts val="300"/>
              <a:buFont typeface="Arial" panose="020B0604020202020204" pitchFamily="34" charset="0"/>
              <a:buChar char="•"/>
            </a:pPr>
            <a:r>
              <a:rPr lang="en-US" sz="1200">
                <a:latin typeface="Calibri" panose="020F0502020204030204" pitchFamily="34" charset="0"/>
                <a:cs typeface="Calibri" panose="020F0502020204030204" pitchFamily="34" charset="0"/>
                <a:sym typeface="Arial"/>
              </a:rPr>
              <a:t>Norms can be added to address specific school needs. Some schools already have established norms for all PD. In that case, adapt to their norms.</a:t>
            </a:r>
          </a:p>
          <a:p>
            <a:pPr marL="171450" lvl="0" indent="-171450" algn="l" rtl="0">
              <a:lnSpc>
                <a:spcPct val="100000"/>
              </a:lnSpc>
              <a:spcBef>
                <a:spcPts val="0"/>
              </a:spcBef>
              <a:spcAft>
                <a:spcPts val="0"/>
              </a:spcAft>
              <a:buSzPts val="300"/>
              <a:buFont typeface="Arial" panose="020B0604020202020204" pitchFamily="34" charset="0"/>
              <a:buChar char="•"/>
            </a:pPr>
            <a:r>
              <a:rPr lang="en-US" sz="1200">
                <a:latin typeface="Calibri" panose="020F0502020204030204" pitchFamily="34" charset="0"/>
                <a:cs typeface="Calibri" panose="020F0502020204030204" pitchFamily="34" charset="0"/>
                <a:sym typeface="Arial"/>
              </a:rPr>
              <a:t>Ask if there are any additions/adjustments that need to be made to the norms at this time.</a:t>
            </a:r>
            <a:endParaRPr lang="en-US" sz="1200">
              <a:latin typeface="Calibri" panose="020F0502020204030204" pitchFamily="34" charset="0"/>
              <a:cs typeface="Calibri" panose="020F0502020204030204" pitchFamily="34" charset="0"/>
            </a:endParaRPr>
          </a:p>
        </p:txBody>
      </p:sp>
      <p:sp>
        <p:nvSpPr>
          <p:cNvPr id="330" name="Google Shape;330;p73: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16</a:t>
            </a:fld>
            <a:endPar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381" name="Google Shape;381;p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lang="en-US"/>
          </a:p>
        </p:txBody>
      </p:sp>
      <p:sp>
        <p:nvSpPr>
          <p:cNvPr id="382" name="Google Shape;382;p79: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17</a:t>
            </a:fld>
            <a:endPar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350" name="Google Shape;350;p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p>
          <a:p>
            <a:pPr marL="171450" indent="-171450">
              <a:buClr>
                <a:schemeClr val="dk1"/>
              </a:buClr>
              <a:buSzPts val="935"/>
              <a:buFont typeface="Arial" panose="020B0604020202020204" pitchFamily="34" charset="0"/>
              <a:buChar char="•"/>
            </a:pPr>
            <a:r>
              <a:rPr lang="en-US">
                <a:latin typeface="Calibri" panose="020F0502020204030204" pitchFamily="34" charset="0"/>
                <a:ea typeface="Calibri" panose="020F0502020204030204" pitchFamily="34" charset="0"/>
                <a:cs typeface="Calibri" panose="020F0502020204030204" pitchFamily="34" charset="0"/>
                <a:sym typeface="Helvetica Neue"/>
              </a:rPr>
              <a:t>These Missouri Leader Standards are closely aligned to the content in the Family-School Partnerships module. </a:t>
            </a:r>
          </a:p>
          <a:p>
            <a:pPr marL="171450" indent="-171450">
              <a:buClr>
                <a:schemeClr val="dk1"/>
              </a:buClr>
              <a:buSzPts val="935"/>
              <a:buFont typeface="Arial" panose="020B0604020202020204" pitchFamily="34" charset="0"/>
              <a:buChar char="•"/>
            </a:pPr>
            <a:r>
              <a:rPr lang="en-US">
                <a:latin typeface="Calibri" panose="020F0502020204030204" pitchFamily="34" charset="0"/>
                <a:ea typeface="Calibri" panose="020F0502020204030204" pitchFamily="34" charset="0"/>
                <a:cs typeface="Calibri" panose="020F0502020204030204" pitchFamily="34" charset="0"/>
                <a:sym typeface="Helvetica Neue"/>
              </a:rPr>
              <a:t>Review the slide with the group.</a:t>
            </a:r>
          </a:p>
          <a:p>
            <a:pPr marL="0" lvl="0" indent="0" algn="l" rtl="0">
              <a:spcBef>
                <a:spcPts val="0"/>
              </a:spcBef>
              <a:spcAft>
                <a:spcPts val="0"/>
              </a:spcAft>
              <a:buFont typeface="Arial" panose="020B0604020202020204" pitchFamily="34" charset="0"/>
              <a:buNone/>
            </a:pPr>
            <a:endParaRPr lang="en-US">
              <a:solidFill>
                <a:schemeClr val="tx1"/>
              </a:solidFill>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a:t>
            </a:r>
          </a:p>
          <a:p>
            <a:pPr marL="171450" indent="-171450">
              <a:buClr>
                <a:schemeClr val="dk1"/>
              </a:buClr>
              <a:buSzPts val="935"/>
              <a:buFont typeface="Arial" panose="020B0604020202020204" pitchFamily="34" charset="0"/>
              <a:buChar char="•"/>
            </a:pPr>
            <a:r>
              <a:rPr lang="en-US">
                <a:solidFill>
                  <a:schemeClr val="tx1"/>
                </a:solidFill>
              </a:rPr>
              <a:t>Missouri Department of Elementary &amp; Secondary Education. (2013). </a:t>
            </a:r>
            <a:r>
              <a:rPr lang="en-US" i="1">
                <a:solidFill>
                  <a:schemeClr val="tx1"/>
                </a:solidFill>
              </a:rPr>
              <a:t>Leader standards.</a:t>
            </a:r>
            <a:r>
              <a:rPr lang="en-US">
                <a:solidFill>
                  <a:schemeClr val="tx1"/>
                </a:solidFill>
              </a:rPr>
              <a:t> </a:t>
            </a:r>
            <a:r>
              <a:rPr lang="en-US">
                <a:solidFill>
                  <a:schemeClr val="tx1"/>
                </a:solidFill>
                <a:hlinkClick r:id="rId3"/>
              </a:rPr>
              <a:t>https://dese.mo.gov/media/pdf/oeq-ed-leaderstandards</a:t>
            </a:r>
            <a:endParaRPr lang="en-US"/>
          </a:p>
        </p:txBody>
      </p:sp>
      <p:sp>
        <p:nvSpPr>
          <p:cNvPr id="351" name="Google Shape;351;p75: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18</a:t>
            </a:fld>
            <a:endPar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a:extLst>
            <a:ext uri="{FF2B5EF4-FFF2-40B4-BE49-F238E27FC236}">
              <a16:creationId xmlns:a16="http://schemas.microsoft.com/office/drawing/2014/main" id="{EF152EAA-1F7F-5510-7F3E-273B21F10416}"/>
            </a:ext>
          </a:extLst>
        </p:cNvPr>
        <p:cNvGrpSpPr/>
        <p:nvPr/>
      </p:nvGrpSpPr>
      <p:grpSpPr>
        <a:xfrm>
          <a:off x="0" y="0"/>
          <a:ext cx="0" cy="0"/>
          <a:chOff x="0" y="0"/>
          <a:chExt cx="0" cy="0"/>
        </a:xfrm>
      </p:grpSpPr>
      <p:sp>
        <p:nvSpPr>
          <p:cNvPr id="349" name="Google Shape;349;p75:notes">
            <a:extLst>
              <a:ext uri="{FF2B5EF4-FFF2-40B4-BE49-F238E27FC236}">
                <a16:creationId xmlns:a16="http://schemas.microsoft.com/office/drawing/2014/main" id="{E152BA03-551E-BC36-2BF5-ECCF2274BED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350" name="Google Shape;350;p75:notes">
            <a:extLst>
              <a:ext uri="{FF2B5EF4-FFF2-40B4-BE49-F238E27FC236}">
                <a16:creationId xmlns:a16="http://schemas.microsoft.com/office/drawing/2014/main" id="{46CF7562-6DDE-C8B4-26E4-36683E687DC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p>
          <a:p>
            <a:pPr marL="0" lvl="0" indent="0" algn="l" rtl="0">
              <a:spcBef>
                <a:spcPts val="0"/>
              </a:spcBef>
              <a:spcAft>
                <a:spcPts val="0"/>
              </a:spcAft>
              <a:buClr>
                <a:schemeClr val="dk1"/>
              </a:buClr>
              <a:buSzPts val="1100"/>
              <a:buFont typeface="Arial"/>
              <a:buNone/>
            </a:pPr>
            <a:r>
              <a:rPr lang="en-US">
                <a:latin typeface="Calibri" panose="020F0502020204030204" pitchFamily="34" charset="0"/>
                <a:ea typeface="Calibri" panose="020F0502020204030204" pitchFamily="34" charset="0"/>
                <a:cs typeface="Calibri" panose="020F0502020204030204" pitchFamily="34" charset="0"/>
                <a:sym typeface="Helvetica Neue"/>
              </a:rPr>
              <a:t>These Missouri Teacher Standards are closely aligned to the content in this module.</a:t>
            </a:r>
            <a:endParaRPr lang="en-US">
              <a:solidFill>
                <a:schemeClr val="tx1"/>
              </a:solidFill>
              <a:latin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a:latin typeface="Calibri" panose="020F0502020204030204" pitchFamily="34" charset="0"/>
                <a:ea typeface="Calibri" panose="020F0502020204030204" pitchFamily="34" charset="0"/>
                <a:cs typeface="Calibri" panose="020F0502020204030204" pitchFamily="34" charset="0"/>
                <a:sym typeface="Helvetica Neue"/>
              </a:rPr>
              <a:t>What do you see in Standard #2 that looks like it will be related to family-school partnerships?</a:t>
            </a:r>
          </a:p>
          <a:p>
            <a:pPr marL="171450" lvl="0" indent="-171450" algn="l" rtl="0">
              <a:spcBef>
                <a:spcPts val="0"/>
              </a:spcBef>
              <a:spcAft>
                <a:spcPts val="0"/>
              </a:spcAft>
              <a:buFont typeface="Arial" panose="020B0604020202020204" pitchFamily="34" charset="0"/>
              <a:buChar char="•"/>
            </a:pPr>
            <a:r>
              <a:rPr lang="en-US">
                <a:latin typeface="Calibri" panose="020F0502020204030204" pitchFamily="34" charset="0"/>
                <a:ea typeface="Calibri" panose="020F0502020204030204" pitchFamily="34" charset="0"/>
                <a:cs typeface="Calibri" panose="020F0502020204030204" pitchFamily="34" charset="0"/>
                <a:sym typeface="Helvetica Neue"/>
              </a:rPr>
              <a:t>What about Standard #5?</a:t>
            </a:r>
          </a:p>
          <a:p>
            <a:pPr marL="171450" lvl="0" indent="-171450" algn="l" rtl="0">
              <a:spcBef>
                <a:spcPts val="0"/>
              </a:spcBef>
              <a:spcAft>
                <a:spcPts val="0"/>
              </a:spcAft>
              <a:buFont typeface="Arial" panose="020B0604020202020204" pitchFamily="34" charset="0"/>
              <a:buChar char="•"/>
            </a:pPr>
            <a:r>
              <a:rPr lang="en-US">
                <a:latin typeface="Calibri" panose="020F0502020204030204" pitchFamily="34" charset="0"/>
                <a:ea typeface="Calibri" panose="020F0502020204030204" pitchFamily="34" charset="0"/>
                <a:cs typeface="Calibri" panose="020F0502020204030204" pitchFamily="34" charset="0"/>
                <a:sym typeface="Helvetica Neue"/>
              </a:rPr>
              <a:t>Standard #9?</a:t>
            </a:r>
            <a:endParaRPr lang="en-US" b="1">
              <a:latin typeface="Calibri" panose="020F0502020204030204" pitchFamily="34" charset="0"/>
              <a:ea typeface="Calibri" panose="020F0502020204030204" pitchFamily="34" charset="0"/>
              <a:cs typeface="Calibri" panose="020F0502020204030204" pitchFamily="34" charset="0"/>
              <a:sym typeface="Helvetica Neue"/>
            </a:endParaRPr>
          </a:p>
          <a:p>
            <a:pPr marL="0" lvl="0" indent="0" algn="l" rtl="0">
              <a:spcBef>
                <a:spcPts val="371"/>
              </a:spcBef>
              <a:spcAft>
                <a:spcPts val="0"/>
              </a:spcAft>
              <a:buClr>
                <a:schemeClr val="dk1"/>
              </a:buClr>
              <a:buSzPts val="1100"/>
              <a:buFont typeface="Arial"/>
              <a:buNone/>
            </a:pPr>
            <a:endParaRPr lang="en-US">
              <a:latin typeface="Calibri" panose="020F0502020204030204" pitchFamily="34" charset="0"/>
              <a:ea typeface="Calibri" panose="020F0502020204030204" pitchFamily="34" charset="0"/>
              <a:cs typeface="Calibri" panose="020F0502020204030204" pitchFamily="34" charset="0"/>
              <a:sym typeface="Helvetica Neue"/>
            </a:endParaRPr>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a:t>
            </a:r>
          </a:p>
          <a:p>
            <a:pPr marL="171450" indent="-171450">
              <a:buClr>
                <a:schemeClr val="dk1"/>
              </a:buClr>
              <a:buSzPts val="935"/>
              <a:buFont typeface="Arial" panose="020B0604020202020204" pitchFamily="34" charset="0"/>
              <a:buChar char="•"/>
            </a:pPr>
            <a:r>
              <a:rPr lang="en-US">
                <a:solidFill>
                  <a:schemeClr val="tx1"/>
                </a:solidFill>
              </a:rPr>
              <a:t>Missouri </a:t>
            </a:r>
            <a:r>
              <a:rPr lang="en-US">
                <a:sym typeface="Helvetica Neue"/>
              </a:rPr>
              <a:t>Department of Elementary &amp; Secondary Education. (2025). </a:t>
            </a:r>
            <a:r>
              <a:rPr lang="en-US" i="1">
                <a:sym typeface="Helvetica Neue"/>
              </a:rPr>
              <a:t>Teacher standards</a:t>
            </a:r>
            <a:r>
              <a:rPr lang="en-US">
                <a:sym typeface="Helvetica Neue"/>
              </a:rPr>
              <a:t>. </a:t>
            </a:r>
            <a:r>
              <a:rPr lang="en-US">
                <a:sym typeface="Helvetica Neue"/>
                <a:hlinkClick r:id="rId3"/>
              </a:rPr>
              <a:t>https://dese.mo.gov/educator-quality/educator-preparation/media/pdf/teacher-standards</a:t>
            </a:r>
            <a:endParaRPr lang="en-US" u="sng"/>
          </a:p>
          <a:p>
            <a:pPr marL="0" lvl="0" indent="0" algn="l" rtl="0">
              <a:spcBef>
                <a:spcPts val="0"/>
              </a:spcBef>
              <a:spcAft>
                <a:spcPts val="0"/>
              </a:spcAft>
              <a:buNone/>
            </a:pPr>
            <a:endParaRPr lang="en-US">
              <a:latin typeface="Calibri" panose="020F0502020204030204" pitchFamily="34" charset="0"/>
              <a:ea typeface="Calibri" panose="020F0502020204030204" pitchFamily="34" charset="0"/>
              <a:cs typeface="Calibri" panose="020F0502020204030204" pitchFamily="34" charset="0"/>
              <a:sym typeface="Helvetica Neue"/>
            </a:endParaRPr>
          </a:p>
        </p:txBody>
      </p:sp>
      <p:sp>
        <p:nvSpPr>
          <p:cNvPr id="351" name="Google Shape;351;p75:notes">
            <a:extLst>
              <a:ext uri="{FF2B5EF4-FFF2-40B4-BE49-F238E27FC236}">
                <a16:creationId xmlns:a16="http://schemas.microsoft.com/office/drawing/2014/main" id="{602BB2E2-5093-4198-0156-16C0833724BF}"/>
              </a:ext>
            </a:extLst>
          </p:cNvPr>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19</a:t>
            </a:fld>
            <a:endPar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3829186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78280116ae_0_0: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03" name="Google Shape;103;g278280116ae_0_0:notes"/>
          <p:cNvSpPr txBox="1">
            <a:spLocks noGrp="1"/>
          </p:cNvSpPr>
          <p:nvPr>
            <p:ph type="body" idx="1"/>
          </p:nvPr>
        </p:nvSpPr>
        <p:spPr>
          <a:xfrm>
            <a:off x="710248" y="4349362"/>
            <a:ext cx="5681980" cy="355871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b="1" dirty="0"/>
              <a:t>Notes</a:t>
            </a: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dirty="0"/>
              <a:t>It is important for all educators, building leaders, and instructional coaches to understand the importance and benefits of meaningfully engaging families in the educational process. </a:t>
            </a: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dirty="0"/>
              <a:t>The content in this module is intended to help educators develop capacity regarding family-school partnership facilitation and collaboration around student learning and development, as well as the power of shared leadership with families. </a:t>
            </a: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dirty="0"/>
              <a:t>Strategies and tools are presented to help educators create a culture of reciprocal family-school partnerships.</a:t>
            </a:r>
            <a:endParaRPr dirty="0"/>
          </a:p>
          <a:p>
            <a:pPr marL="0" lvl="0" indent="0" algn="l" rtl="0">
              <a:lnSpc>
                <a:spcPct val="115000"/>
              </a:lnSpc>
              <a:spcBef>
                <a:spcPts val="0"/>
              </a:spcBef>
              <a:spcAft>
                <a:spcPts val="0"/>
              </a:spcAft>
              <a:buClr>
                <a:schemeClr val="dk1"/>
              </a:buClr>
              <a:buSzPts val="1100"/>
              <a:buFont typeface="Arial"/>
              <a:buNone/>
            </a:pPr>
            <a:endParaRPr dirty="0">
              <a:latin typeface="Calibri" panose="020F0502020204030204" pitchFamily="34" charset="0"/>
              <a:ea typeface="Calibri" panose="020F0502020204030204" pitchFamily="34" charset="0"/>
              <a:cs typeface="Calibri" panose="020F0502020204030204" pitchFamily="34" charset="0"/>
              <a:sym typeface="Arial"/>
            </a:endParaRPr>
          </a:p>
          <a:p>
            <a:pPr marL="0" lvl="0" indent="0" algn="l" rtl="0">
              <a:spcBef>
                <a:spcPts val="0"/>
              </a:spcBef>
              <a:spcAft>
                <a:spcPts val="0"/>
              </a:spcAft>
              <a:buNone/>
            </a:pPr>
            <a:endParaRPr dirty="0"/>
          </a:p>
        </p:txBody>
      </p:sp>
      <p:sp>
        <p:nvSpPr>
          <p:cNvPr id="104" name="Google Shape;104;g278280116ae_0_0: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2</a:t>
            </a:fld>
            <a:endParaRPr>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a:extLst>
            <a:ext uri="{FF2B5EF4-FFF2-40B4-BE49-F238E27FC236}">
              <a16:creationId xmlns:a16="http://schemas.microsoft.com/office/drawing/2014/main" id="{CDD49C1F-CCF7-FD61-096C-5D84E66254FD}"/>
            </a:ext>
          </a:extLst>
        </p:cNvPr>
        <p:cNvGrpSpPr/>
        <p:nvPr/>
      </p:nvGrpSpPr>
      <p:grpSpPr>
        <a:xfrm>
          <a:off x="0" y="0"/>
          <a:ext cx="0" cy="0"/>
          <a:chOff x="0" y="0"/>
          <a:chExt cx="0" cy="0"/>
        </a:xfrm>
      </p:grpSpPr>
      <p:sp>
        <p:nvSpPr>
          <p:cNvPr id="268" name="Google Shape;268;g2fa428068a6_0_36:notes">
            <a:extLst>
              <a:ext uri="{FF2B5EF4-FFF2-40B4-BE49-F238E27FC236}">
                <a16:creationId xmlns:a16="http://schemas.microsoft.com/office/drawing/2014/main" id="{B9B117A9-97CB-9327-A107-ABF698B285BE}"/>
              </a:ext>
            </a:extLst>
          </p:cNvPr>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69" name="Google Shape;269;g2fa428068a6_0_36:notes">
            <a:extLst>
              <a:ext uri="{FF2B5EF4-FFF2-40B4-BE49-F238E27FC236}">
                <a16:creationId xmlns:a16="http://schemas.microsoft.com/office/drawing/2014/main" id="{546AF359-9D2E-0E51-D770-4F3407E05FC4}"/>
              </a:ext>
            </a:extLst>
          </p:cNvPr>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Notes</a:t>
            </a:r>
          </a:p>
          <a:p>
            <a:pPr marL="171450" marR="0" lvl="0"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sz="1200" b="0" dirty="0"/>
              <a:t>Family-school partnerships are not just an evidence-based practice, these laws and DESE regulations emphasize the need to create systems that have strong partnerships. </a:t>
            </a:r>
            <a:endParaRPr lang="en-US" sz="1200" dirty="0"/>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sz="1200" dirty="0"/>
              <a:t>ESSA (https://www.everystudentsucceedsact.org/title-1--1-1-3-1-1-1-1-10)</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sz="1200" dirty="0"/>
              <a:t>ESSA defines </a:t>
            </a:r>
            <a:r>
              <a:rPr lang="en-US" sz="1200" i="1" dirty="0"/>
              <a:t>parent and family engagement</a:t>
            </a:r>
            <a:r>
              <a:rPr lang="en-US" sz="1200" dirty="0"/>
              <a:t> as regular, </a:t>
            </a:r>
            <a:r>
              <a:rPr lang="en-US" sz="1200" b="0" dirty="0"/>
              <a:t>two-way, meaningful communication </a:t>
            </a:r>
            <a:r>
              <a:rPr lang="en-US" sz="1200" dirty="0"/>
              <a:t>between families and schools about student academic learning and other school activities. </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sz="1200" dirty="0"/>
              <a:t>ESSA has always required family engagement, specifically sharing with families reports of reading, math, and science grades. </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sz="1200" dirty="0"/>
              <a:t>ESSA requires increased stakeholder engagement by developing and implementing school improvement plans in partnership with families and community members for schools requiring comprehensive support and improvement (CSI) or targeted support and improvement (TSI). </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sz="1200" dirty="0"/>
              <a:t>ESEA Title I (to serve at-risk students): Districts and schools must have a written family engagement policy that is co-created, shared with, and approved by parents</a:t>
            </a:r>
          </a:p>
          <a:p>
            <a:pPr marL="1543050" lvl="3" indent="-171450" algn="l" rtl="0">
              <a:lnSpc>
                <a:spcPct val="115000"/>
              </a:lnSpc>
              <a:spcBef>
                <a:spcPts val="0"/>
              </a:spcBef>
              <a:spcAft>
                <a:spcPts val="0"/>
              </a:spcAft>
              <a:buClr>
                <a:schemeClr val="dk1"/>
              </a:buClr>
              <a:buSzPts val="1100"/>
              <a:buFont typeface="Arial" panose="020B0604020202020204" pitchFamily="34" charset="0"/>
              <a:buChar char="•"/>
            </a:pPr>
            <a:r>
              <a:rPr lang="en-US" sz="1200" dirty="0"/>
              <a:t>Schools that receive over $500,000 annually must use 1% of those funds to support family engagement activities. </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sz="1200" dirty="0"/>
              <a:t>ESEA Title III (to serve students with limited English proficiency): The state or local educational agency must indicate how parent and community participation will be facilitated and must assure that parents are consulted in the development of the plan.</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sz="1200" dirty="0"/>
              <a:t>Districts must </a:t>
            </a:r>
            <a:r>
              <a:rPr lang="en-US" sz="1200" b="0" dirty="0"/>
              <a:t>annually evaluate </a:t>
            </a:r>
            <a:r>
              <a:rPr lang="en-US" sz="1200" dirty="0"/>
              <a:t>their parent and family engagement policy’s content and effectiveness in improving academic quality.</a:t>
            </a:r>
          </a:p>
          <a:p>
            <a:pPr marL="768350" lvl="1" indent="-171450" algn="l" rtl="0">
              <a:spcBef>
                <a:spcPts val="0"/>
              </a:spcBef>
              <a:spcAft>
                <a:spcPts val="0"/>
              </a:spcAft>
              <a:buSzPts val="1400"/>
              <a:buFont typeface="Arial" panose="020B0604020202020204" pitchFamily="34" charset="0"/>
              <a:buChar char="•"/>
            </a:pPr>
            <a:r>
              <a:rPr lang="en-US" sz="1200" dirty="0"/>
              <a:t>IDEA (https://sites.ed.gov/idea/regs/b/e/300.5010) </a:t>
            </a:r>
          </a:p>
          <a:p>
            <a:pPr marL="1225550" lvl="2" indent="-171450" algn="l" rtl="0">
              <a:spcBef>
                <a:spcPts val="0"/>
              </a:spcBef>
              <a:spcAft>
                <a:spcPts val="0"/>
              </a:spcAft>
              <a:buSzPts val="1400"/>
              <a:buFont typeface="Arial" panose="020B0604020202020204" pitchFamily="34" charset="0"/>
              <a:buChar char="•"/>
            </a:pPr>
            <a:r>
              <a:rPr lang="en-US" sz="1200" b="0" dirty="0"/>
              <a:t>Mandatory participation. </a:t>
            </a:r>
            <a:r>
              <a:rPr lang="en-US" sz="1200" dirty="0"/>
              <a:t>Parents must be members of the IEP team and participate in meetings concerning evaluation, identification, and placement decisions for their child.</a:t>
            </a:r>
          </a:p>
          <a:p>
            <a:pPr marL="1225550" lvl="2" indent="-171450" algn="l" rtl="0">
              <a:spcBef>
                <a:spcPts val="0"/>
              </a:spcBef>
              <a:spcAft>
                <a:spcPts val="0"/>
              </a:spcAft>
              <a:buSzPts val="1400"/>
              <a:buFont typeface="Arial" panose="020B0604020202020204" pitchFamily="34" charset="0"/>
              <a:buChar char="•"/>
            </a:pPr>
            <a:r>
              <a:rPr lang="en-US" sz="1200" b="0" dirty="0"/>
              <a:t>Meaningful involvement. </a:t>
            </a:r>
            <a:r>
              <a:rPr lang="en-US" sz="1200" dirty="0"/>
              <a:t>Beyond attendance, schools must ensure parents have opportunities for genuine participation in developing and reviewing the child's IEP.</a:t>
            </a:r>
          </a:p>
          <a:p>
            <a:pPr marL="1225550" lvl="2" indent="-171450" algn="l" rtl="0">
              <a:spcBef>
                <a:spcPts val="0"/>
              </a:spcBef>
              <a:spcAft>
                <a:spcPts val="0"/>
              </a:spcAft>
              <a:buSzPts val="1400"/>
              <a:buFont typeface="Arial" panose="020B0604020202020204" pitchFamily="34" charset="0"/>
              <a:buChar char="•"/>
            </a:pPr>
            <a:r>
              <a:rPr lang="en-US" sz="1200" b="0" dirty="0"/>
              <a:t>Accommodation and accessibility. </a:t>
            </a:r>
            <a:r>
              <a:rPr lang="en-US" sz="1200" dirty="0"/>
              <a:t>Schools must use methods like conference calls, video conferencing, or translators if parents cannot attend meetings in person, accommodating diverse needs.</a:t>
            </a:r>
          </a:p>
          <a:p>
            <a:pPr marL="1225550" lvl="2" indent="-171450" algn="l" rtl="0">
              <a:spcBef>
                <a:spcPts val="0"/>
              </a:spcBef>
              <a:spcAft>
                <a:spcPts val="0"/>
              </a:spcAft>
              <a:buSzPts val="1400"/>
              <a:buFont typeface="Arial" panose="020B0604020202020204" pitchFamily="34" charset="0"/>
              <a:buChar char="•"/>
            </a:pPr>
            <a:r>
              <a:rPr lang="en-US" sz="1200" b="0" dirty="0"/>
              <a:t>Two-way communication. </a:t>
            </a:r>
            <a:r>
              <a:rPr lang="en-US" sz="1200" dirty="0"/>
              <a:t>Continuous, timely communication is required, allowing for both school-to-family and family-to-school information sharing.</a:t>
            </a:r>
          </a:p>
          <a:p>
            <a:pPr marL="1225550" lvl="2" indent="-171450" algn="l" rtl="0">
              <a:spcBef>
                <a:spcPts val="0"/>
              </a:spcBef>
              <a:spcAft>
                <a:spcPts val="0"/>
              </a:spcAft>
              <a:buSzPts val="1400"/>
              <a:buFont typeface="Arial" panose="020B0604020202020204" pitchFamily="34" charset="0"/>
              <a:buChar char="•"/>
            </a:pPr>
            <a:r>
              <a:rPr lang="en-US" sz="1200" b="0" dirty="0"/>
              <a:t>Shared decision making. </a:t>
            </a:r>
            <a:r>
              <a:rPr lang="en-US" sz="1200" dirty="0"/>
              <a:t>Families are partners in decisions about their child's education, not just recipients of information.</a:t>
            </a:r>
          </a:p>
          <a:p>
            <a:pPr marL="768350" lvl="1" indent="-171450" algn="l" rtl="0">
              <a:spcBef>
                <a:spcPts val="0"/>
              </a:spcBef>
              <a:spcAft>
                <a:spcPts val="0"/>
              </a:spcAft>
              <a:buSzPts val="1400"/>
              <a:buFont typeface="Arial" panose="020B0604020202020204" pitchFamily="34" charset="0"/>
              <a:buChar char="•"/>
            </a:pPr>
            <a:r>
              <a:rPr lang="en-US" sz="1200" dirty="0"/>
              <a:t>MSIP Standard CC4. “The school system intentionally engages parents/guardians to create effective partnerships that support the development and achievement of their students.”</a:t>
            </a:r>
          </a:p>
          <a:p>
            <a:pPr marL="596900" lvl="1" indent="0" algn="l" rtl="0">
              <a:spcBef>
                <a:spcPts val="0"/>
              </a:spcBef>
              <a:spcAft>
                <a:spcPts val="0"/>
              </a:spcAft>
              <a:buSzPts val="1400"/>
              <a:buNone/>
            </a:pPr>
            <a:endParaRPr lang="en-US" sz="1200" b="1" dirty="0"/>
          </a:p>
          <a:p>
            <a:pPr marL="0" lvl="0" indent="0" algn="l" rtl="0">
              <a:lnSpc>
                <a:spcPct val="100000"/>
              </a:lnSpc>
              <a:spcBef>
                <a:spcPts val="0"/>
              </a:spcBef>
              <a:spcAft>
                <a:spcPts val="0"/>
              </a:spcAft>
              <a:buSzPts val="1100"/>
              <a:buNone/>
            </a:pPr>
            <a:r>
              <a:rPr lang="en-US" sz="1200" b="1" dirty="0">
                <a:solidFill>
                  <a:schemeClr val="dk1"/>
                </a:solidFill>
              </a:rPr>
              <a:t>Reference</a:t>
            </a:r>
            <a:endParaRPr lang="en-US" sz="1200" dirty="0">
              <a:latin typeface="Calibri" panose="020F0502020204030204" pitchFamily="34" charset="0"/>
              <a:cs typeface="Calibri" panose="020F0502020204030204" pitchFamily="34" charset="0"/>
            </a:endParaRPr>
          </a:p>
          <a:p>
            <a:pPr marL="171450" indent="-171450">
              <a:buSzPts val="1100"/>
              <a:buFont typeface="Arial"/>
              <a:buChar char="•"/>
            </a:pPr>
            <a:r>
              <a:rPr lang="en-US" sz="1200" dirty="0"/>
              <a:t>Wood, L., &amp; Bauman, E. (2017). </a:t>
            </a:r>
            <a:r>
              <a:rPr lang="en-US" sz="1200" i="1" dirty="0"/>
              <a:t>How family, school, and community engagement can improve student achievement and influence school reform</a:t>
            </a:r>
            <a:r>
              <a:rPr lang="en-US" sz="1200" dirty="0"/>
              <a:t>. American Institutes for Research. </a:t>
            </a:r>
            <a:r>
              <a:rPr lang="en-US" sz="1200" dirty="0">
                <a:hlinkClick r:id="rId3"/>
              </a:rPr>
              <a:t>https://nmefoundation.org/how-family-school-and-com</a:t>
            </a:r>
            <a:endParaRPr lang="en-US" sz="1200" dirty="0"/>
          </a:p>
        </p:txBody>
      </p:sp>
      <p:sp>
        <p:nvSpPr>
          <p:cNvPr id="270" name="Google Shape;270;g2fa428068a6_0_36:notes">
            <a:extLst>
              <a:ext uri="{FF2B5EF4-FFF2-40B4-BE49-F238E27FC236}">
                <a16:creationId xmlns:a16="http://schemas.microsoft.com/office/drawing/2014/main" id="{AC17881D-3212-30C5-3ED6-3274BC0E4A79}"/>
              </a:ext>
            </a:extLst>
          </p:cNvPr>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20</a:t>
            </a:fld>
            <a:endParaRPr lang="en-US">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8961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388" name="Google Shape;388;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Review these learning objectives with participants.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The objectives align to the Essential Functions in the Practice Profile. </a:t>
            </a:r>
            <a:endParaRPr lang="en-US">
              <a:solidFill>
                <a:schemeClr val="tx1"/>
              </a:solidFill>
              <a:latin typeface="Calibri" panose="020F0502020204030204" pitchFamily="34" charset="0"/>
              <a:cs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a:extLst>
            <a:ext uri="{FF2B5EF4-FFF2-40B4-BE49-F238E27FC236}">
              <a16:creationId xmlns:a16="http://schemas.microsoft.com/office/drawing/2014/main" id="{4EE413D8-BDFE-6B60-7691-03B18988842B}"/>
            </a:ext>
          </a:extLst>
        </p:cNvPr>
        <p:cNvGrpSpPr/>
        <p:nvPr/>
      </p:nvGrpSpPr>
      <p:grpSpPr>
        <a:xfrm>
          <a:off x="0" y="0"/>
          <a:ext cx="0" cy="0"/>
          <a:chOff x="0" y="0"/>
          <a:chExt cx="0" cy="0"/>
        </a:xfrm>
      </p:grpSpPr>
      <p:sp>
        <p:nvSpPr>
          <p:cNvPr id="387" name="Google Shape;387;p27:notes">
            <a:extLst>
              <a:ext uri="{FF2B5EF4-FFF2-40B4-BE49-F238E27FC236}">
                <a16:creationId xmlns:a16="http://schemas.microsoft.com/office/drawing/2014/main" id="{4FC8FFC4-E577-03FB-7E33-8D0B86E6B0D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388" name="Google Shape;388;p27:notes">
            <a:extLst>
              <a:ext uri="{FF2B5EF4-FFF2-40B4-BE49-F238E27FC236}">
                <a16:creationId xmlns:a16="http://schemas.microsoft.com/office/drawing/2014/main" id="{D150F02F-A662-EE0F-A03D-251C4EEF640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These essential questions relate to the Essential Functions of the Practice Profile and should be taken into consideration during the training.</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Note, the benefits of family-school partnerships to students will be addressed in all three of the Essential Functions.</a:t>
            </a:r>
          </a:p>
        </p:txBody>
      </p:sp>
    </p:spTree>
    <p:extLst>
      <p:ext uri="{BB962C8B-B14F-4D97-AF65-F5344CB8AC3E}">
        <p14:creationId xmlns:p14="http://schemas.microsoft.com/office/powerpoint/2010/main" val="3468575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a:extLst>
            <a:ext uri="{FF2B5EF4-FFF2-40B4-BE49-F238E27FC236}">
              <a16:creationId xmlns:a16="http://schemas.microsoft.com/office/drawing/2014/main" id="{19831453-3293-311B-26A7-A3E0EBE7ECB3}"/>
            </a:ext>
          </a:extLst>
        </p:cNvPr>
        <p:cNvGrpSpPr/>
        <p:nvPr/>
      </p:nvGrpSpPr>
      <p:grpSpPr>
        <a:xfrm>
          <a:off x="0" y="0"/>
          <a:ext cx="0" cy="0"/>
          <a:chOff x="0" y="0"/>
          <a:chExt cx="0" cy="0"/>
        </a:xfrm>
      </p:grpSpPr>
      <p:sp>
        <p:nvSpPr>
          <p:cNvPr id="245" name="Google Shape;245;p37:notes">
            <a:extLst>
              <a:ext uri="{FF2B5EF4-FFF2-40B4-BE49-F238E27FC236}">
                <a16:creationId xmlns:a16="http://schemas.microsoft.com/office/drawing/2014/main" id="{534E25BA-EF2D-C18C-4BAD-0632362773D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246" name="Google Shape;246;p37:notes">
            <a:extLst>
              <a:ext uri="{FF2B5EF4-FFF2-40B4-BE49-F238E27FC236}">
                <a16:creationId xmlns:a16="http://schemas.microsoft.com/office/drawing/2014/main" id="{06F0DE1E-08BA-B502-ED85-4CF952E44D3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OPTIONAL SLIDE</a:t>
            </a:r>
          </a:p>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0">
                <a:solidFill>
                  <a:schemeClr val="tx1"/>
                </a:solidFill>
                <a:latin typeface="Calibri" panose="020F0502020204030204" pitchFamily="34" charset="0"/>
                <a:cs typeface="Calibri" panose="020F0502020204030204" pitchFamily="34" charset="0"/>
              </a:rPr>
              <a:t>This slide is optional and can be used as an overview of the module. The Family-School Partnership Module is divided into four sections</a:t>
            </a:r>
            <a:r>
              <a:rPr lang="en-US">
                <a:solidFill>
                  <a:schemeClr val="tx1"/>
                </a:solidFill>
                <a:latin typeface="Calibri" panose="020F0502020204030204" pitchFamily="34" charset="0"/>
                <a:cs typeface="Calibri" panose="020F0502020204030204" pitchFamily="34" charset="0"/>
              </a:rPr>
              <a:t>.</a:t>
            </a:r>
          </a:p>
          <a:p>
            <a:pPr marL="171450" lvl="0" indent="-171450" algn="l" rtl="0">
              <a:spcBef>
                <a:spcPts val="0"/>
              </a:spcBef>
              <a:spcAft>
                <a:spcPts val="0"/>
              </a:spcAft>
              <a:buFont typeface="Arial" panose="020B0604020202020204" pitchFamily="34" charset="0"/>
              <a:buChar char="•"/>
            </a:pPr>
            <a:r>
              <a:rPr lang="en-US" b="0">
                <a:solidFill>
                  <a:schemeClr val="tx1"/>
                </a:solidFill>
                <a:latin typeface="Calibri" panose="020F0502020204030204" pitchFamily="34" charset="0"/>
                <a:cs typeface="Calibri" panose="020F0502020204030204" pitchFamily="34" charset="0"/>
              </a:rPr>
              <a:t>Introduction</a:t>
            </a:r>
          </a:p>
          <a:p>
            <a:pPr marL="171450" lvl="0" indent="-171450" algn="l" rtl="0">
              <a:spcBef>
                <a:spcPts val="0"/>
              </a:spcBef>
              <a:spcAft>
                <a:spcPts val="0"/>
              </a:spcAft>
              <a:buFont typeface="Arial" panose="020B0604020202020204" pitchFamily="34" charset="0"/>
              <a:buChar char="•"/>
            </a:pPr>
            <a:r>
              <a:rPr lang="en-US" b="0">
                <a:solidFill>
                  <a:schemeClr val="tx1"/>
                </a:solidFill>
                <a:latin typeface="Calibri" panose="020F0502020204030204" pitchFamily="34" charset="0"/>
                <a:cs typeface="Calibri" panose="020F0502020204030204" pitchFamily="34" charset="0"/>
              </a:rPr>
              <a:t>Essential Function 1 of the Family-School Partnerships Practice Profile focuses on building and sustaining collaborative family-school partnerships. </a:t>
            </a:r>
          </a:p>
          <a:p>
            <a:pPr marL="628650" lvl="1" indent="-171450" algn="l" rtl="0">
              <a:spcBef>
                <a:spcPts val="0"/>
              </a:spcBef>
              <a:spcAft>
                <a:spcPts val="0"/>
              </a:spcAft>
              <a:buFont typeface="Arial" panose="020B0604020202020204" pitchFamily="34" charset="0"/>
              <a:buChar char="•"/>
            </a:pPr>
            <a:r>
              <a:rPr lang="en-US" b="0">
                <a:solidFill>
                  <a:schemeClr val="tx1"/>
                </a:solidFill>
                <a:latin typeface="Calibri" panose="020F0502020204030204" pitchFamily="34" charset="0"/>
                <a:cs typeface="Calibri" panose="020F0502020204030204" pitchFamily="34" charset="0"/>
              </a:rPr>
              <a:t>It is important that participants have completed the introduction and EF1 prior to the other module content.</a:t>
            </a:r>
          </a:p>
          <a:p>
            <a:pPr marL="171450" lvl="0" indent="-171450" algn="l" rtl="0">
              <a:spcBef>
                <a:spcPts val="0"/>
              </a:spcBef>
              <a:spcAft>
                <a:spcPts val="0"/>
              </a:spcAft>
              <a:buFont typeface="Arial" panose="020B0604020202020204" pitchFamily="34" charset="0"/>
              <a:buChar char="•"/>
            </a:pPr>
            <a:r>
              <a:rPr lang="en-US" b="0">
                <a:solidFill>
                  <a:schemeClr val="tx1"/>
                </a:solidFill>
                <a:latin typeface="Calibri" panose="020F0502020204030204" pitchFamily="34" charset="0"/>
                <a:cs typeface="Calibri" panose="020F0502020204030204" pitchFamily="34" charset="0"/>
              </a:rPr>
              <a:t>EF2 addresses engaging families as partners in supporting student learning and development.</a:t>
            </a:r>
          </a:p>
          <a:p>
            <a:pPr marL="171450" lvl="0" indent="-171450" algn="l" rtl="0">
              <a:spcBef>
                <a:spcPts val="0"/>
              </a:spcBef>
              <a:spcAft>
                <a:spcPts val="0"/>
              </a:spcAft>
              <a:buFont typeface="Arial" panose="020B0604020202020204" pitchFamily="34" charset="0"/>
              <a:buChar char="•"/>
            </a:pPr>
            <a:r>
              <a:rPr lang="en-US" b="0">
                <a:solidFill>
                  <a:schemeClr val="tx1"/>
                </a:solidFill>
                <a:latin typeface="Calibri" panose="020F0502020204030204" pitchFamily="34" charset="0"/>
                <a:cs typeface="Calibri" panose="020F0502020204030204" pitchFamily="34" charset="0"/>
              </a:rPr>
              <a:t>EF3 addresses district facilitation of shared leadership with families</a:t>
            </a:r>
            <a:r>
              <a:rPr lang="en-US">
                <a:solidFill>
                  <a:schemeClr val="tx1"/>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40791139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363" name="Google Shape;363;p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b="1">
                <a:latin typeface="Calibri" panose="020F0502020204030204" pitchFamily="34" charset="0"/>
                <a:cs typeface="Calibri" panose="020F0502020204030204" pitchFamily="34" charset="0"/>
              </a:rPr>
              <a:t>Handout 1.1, Family-School Partnerships Infographic</a:t>
            </a:r>
          </a:p>
          <a:p>
            <a:pPr marL="0" lvl="0" indent="0" algn="l" rtl="0">
              <a:lnSpc>
                <a:spcPct val="100000"/>
              </a:lnSpc>
              <a:spcBef>
                <a:spcPts val="0"/>
              </a:spcBef>
              <a:spcAft>
                <a:spcPts val="0"/>
              </a:spcAft>
              <a:buSzPts val="275"/>
              <a:buNone/>
            </a:pPr>
            <a:endParaRPr lang="en-US" b="1"/>
          </a:p>
          <a:p>
            <a:pPr marL="0" lvl="0" indent="0" algn="l" rtl="0">
              <a:spcBef>
                <a:spcPts val="0"/>
              </a:spcBef>
              <a:spcAft>
                <a:spcPts val="0"/>
              </a:spcAft>
              <a:buNone/>
            </a:pPr>
            <a:r>
              <a:rPr lang="en-US" b="1"/>
              <a:t>Note</a:t>
            </a:r>
          </a:p>
          <a:p>
            <a:pPr marL="0" lvl="0" indent="0" algn="l" rtl="0">
              <a:spcBef>
                <a:spcPts val="0"/>
              </a:spcBef>
              <a:spcAft>
                <a:spcPts val="0"/>
              </a:spcAft>
              <a:buNone/>
            </a:pPr>
            <a:r>
              <a:rPr lang="en-US" b="0"/>
              <a:t>Review this infographic with participants as it summarizes the Family-School Partnerships module.</a:t>
            </a:r>
          </a:p>
          <a:p>
            <a:pPr marL="0" indent="0"/>
            <a:endParaRPr lang="en-US"/>
          </a:p>
          <a:p>
            <a:pPr marL="0" indent="0"/>
            <a:r>
              <a:rPr lang="en-US" b="1"/>
              <a:t>Reference</a:t>
            </a:r>
          </a:p>
          <a:p>
            <a:pPr marL="171450" indent="-171450">
              <a:buChar char="•"/>
            </a:pPr>
            <a:r>
              <a:rPr lang="en-US" err="1"/>
              <a:t>MoEdu</a:t>
            </a:r>
            <a:r>
              <a:rPr lang="en-US"/>
              <a:t>-SAIL. (2026a). </a:t>
            </a:r>
            <a:r>
              <a:rPr lang="en-US" i="1"/>
              <a:t>Family-school partnerships</a:t>
            </a:r>
            <a:r>
              <a:rPr lang="en-US"/>
              <a:t> [Infographic]. </a:t>
            </a:r>
            <a:r>
              <a:rPr lang="en-US">
                <a:hlinkClick r:id="rId3"/>
              </a:rPr>
              <a:t>https://www.moedu-sail.org/f-s-partnerships-infographic-view/</a:t>
            </a:r>
            <a:endParaRPr lang="en-US"/>
          </a:p>
        </p:txBody>
      </p:sp>
      <p:sp>
        <p:nvSpPr>
          <p:cNvPr id="364" name="Google Shape;364;p77: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24</a:t>
            </a:fld>
            <a:endParaRPr lang="en"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369" name="Google Shape;36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8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Handout 1.2, Family-School Partnerships Practice Profile</a:t>
            </a:r>
            <a:endParaRPr lang="en" sz="1200">
              <a:solidFill>
                <a:schemeClr val="dk1"/>
              </a:solidFill>
              <a:latin typeface="Calibri"/>
              <a:ea typeface="Calibri"/>
              <a:cs typeface="Calibri"/>
              <a:sym typeface="Calibri"/>
            </a:endParaRPr>
          </a:p>
          <a:p>
            <a:pPr marL="0" lvl="0" indent="0" algn="l" rtl="0">
              <a:lnSpc>
                <a:spcPct val="8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b="1"/>
              <a:t>Notes</a:t>
            </a:r>
            <a:endParaRPr lang="en-US" b="1">
              <a:solidFill>
                <a:schemeClr val="tx1"/>
              </a:solidFill>
              <a:latin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a:t>This is the Practice Profile for the Family-School Partnerships module. Note that the slide only illustrates a portion of the Practice Profile. You might consider providing some hard copies and/or having participants link to the electronic version.</a:t>
            </a:r>
          </a:p>
          <a:p>
            <a:pPr marL="171450" lvl="0" indent="-171450" algn="l" rtl="0">
              <a:spcBef>
                <a:spcPts val="0"/>
              </a:spcBef>
              <a:spcAft>
                <a:spcPts val="0"/>
              </a:spcAft>
              <a:buFont typeface="Arial" panose="020B0604020202020204" pitchFamily="34" charset="0"/>
              <a:buChar char="•"/>
            </a:pPr>
            <a:r>
              <a:rPr lang="en-US"/>
              <a:t>There are three Essential Functions to which this module has been aligned.</a:t>
            </a:r>
          </a:p>
          <a:p>
            <a:pPr marL="171450" lvl="0" indent="-171450" algn="l" rtl="0">
              <a:spcBef>
                <a:spcPts val="0"/>
              </a:spcBef>
              <a:spcAft>
                <a:spcPts val="0"/>
              </a:spcAft>
              <a:buFont typeface="Arial" panose="020B0604020202020204" pitchFamily="34" charset="0"/>
              <a:buChar char="•"/>
            </a:pPr>
            <a:r>
              <a:rPr lang="en-US"/>
              <a:t>Each essential function has criteria that determines a proficiency level. The goal is to become exemplary.</a:t>
            </a:r>
          </a:p>
          <a:p>
            <a:pPr marL="171450" lvl="0" indent="-171450" algn="l" rtl="0">
              <a:spcBef>
                <a:spcPts val="0"/>
              </a:spcBef>
              <a:spcAft>
                <a:spcPts val="0"/>
              </a:spcAft>
              <a:buFont typeface="Arial" panose="020B0604020202020204" pitchFamily="34" charset="0"/>
              <a:buChar char="•"/>
            </a:pPr>
            <a:r>
              <a:rPr lang="en-US"/>
              <a:t>See the next slide as you review the Practice Profile.</a:t>
            </a:r>
          </a:p>
          <a:p>
            <a:pPr marL="171450" indent="-171450">
              <a:buFont typeface="Arial" panose="020B0604020202020204" pitchFamily="34" charset="0"/>
              <a:buChar char="•"/>
            </a:pPr>
            <a:endParaRPr lang="en-US"/>
          </a:p>
          <a:p>
            <a:pPr marL="0" indent="0"/>
            <a:r>
              <a:rPr lang="en-US" b="1"/>
              <a:t>Reference</a:t>
            </a:r>
          </a:p>
          <a:p>
            <a:pPr marL="171450" indent="-171450">
              <a:buChar char="•"/>
            </a:pPr>
            <a:r>
              <a:rPr lang="en-US" err="1"/>
              <a:t>MoEdu</a:t>
            </a:r>
            <a:r>
              <a:rPr lang="en-US"/>
              <a:t>-SAIL. (2026b). </a:t>
            </a:r>
            <a:r>
              <a:rPr lang="en-US" i="1"/>
              <a:t>Family-school partnerships practice profile</a:t>
            </a:r>
            <a:r>
              <a:rPr lang="en-US"/>
              <a:t>. </a:t>
            </a:r>
            <a:r>
              <a:rPr lang="en-US">
                <a:hlinkClick r:id="rId3"/>
              </a:rPr>
              <a:t>https://www.moedu-sail.org/f-s-partnerships-practice-profile-view/</a:t>
            </a:r>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indent="0">
              <a:buClr>
                <a:schemeClr val="dk1"/>
              </a:buClr>
              <a:buSzPts val="1100"/>
            </a:pPr>
            <a:r>
              <a:rPr lang="en-US" b="1">
                <a:solidFill>
                  <a:schemeClr val="tx1"/>
                </a:solidFill>
              </a:rPr>
              <a:t>Notes</a:t>
            </a:r>
            <a:endParaRPr lang="en-US"/>
          </a:p>
          <a:p>
            <a:pPr marL="171450" indent="-171450">
              <a:buFont typeface="Arial"/>
              <a:buChar char="•"/>
            </a:pPr>
            <a:r>
              <a:rPr lang="en-US">
                <a:solidFill>
                  <a:schemeClr val="tx1"/>
                </a:solidFill>
              </a:rPr>
              <a:t>As you review the Practice Profile, we want to compare it to a framework many of you either may already know or that aligns closely to how you may already think about family engagement. </a:t>
            </a:r>
            <a:endParaRPr lang="en-US">
              <a:solidFill>
                <a:srgbClr val="444444"/>
              </a:solidFill>
            </a:endParaRPr>
          </a:p>
          <a:p>
            <a:pPr marL="171450" indent="-171450">
              <a:buFont typeface="Arial"/>
              <a:buChar char="•"/>
            </a:pPr>
            <a:r>
              <a:rPr lang="en-US">
                <a:solidFill>
                  <a:schemeClr val="tx1"/>
                </a:solidFill>
              </a:rPr>
              <a:t>Joyce Epstein’s model reminds us that partnership isn't one activity; it's a system of relationships and structures. As we move through the Practice Profile, you'll see that each essential function draws from different parts of this model. </a:t>
            </a:r>
            <a:endParaRPr lang="en-US">
              <a:solidFill>
                <a:srgbClr val="444444"/>
              </a:solidFill>
            </a:endParaRPr>
          </a:p>
          <a:p>
            <a:pPr marL="171450" indent="-171450">
              <a:buFont typeface="Arial"/>
              <a:buChar char="•"/>
            </a:pPr>
            <a:r>
              <a:rPr lang="en-US">
                <a:solidFill>
                  <a:schemeClr val="tx1"/>
                </a:solidFill>
              </a:rPr>
              <a:t>Epstein's six types of involvement describe the different ways families, schools, and communities can engage with each other in support of student learning. Each type represents a distinct category of partnership activity, and together they're meant to be comprehensive, covering everything from what happens at home to how families participate in school governance. </a:t>
            </a:r>
            <a:endParaRPr lang="en-US">
              <a:solidFill>
                <a:srgbClr val="444444"/>
              </a:solidFill>
            </a:endParaRPr>
          </a:p>
          <a:p>
            <a:pPr marL="171450" indent="-171450">
              <a:buFont typeface="Arial"/>
              <a:buChar char="•"/>
            </a:pPr>
            <a:r>
              <a:rPr lang="en-US">
                <a:solidFill>
                  <a:schemeClr val="tx1"/>
                </a:solidFill>
              </a:rPr>
              <a:t>The key insight behind the six types is that partnership is not one thing. Schools often default to a narrow definition (attending events, volunteering, or signing homework) and miss the fuller picture of what genuine partnership looks like. </a:t>
            </a:r>
            <a:endParaRPr lang="en-US">
              <a:solidFill>
                <a:srgbClr val="444444"/>
              </a:solidFill>
            </a:endParaRPr>
          </a:p>
          <a:p>
            <a:pPr marL="171450" indent="-171450">
              <a:buFont typeface="Arial"/>
              <a:buChar char="•"/>
            </a:pPr>
            <a:r>
              <a:rPr lang="en-US">
                <a:solidFill>
                  <a:schemeClr val="tx1"/>
                </a:solidFill>
              </a:rPr>
              <a:t>Epstein's framework pushes schools to think across six categories and consider whether they are building partnerships that go deep, or just doing the easy types? As we progress through the module, think broadly about these categories in your planning.</a:t>
            </a:r>
            <a:endParaRPr lang="en-US">
              <a:solidFill>
                <a:srgbClr val="444444"/>
              </a:solidFill>
            </a:endParaRPr>
          </a:p>
          <a:p>
            <a:pPr marL="685800" lvl="1">
              <a:buAutoNum type="arabicPeriod"/>
            </a:pPr>
            <a:r>
              <a:rPr lang="en-US" i="1">
                <a:solidFill>
                  <a:schemeClr val="tx1"/>
                </a:solidFill>
              </a:rPr>
              <a:t>Parenting</a:t>
            </a:r>
            <a:r>
              <a:rPr lang="en-US">
                <a:solidFill>
                  <a:schemeClr val="tx1"/>
                </a:solidFill>
              </a:rPr>
              <a:t> is about supporting families in creating home conditions that support learning. This isn't about telling families how to parent, it's about schools understanding the home contexts families are navigating and helping bridge home and school expectations around things like routines, development, and behavior.</a:t>
            </a:r>
            <a:endParaRPr lang="en-US">
              <a:solidFill>
                <a:srgbClr val="444444"/>
              </a:solidFill>
            </a:endParaRPr>
          </a:p>
          <a:p>
            <a:pPr marL="685800" lvl="1">
              <a:buAutoNum type="arabicPeriod"/>
            </a:pPr>
            <a:r>
              <a:rPr lang="en-US" i="1">
                <a:solidFill>
                  <a:schemeClr val="tx1"/>
                </a:solidFill>
              </a:rPr>
              <a:t>Communicating</a:t>
            </a:r>
            <a:r>
              <a:rPr lang="en-US">
                <a:solidFill>
                  <a:schemeClr val="tx1"/>
                </a:solidFill>
              </a:rPr>
              <a:t> is two-way communication between school and home. Not newsletters and report cards but genuine exchange where families can respond, ask questions, and share what they know. The emphasis is on communication that reaches families in a form they can access and act on.</a:t>
            </a:r>
            <a:endParaRPr lang="en-US">
              <a:solidFill>
                <a:srgbClr val="444444"/>
              </a:solidFill>
            </a:endParaRPr>
          </a:p>
          <a:p>
            <a:pPr marL="685800" lvl="1">
              <a:buAutoNum type="arabicPeriod"/>
            </a:pPr>
            <a:r>
              <a:rPr lang="en-US" i="1">
                <a:solidFill>
                  <a:schemeClr val="tx1"/>
                </a:solidFill>
              </a:rPr>
              <a:t>Volunteering</a:t>
            </a:r>
            <a:r>
              <a:rPr lang="en-US">
                <a:solidFill>
                  <a:schemeClr val="tx1"/>
                </a:solidFill>
              </a:rPr>
              <a:t> goes beyond classroom helpers. It includes any way families contribute time and talent to support the school, including contributions that happen outside the school building or at non-traditional times, so that working families aren't excluded.</a:t>
            </a:r>
            <a:endParaRPr lang="en-US">
              <a:solidFill>
                <a:srgbClr val="444444"/>
              </a:solidFill>
            </a:endParaRPr>
          </a:p>
          <a:p>
            <a:pPr marL="685800" lvl="1">
              <a:buAutoNum type="arabicPeriod"/>
            </a:pPr>
            <a:r>
              <a:rPr lang="en-US" i="1">
                <a:solidFill>
                  <a:schemeClr val="tx1"/>
                </a:solidFill>
              </a:rPr>
              <a:t>Learning at Home </a:t>
            </a:r>
            <a:r>
              <a:rPr lang="en-US">
                <a:solidFill>
                  <a:schemeClr val="tx1"/>
                </a:solidFill>
              </a:rPr>
              <a:t>is about giving families the information and tools to support their child's learning outside of school. Specific strategies, not just encouragement. What does supporting a 4th grader with reading actually look like? What should a family do when their child is stuck on math?</a:t>
            </a:r>
            <a:endParaRPr lang="en-US">
              <a:solidFill>
                <a:srgbClr val="444444"/>
              </a:solidFill>
            </a:endParaRPr>
          </a:p>
          <a:p>
            <a:pPr marL="685800" lvl="1">
              <a:buAutoNum type="arabicPeriod"/>
            </a:pPr>
            <a:r>
              <a:rPr lang="en-US" i="1">
                <a:solidFill>
                  <a:schemeClr val="tx1"/>
                </a:solidFill>
              </a:rPr>
              <a:t>Decision Making</a:t>
            </a:r>
            <a:r>
              <a:rPr lang="en-US">
                <a:solidFill>
                  <a:schemeClr val="tx1"/>
                </a:solidFill>
              </a:rPr>
              <a:t> is where families move from supporters to leaders. This includes governance roles, committee seats, advocacy, and any structure where families have actual influence over school decisions, not just input after the fact.</a:t>
            </a:r>
            <a:endParaRPr lang="en-US">
              <a:solidFill>
                <a:srgbClr val="444444"/>
              </a:solidFill>
            </a:endParaRPr>
          </a:p>
          <a:p>
            <a:pPr marL="685800" lvl="1">
              <a:buAutoNum type="arabicPeriod"/>
            </a:pPr>
            <a:r>
              <a:rPr lang="en-US" i="1">
                <a:solidFill>
                  <a:schemeClr val="tx1"/>
                </a:solidFill>
              </a:rPr>
              <a:t>Collaborating with the Community </a:t>
            </a:r>
            <a:r>
              <a:rPr lang="en-US">
                <a:solidFill>
                  <a:schemeClr val="tx1"/>
                </a:solidFill>
              </a:rPr>
              <a:t>connects schools, families, and students to community resources (services, organizations, cultural institutions, businesses) that extend and enrich what the school alone can provide.</a:t>
            </a:r>
            <a:endParaRPr lang="en-US">
              <a:solidFill>
                <a:srgbClr val="444444"/>
              </a:solidFill>
            </a:endParaRPr>
          </a:p>
          <a:p>
            <a:pPr marL="0" indent="0">
              <a:buSzPts val="1100"/>
            </a:pPr>
            <a:endParaRPr lang="en-US">
              <a:solidFill>
                <a:schemeClr val="tx1"/>
              </a:solidFill>
            </a:endParaRPr>
          </a:p>
          <a:p>
            <a:pPr marL="0" indent="0">
              <a:buSzPts val="1100"/>
            </a:pPr>
            <a:r>
              <a:rPr lang="en-US" b="1">
                <a:solidFill>
                  <a:schemeClr val="tx1"/>
                </a:solidFill>
              </a:rPr>
              <a:t>Reference</a:t>
            </a:r>
          </a:p>
          <a:p>
            <a:pPr marL="171450" lvl="0" indent="-171450" algn="l">
              <a:spcBef>
                <a:spcPts val="0"/>
              </a:spcBef>
              <a:spcAft>
                <a:spcPts val="0"/>
              </a:spcAft>
              <a:buSzPts val="1100"/>
              <a:buFont typeface="Arial"/>
              <a:buChar char="•"/>
            </a:pPr>
            <a:r>
              <a:rPr lang="en-US">
                <a:solidFill>
                  <a:schemeClr val="tx1"/>
                </a:solidFill>
              </a:rPr>
              <a:t>Epstein</a:t>
            </a:r>
            <a:r>
              <a:rPr lang="en-US"/>
              <a:t>, J. L. (2010). </a:t>
            </a:r>
            <a:r>
              <a:rPr lang="en-US" i="1"/>
              <a:t>School, family, and community partnerships: Preparing educators and improving schools </a:t>
            </a:r>
            <a:r>
              <a:rPr lang="en-US"/>
              <a:t>(2nd ed.). Westview Press.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2696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You'll notice that Types 1–4 map most closely to EF1 and EF2, the foundational work of building relationships and supporting learning.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Type 5 is the heart of EF3.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And Type 6 runs across all three, because community connection strengthens every dimension of partnership.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The Practice Profile doesn't replace Epstein's framework, it operationalizes it. It takes these six categories, defines what implementation looks like, and describes how we know when we're doing it well.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63543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endParaRPr lang="en-US" b="1">
              <a:solidFill>
                <a:schemeClr val="tx1"/>
              </a:solidFill>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84916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a:extLst>
            <a:ext uri="{FF2B5EF4-FFF2-40B4-BE49-F238E27FC236}">
              <a16:creationId xmlns:a16="http://schemas.microsoft.com/office/drawing/2014/main" id="{87D5F520-71A9-9462-20FB-0B93F2783B13}"/>
            </a:ext>
          </a:extLst>
        </p:cNvPr>
        <p:cNvGrpSpPr/>
        <p:nvPr/>
      </p:nvGrpSpPr>
      <p:grpSpPr>
        <a:xfrm>
          <a:off x="0" y="0"/>
          <a:ext cx="0" cy="0"/>
          <a:chOff x="0" y="0"/>
          <a:chExt cx="0" cy="0"/>
        </a:xfrm>
      </p:grpSpPr>
      <p:sp>
        <p:nvSpPr>
          <p:cNvPr id="268" name="Google Shape;268;g2fa428068a6_0_36:notes">
            <a:extLst>
              <a:ext uri="{FF2B5EF4-FFF2-40B4-BE49-F238E27FC236}">
                <a16:creationId xmlns:a16="http://schemas.microsoft.com/office/drawing/2014/main" id="{C310A393-2D89-8B75-DB96-4179628227D1}"/>
              </a:ext>
            </a:extLst>
          </p:cNvPr>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69" name="Google Shape;269;g2fa428068a6_0_36:notes">
            <a:extLst>
              <a:ext uri="{FF2B5EF4-FFF2-40B4-BE49-F238E27FC236}">
                <a16:creationId xmlns:a16="http://schemas.microsoft.com/office/drawing/2014/main" id="{EF8310EA-9B69-D788-4568-0334CA5E427D}"/>
              </a:ext>
            </a:extLst>
          </p:cNvPr>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p>
          <a:p>
            <a:pPr marL="0" lvl="0" indent="0" algn="l" rtl="0">
              <a:spcBef>
                <a:spcPts val="0"/>
              </a:spcBef>
              <a:spcAft>
                <a:spcPts val="0"/>
              </a:spcAft>
              <a:buClr>
                <a:schemeClr val="dk1"/>
              </a:buClr>
              <a:buSzPts val="1100"/>
              <a:buFont typeface="Arial"/>
              <a:buNone/>
            </a:pPr>
            <a:r>
              <a:rPr lang="en-US"/>
              <a:t>Review the definition and ask participants to consider how their definition is the same or different from the one on the slide.</a:t>
            </a:r>
            <a:r>
              <a:rPr lang="en-US">
                <a:solidFill>
                  <a:schemeClr val="tx1"/>
                </a:solidFill>
                <a:latin typeface="Calibri" panose="020F0502020204030204" pitchFamily="34" charset="0"/>
                <a:cs typeface="Calibri" panose="020F0502020204030204" pitchFamily="34" charset="0"/>
              </a:rPr>
              <a:t> If different, how do they define family-school partnerships?</a:t>
            </a:r>
          </a:p>
          <a:p>
            <a:pPr marL="0" lvl="0" indent="0" algn="l" rtl="0">
              <a:spcBef>
                <a:spcPts val="0"/>
              </a:spcBef>
              <a:spcAft>
                <a:spcPts val="0"/>
              </a:spcAft>
              <a:buFont typeface="Arial" panose="020B0604020202020204" pitchFamily="34" charset="0"/>
              <a:buNone/>
            </a:pPr>
            <a:endParaRPr lang="en-US">
              <a:solidFill>
                <a:schemeClr val="tx1"/>
              </a:solidFill>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100"/>
              <a:buFont typeface="Arial"/>
              <a:buNone/>
            </a:pPr>
            <a:r>
              <a:rPr lang="en-US" b="1">
                <a:solidFill>
                  <a:schemeClr val="tx1"/>
                </a:solidFill>
              </a:rPr>
              <a:t>References</a:t>
            </a:r>
          </a:p>
          <a:p>
            <a:pPr marL="171450" indent="-171450">
              <a:buSzPts val="1100"/>
              <a:buChar char="•"/>
            </a:pPr>
            <a:r>
              <a:rPr lang="en-US"/>
              <a:t>American Institutes for Research. (2019). </a:t>
            </a:r>
            <a:r>
              <a:rPr lang="en-US" i="1"/>
              <a:t>Family engagement supports educators and promotes student success.</a:t>
            </a:r>
            <a:r>
              <a:rPr lang="en-US"/>
              <a:t> </a:t>
            </a:r>
            <a:r>
              <a:rPr lang="en-US">
                <a:hlinkClick r:id="rId3"/>
              </a:rPr>
              <a:t>https://www.air.org/sites/default/files/FE-Teachers-and-Educators.pdf</a:t>
            </a:r>
            <a:endParaRPr lang="en-US"/>
          </a:p>
          <a:p>
            <a:pPr marL="171450" indent="-171450">
              <a:buSzPts val="1100"/>
              <a:buChar char="•"/>
            </a:pPr>
            <a:r>
              <a:rPr lang="en-US"/>
              <a:t>Minke, K. M., Sheridan, S. M., Kim, E. M., Ryoo, J. H., &amp; Koziol, N. A. (2014). Congruence in parent-teacher relationships: The role of shared perceptions. </a:t>
            </a:r>
            <a:r>
              <a:rPr lang="en-US" i="1"/>
              <a:t>The Elementary School Journal, 114</a:t>
            </a:r>
            <a:r>
              <a:rPr lang="en-US"/>
              <a:t>(4), 527–546. </a:t>
            </a:r>
            <a:r>
              <a:rPr lang="en-US">
                <a:hlinkClick r:id="rId4"/>
              </a:rPr>
              <a:t>https://doi.org/10.1086/675637</a:t>
            </a:r>
            <a:endParaRPr lang="en-US"/>
          </a:p>
        </p:txBody>
      </p:sp>
      <p:sp>
        <p:nvSpPr>
          <p:cNvPr id="270" name="Google Shape;270;g2fa428068a6_0_36:notes">
            <a:extLst>
              <a:ext uri="{FF2B5EF4-FFF2-40B4-BE49-F238E27FC236}">
                <a16:creationId xmlns:a16="http://schemas.microsoft.com/office/drawing/2014/main" id="{8371F92D-126E-1AA5-B437-F7CA5B6F0E63}"/>
              </a:ext>
            </a:extLst>
          </p:cNvPr>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29</a:t>
            </a:fld>
            <a:endParaRPr lang="en-US">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54843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a:extLst>
            <a:ext uri="{FF2B5EF4-FFF2-40B4-BE49-F238E27FC236}">
              <a16:creationId xmlns:a16="http://schemas.microsoft.com/office/drawing/2014/main" id="{29E20E98-938B-AC00-84E6-C0C1934C7A89}"/>
            </a:ext>
          </a:extLst>
        </p:cNvPr>
        <p:cNvGrpSpPr/>
        <p:nvPr/>
      </p:nvGrpSpPr>
      <p:grpSpPr>
        <a:xfrm>
          <a:off x="0" y="0"/>
          <a:ext cx="0" cy="0"/>
          <a:chOff x="0" y="0"/>
          <a:chExt cx="0" cy="0"/>
        </a:xfrm>
      </p:grpSpPr>
      <p:sp>
        <p:nvSpPr>
          <p:cNvPr id="245" name="Google Shape;245;p37:notes">
            <a:extLst>
              <a:ext uri="{FF2B5EF4-FFF2-40B4-BE49-F238E27FC236}">
                <a16:creationId xmlns:a16="http://schemas.microsoft.com/office/drawing/2014/main" id="{030088C6-AC3E-02A2-4898-BA597FA043A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246" name="Google Shape;246;p37:notes">
            <a:extLst>
              <a:ext uri="{FF2B5EF4-FFF2-40B4-BE49-F238E27FC236}">
                <a16:creationId xmlns:a16="http://schemas.microsoft.com/office/drawing/2014/main" id="{A97B1DD4-F117-9884-C9AF-5054A8ED528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dirty="0"/>
              <a:t>Notes</a:t>
            </a: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dirty="0"/>
              <a:t>It is important for all educators, building leaders, and instructional coaches to understand the importance and benefits of meaningfully engaging families in the educational process. </a:t>
            </a: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dirty="0"/>
              <a:t>The module is organized by an introduction followed by a section on each essential function.</a:t>
            </a:r>
          </a:p>
        </p:txBody>
      </p:sp>
    </p:spTree>
    <p:extLst>
      <p:ext uri="{BB962C8B-B14F-4D97-AF65-F5344CB8AC3E}">
        <p14:creationId xmlns:p14="http://schemas.microsoft.com/office/powerpoint/2010/main" val="28608460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When we talk about family–school partnerships, we are not talking about events, newsletters, or back-to-school nights. We are talking about a systems-level practice that strengthens DCI-MTSS. Let’s look at why this matters.</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i="1"/>
              <a:t>Strengthen prevention and early identification</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Families know children in ways schools cannot. They see strengths across settings; early signs of concern; cultural and linguistic context; and patterns that may not show up in screening data When families feel safe sharing insight, prevention becomes more proactive and more accurate. Without partnership, we risk missing important context.</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i="1"/>
              <a:t>Improve intervention effectiveness</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Interventions are more effective when they are understood by families, reinforced at home when appropriate, and aligned with family routines and realities. If families don’t understand why a support is happening or what it looks like, fidelity suffers-not because of resistance, but because of disconnect. Partnership improves alignment and increases the likelihood that supports work.</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i="1"/>
              <a:t>Increase consistency across home and school</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Students experience multiple systems every day. When expectations, language, and strategies are aligned across environments behavior improves, academic skill development strengthens, and emotional regulation is supported. Inconsistent messaging creates confusion; partnership creates coherence.</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i="1"/>
              <a:t>Build trust and shared responsibility</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a:t>DCI-MTSS </a:t>
            </a:r>
            <a:r>
              <a:rPr lang="en-US"/>
              <a:t>depends on data-based decision making. Those conversations can feel vulnerable. Trust must be built before difficult conversations happen, not during them. Strong partnerships reduce defensiveness, increase transparency, and encourage shared ownership. Families should not feel something is being done </a:t>
            </a:r>
            <a:r>
              <a:rPr lang="en-US" i="1"/>
              <a:t>to</a:t>
            </a:r>
            <a:r>
              <a:rPr lang="en-US"/>
              <a:t> them, rather </a:t>
            </a:r>
            <a:r>
              <a:rPr lang="en-US" i="0"/>
              <a:t>with</a:t>
            </a:r>
            <a:r>
              <a:rPr lang="en-US"/>
              <a:t> them.</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1"/>
              <a:t>Remove barriers and ensure all families have meaningful access and voice</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Partnership is also an equity issue. When we invite the family voice, value lived experience, remove barriers to engagement, and communicate in accessible ways we make an MTSS more equitable. Without intentional partnership, systems can unintentionally exclude or marginalize families.</a:t>
            </a:r>
            <a:endParaRPr lang="en-US" b="1">
              <a:solidFill>
                <a:schemeClr val="tx1"/>
              </a:solidFill>
              <a:latin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Family–school partnerships are not an enhancement to DCI-MTSS, they are a condition for DCI-MTSS to work as intended. When families are informed, respected, and involved across tiers, our systems become stronger, more responsive, and more sustainable.</a:t>
            </a:r>
          </a:p>
          <a:p>
            <a:br>
              <a:rPr lang="en-US"/>
            </a:b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95877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a:extLst>
            <a:ext uri="{FF2B5EF4-FFF2-40B4-BE49-F238E27FC236}">
              <a16:creationId xmlns:a16="http://schemas.microsoft.com/office/drawing/2014/main" id="{B9599B06-CA1C-A336-816A-BE2BF041239E}"/>
            </a:ext>
          </a:extLst>
        </p:cNvPr>
        <p:cNvGrpSpPr/>
        <p:nvPr/>
      </p:nvGrpSpPr>
      <p:grpSpPr>
        <a:xfrm>
          <a:off x="0" y="0"/>
          <a:ext cx="0" cy="0"/>
          <a:chOff x="0" y="0"/>
          <a:chExt cx="0" cy="0"/>
        </a:xfrm>
      </p:grpSpPr>
      <p:sp>
        <p:nvSpPr>
          <p:cNvPr id="268" name="Google Shape;268;g2fa428068a6_0_36:notes">
            <a:extLst>
              <a:ext uri="{FF2B5EF4-FFF2-40B4-BE49-F238E27FC236}">
                <a16:creationId xmlns:a16="http://schemas.microsoft.com/office/drawing/2014/main" id="{0C252A8F-30F7-167A-CD7F-947866FABA02}"/>
              </a:ext>
            </a:extLst>
          </p:cNvPr>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69" name="Google Shape;269;g2fa428068a6_0_36:notes">
            <a:extLst>
              <a:ext uri="{FF2B5EF4-FFF2-40B4-BE49-F238E27FC236}">
                <a16:creationId xmlns:a16="http://schemas.microsoft.com/office/drawing/2014/main" id="{B60F4F2A-5DA3-EBE7-5FF3-717102C6BB2C}"/>
              </a:ext>
            </a:extLst>
          </p:cNvPr>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b="1" dirty="0"/>
              <a:t>Notes</a:t>
            </a:r>
            <a:endParaRPr lang="en-US" dirty="0"/>
          </a:p>
          <a:p>
            <a:pPr marL="0" lvl="0" indent="0" algn="l" rtl="0">
              <a:lnSpc>
                <a:spcPct val="100000"/>
              </a:lnSpc>
              <a:spcBef>
                <a:spcPts val="0"/>
              </a:spcBef>
              <a:spcAft>
                <a:spcPts val="0"/>
              </a:spcAft>
              <a:buClr>
                <a:schemeClr val="dk1"/>
              </a:buClr>
              <a:buSzPts val="1100"/>
              <a:buFont typeface="Arial"/>
              <a:buNone/>
            </a:pPr>
            <a:r>
              <a:rPr lang="en-US" dirty="0"/>
              <a:t>The National Center on Safe Supportive Learning Environments identifies these characteristics associated with effective family-school partnerships.</a:t>
            </a:r>
            <a:endParaRPr lang="en-US" b="1" dirty="0">
              <a:solidFill>
                <a:schemeClr val="tx1"/>
              </a:solidFill>
              <a:latin typeface="Calibri" panose="020F0502020204030204" pitchFamily="34" charset="0"/>
              <a:cs typeface="Calibri" panose="020F0502020204030204" pitchFamily="34" charset="0"/>
            </a:endParaRPr>
          </a:p>
          <a:p>
            <a:pPr marL="171450" indent="-171450">
              <a:buClr>
                <a:schemeClr val="dk1"/>
              </a:buClr>
              <a:buSzPts val="935"/>
              <a:buFont typeface="Arial" panose="020B0604020202020204" pitchFamily="34" charset="0"/>
              <a:buChar char="•"/>
            </a:pPr>
            <a:r>
              <a:rPr lang="en-US" dirty="0"/>
              <a:t>Family-school partnerships are most effective when they are </a:t>
            </a:r>
            <a:r>
              <a:rPr lang="en-US" b="0" dirty="0"/>
              <a:t>reciprocal and collaborative. </a:t>
            </a:r>
            <a:r>
              <a:rPr lang="en-US" dirty="0"/>
              <a:t>This means that both families and schools share responsibility for supporting children’s learning and development.</a:t>
            </a:r>
          </a:p>
          <a:p>
            <a:pPr marL="171450" indent="-171450">
              <a:buClr>
                <a:schemeClr val="dk1"/>
              </a:buClr>
              <a:buSzPts val="935"/>
              <a:buFont typeface="Arial" panose="020B0604020202020204" pitchFamily="34" charset="0"/>
              <a:buChar char="•"/>
            </a:pPr>
            <a:r>
              <a:rPr lang="en-US" dirty="0"/>
              <a:t>Strong partnerships are </a:t>
            </a:r>
            <a:r>
              <a:rPr lang="en-US" b="0" dirty="0"/>
              <a:t>built on trust and respect</a:t>
            </a:r>
            <a:r>
              <a:rPr lang="en-US" dirty="0"/>
              <a:t>. Families and educators need to value each other’s knowledge, experience, and perspectives.</a:t>
            </a:r>
          </a:p>
          <a:p>
            <a:pPr marL="171450" indent="-171450">
              <a:buClr>
                <a:schemeClr val="dk1"/>
              </a:buClr>
              <a:buSzPts val="935"/>
              <a:buFont typeface="Arial" panose="020B0604020202020204" pitchFamily="34" charset="0"/>
              <a:buChar char="•"/>
            </a:pPr>
            <a:r>
              <a:rPr lang="en-US" b="0" dirty="0"/>
              <a:t>Communication is open and ongoing. </a:t>
            </a:r>
            <a:r>
              <a:rPr lang="en-US" dirty="0"/>
              <a:t>Partnerships thrive when families and schools exchange information regularly, not just during conferences or formal events.</a:t>
            </a:r>
          </a:p>
          <a:p>
            <a:pPr marL="171450" indent="-171450">
              <a:buClr>
                <a:schemeClr val="dk1"/>
              </a:buClr>
              <a:buSzPts val="935"/>
              <a:buFont typeface="Arial" panose="020B0604020202020204" pitchFamily="34" charset="0"/>
              <a:buChar char="•"/>
            </a:pPr>
            <a:r>
              <a:rPr lang="en-US" dirty="0"/>
              <a:t>It’s important to </a:t>
            </a:r>
            <a:r>
              <a:rPr lang="en-US" b="0" dirty="0"/>
              <a:t>focus on the whole child</a:t>
            </a:r>
            <a:r>
              <a:rPr lang="en-US" dirty="0"/>
              <a:t>. Partnerships should address academic learning, social-emotional development, and overall well-being.</a:t>
            </a:r>
          </a:p>
          <a:p>
            <a:pPr marL="171450" indent="-171450">
              <a:buClr>
                <a:schemeClr val="dk1"/>
              </a:buClr>
              <a:buSzPts val="935"/>
              <a:buFont typeface="Arial" panose="020B0604020202020204" pitchFamily="34" charset="0"/>
              <a:buChar char="•"/>
            </a:pPr>
            <a:r>
              <a:rPr lang="en-US" dirty="0"/>
              <a:t>Effective partnerships </a:t>
            </a:r>
            <a:r>
              <a:rPr lang="en-US" b="0" dirty="0"/>
              <a:t>are inclusive. </a:t>
            </a:r>
            <a:r>
              <a:rPr lang="en-US" dirty="0"/>
              <a:t>All families, regardless of background or language, should feel welcomed and have meaningful opportunities to engage.</a:t>
            </a:r>
          </a:p>
          <a:p>
            <a:pPr marL="171450" indent="-171450">
              <a:buClr>
                <a:schemeClr val="dk1"/>
              </a:buClr>
              <a:buSzPts val="935"/>
              <a:buFont typeface="Arial" panose="020B0604020202020204" pitchFamily="34" charset="0"/>
              <a:buChar char="•"/>
            </a:pPr>
            <a:r>
              <a:rPr lang="en-US" dirty="0"/>
              <a:t>Finally, these partnerships are </a:t>
            </a:r>
            <a:r>
              <a:rPr lang="en-US" b="0" dirty="0"/>
              <a:t>goal-oriented and results-driven</a:t>
            </a:r>
            <a:r>
              <a:rPr lang="en-US" dirty="0"/>
              <a:t>. Families and schools work together to set clear expectations and monitor progress, ensuring children succeed both academically and socially.</a:t>
            </a:r>
          </a:p>
          <a:p>
            <a:pPr marL="0" marR="0" lvl="0" indent="0" algn="l" defTabSz="914400" rtl="0" eaLnBrk="1" fontAlgn="auto" latinLnBrk="0" hangingPunct="1">
              <a:lnSpc>
                <a:spcPct val="100000"/>
              </a:lnSpc>
              <a:spcBef>
                <a:spcPts val="0"/>
              </a:spcBef>
              <a:spcAft>
                <a:spcPts val="0"/>
              </a:spcAft>
              <a:buClr>
                <a:schemeClr val="dk1"/>
              </a:buClr>
              <a:buSzPts val="935"/>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
                <a:schemeClr val="dk1"/>
              </a:buClr>
              <a:buSzPts val="935"/>
              <a:buFont typeface="Arial" panose="020B0604020202020204" pitchFamily="34" charset="0"/>
              <a:buNone/>
              <a:tabLst/>
              <a:defRPr/>
            </a:pPr>
            <a:r>
              <a:rPr lang="en-US" dirty="0"/>
              <a:t>Note: </a:t>
            </a:r>
            <a:r>
              <a:rPr lang="en-US" sz="1200" dirty="0"/>
              <a:t>As we move through the module, you will see the terms partnership, involvement, and engagement used interchangeably in some resources. However, we have deliberately used the term “family-school </a:t>
            </a:r>
            <a:r>
              <a:rPr lang="en-US" sz="1200" i="0" dirty="0"/>
              <a:t>partnerships” based on the current literature because it </a:t>
            </a:r>
            <a:r>
              <a:rPr lang="en-US" sz="1200" b="0" i="0" u="none" strike="noStrike" cap="none" dirty="0">
                <a:solidFill>
                  <a:schemeClr val="dk1"/>
                </a:solidFill>
                <a:effectLst/>
                <a:latin typeface="Calibri"/>
                <a:ea typeface="Calibri"/>
                <a:cs typeface="Calibri"/>
                <a:sym typeface="Calibri"/>
              </a:rPr>
              <a:t>emphasizes a bidirectional, shared responsibility between home and school for student success. This term highlights active collaboration where educators and families work together as equal partners to foster learning, share information, and create a supportive environment, rather than just inviting parents to partner. </a:t>
            </a:r>
            <a:r>
              <a:rPr lang="en-US" b="0" dirty="0"/>
              <a:t>We intentionally use the term family–school partnership because it signals shared responsibility. </a:t>
            </a:r>
            <a:r>
              <a:rPr lang="en-US" dirty="0"/>
              <a:t>This language shift moves us from “How do we get families involved?” to “How do we build systems where families are essential collaborators?”</a:t>
            </a:r>
          </a:p>
          <a:p>
            <a:pPr marL="171450" indent="-171450">
              <a:buClr>
                <a:schemeClr val="dk1"/>
              </a:buClr>
              <a:buSzPts val="935"/>
              <a:buFont typeface="Arial" panose="020B0604020202020204" pitchFamily="34" charset="0"/>
              <a:buChar char="•"/>
            </a:pPr>
            <a:endParaRPr lang="en-US" dirty="0"/>
          </a:p>
          <a:p>
            <a:pPr marL="0" lvl="0" indent="0" algn="l" rtl="0">
              <a:lnSpc>
                <a:spcPct val="100000"/>
              </a:lnSpc>
              <a:spcBef>
                <a:spcPts val="0"/>
              </a:spcBef>
              <a:spcAft>
                <a:spcPts val="0"/>
              </a:spcAft>
              <a:buClr>
                <a:schemeClr val="dk1"/>
              </a:buClr>
              <a:buSzPts val="1100"/>
              <a:buFont typeface="Arial"/>
              <a:buNone/>
            </a:pPr>
            <a:r>
              <a:rPr lang="en-US" b="1" dirty="0">
                <a:solidFill>
                  <a:schemeClr val="tx1"/>
                </a:solidFill>
              </a:rPr>
              <a:t>References</a:t>
            </a:r>
          </a:p>
          <a:p>
            <a:pPr marL="171450" indent="-171450">
              <a:buClr>
                <a:schemeClr val="dk1"/>
              </a:buClr>
              <a:buSzPts val="935"/>
              <a:buFont typeface="Arial" panose="020B0604020202020204" pitchFamily="34" charset="0"/>
              <a:buChar char="•"/>
            </a:pPr>
            <a:r>
              <a:rPr lang="en-US"/>
              <a:t>American </a:t>
            </a:r>
            <a:r>
              <a:rPr lang="en-US" dirty="0"/>
              <a:t>Institutes for Research. (2019). </a:t>
            </a:r>
            <a:r>
              <a:rPr lang="en-US" i="1" dirty="0"/>
              <a:t>Family engagement supports educators and promotes student success. </a:t>
            </a:r>
            <a:r>
              <a:rPr lang="en-US" dirty="0">
                <a:hlinkClick r:id="rId3"/>
              </a:rPr>
              <a:t>https://www.air.org/sites/default/files/FE-Teachers-and-Educators.pdf</a:t>
            </a:r>
            <a:endParaRPr lang="en-US" dirty="0"/>
          </a:p>
          <a:p>
            <a:pPr marL="171450" indent="-171450">
              <a:buClr>
                <a:schemeClr val="dk1"/>
              </a:buClr>
              <a:buSzPts val="935"/>
              <a:buFont typeface="Arial" panose="020B0604020202020204" pitchFamily="34" charset="0"/>
              <a:buChar char="•"/>
            </a:pPr>
            <a:r>
              <a:rPr lang="en-US" dirty="0"/>
              <a:t>Minke, K. M., Sheridan, S. M., Kim, E. M., Ryoo, J. H., &amp; Koziol, N. A. (2014). Congruence in parent-teacher relationships: The role of shared perceptions. </a:t>
            </a:r>
            <a:r>
              <a:rPr lang="en-US" i="1" dirty="0"/>
              <a:t>The Elementary School Journal, 114</a:t>
            </a:r>
            <a:r>
              <a:rPr lang="en-US" dirty="0"/>
              <a:t>(4), 527–546. </a:t>
            </a:r>
            <a:r>
              <a:rPr lang="en-US" dirty="0">
                <a:hlinkClick r:id="rId4"/>
              </a:rPr>
              <a:t>https://doi.org/10.1086/675637</a:t>
            </a:r>
            <a:endParaRPr lang="en-US" dirty="0"/>
          </a:p>
        </p:txBody>
      </p:sp>
      <p:sp>
        <p:nvSpPr>
          <p:cNvPr id="270" name="Google Shape;270;g2fa428068a6_0_36:notes">
            <a:extLst>
              <a:ext uri="{FF2B5EF4-FFF2-40B4-BE49-F238E27FC236}">
                <a16:creationId xmlns:a16="http://schemas.microsoft.com/office/drawing/2014/main" id="{12544FAD-BB9B-BCBD-BAAF-D3E16ECBE5D7}"/>
              </a:ext>
            </a:extLst>
          </p:cNvPr>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31</a:t>
            </a:fld>
            <a:endParaRPr lang="en-US">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762157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marR="0" lvl="0"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b="0"/>
              <a:t>When we have partnership with families, we see schools experiencing the following.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sz="1200" b="0" i="1" u="none" strike="noStrike" cap="none">
                <a:solidFill>
                  <a:schemeClr val="dk1"/>
                </a:solidFill>
                <a:effectLst/>
                <a:latin typeface="Calibri"/>
                <a:ea typeface="Calibri"/>
                <a:cs typeface="Calibri"/>
                <a:sym typeface="Calibri"/>
              </a:rPr>
              <a:t>Shared responsibility</a:t>
            </a:r>
            <a:r>
              <a:rPr lang="en-US" sz="1200" b="0" i="0" u="none" strike="noStrike" cap="none">
                <a:solidFill>
                  <a:schemeClr val="dk1"/>
                </a:solidFill>
                <a:effectLst/>
                <a:latin typeface="Calibri"/>
                <a:ea typeface="Calibri"/>
                <a:cs typeface="Calibri"/>
                <a:sym typeface="Calibri"/>
              </a:rPr>
              <a:t>. Education is not a one-way street, nor is it the sole job of the school. True family-school partnerships mean that both parties share the load. Learning doesn't stop when the bell rings; it extends into the home, making families and educators co-educators.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sz="1200" b="0" i="0" u="none" strike="noStrike" cap="none">
                <a:solidFill>
                  <a:schemeClr val="dk1"/>
                </a:solidFill>
                <a:effectLst/>
                <a:latin typeface="Calibri"/>
                <a:ea typeface="Calibri"/>
                <a:cs typeface="Calibri"/>
                <a:sym typeface="Calibri"/>
              </a:rPr>
              <a:t>Reciprocal relationships. We are moving past the old 'deficit model' where schools simply dictate information to parents. A true partnership requires reciprocal, two-way respect. We value the knowledge and cultural wealth that families bring to the table.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sz="1200" b="0" i="1" u="none" strike="noStrike" cap="none">
                <a:solidFill>
                  <a:schemeClr val="dk1"/>
                </a:solidFill>
                <a:effectLst/>
                <a:latin typeface="Calibri"/>
                <a:ea typeface="Calibri"/>
                <a:cs typeface="Calibri"/>
                <a:sym typeface="Calibri"/>
              </a:rPr>
              <a:t>Collaborative decision making. </a:t>
            </a:r>
            <a:r>
              <a:rPr lang="en-US" sz="1200" b="0" i="0" u="none" strike="noStrike" cap="none">
                <a:solidFill>
                  <a:schemeClr val="dk1"/>
                </a:solidFill>
                <a:effectLst/>
                <a:latin typeface="Calibri"/>
                <a:ea typeface="Calibri"/>
                <a:cs typeface="Calibri"/>
                <a:sym typeface="Calibri"/>
              </a:rPr>
              <a:t>Families are equal stakeholders. True collaboration means inviting families to the table to determine learning strategies and support plans for their children.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sz="1200" b="0" i="1" u="none" strike="noStrike" cap="none">
                <a:solidFill>
                  <a:schemeClr val="dk1"/>
                </a:solidFill>
                <a:effectLst/>
                <a:latin typeface="Calibri"/>
                <a:ea typeface="Calibri"/>
                <a:cs typeface="Calibri"/>
                <a:sym typeface="Calibri"/>
              </a:rPr>
              <a:t>Ongoing interaction, not one-time participation. </a:t>
            </a:r>
            <a:r>
              <a:rPr lang="en-US" sz="1200" b="0" i="0" u="none" strike="noStrike" cap="none">
                <a:solidFill>
                  <a:schemeClr val="dk1"/>
                </a:solidFill>
                <a:effectLst/>
                <a:latin typeface="Calibri"/>
                <a:ea typeface="Calibri"/>
                <a:cs typeface="Calibri"/>
                <a:sym typeface="Calibri"/>
              </a:rPr>
              <a:t>We need to retire the idea of just hosting an annual Open House or a single parent-teacher conference. Authentic engagement requires ongoing, continuous interaction—whether through weekly check-ins, informal updates, or regular two-way communication.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sz="1200" b="0" i="1" u="none" strike="noStrike" cap="none">
                <a:solidFill>
                  <a:schemeClr val="dk1"/>
                </a:solidFill>
                <a:effectLst/>
                <a:latin typeface="Calibri"/>
                <a:ea typeface="Calibri"/>
                <a:cs typeface="Calibri"/>
                <a:sym typeface="Calibri"/>
              </a:rPr>
              <a:t>Alignment with a system and shared problem-solving approach. </a:t>
            </a:r>
            <a:r>
              <a:rPr lang="en-US" sz="1200" b="0" i="0" u="none" strike="noStrike" cap="none">
                <a:solidFill>
                  <a:schemeClr val="dk1"/>
                </a:solidFill>
                <a:effectLst/>
                <a:latin typeface="Calibri"/>
                <a:ea typeface="Calibri"/>
                <a:cs typeface="Calibri"/>
                <a:sym typeface="Calibri"/>
              </a:rPr>
              <a:t>Partnerships cannot be just a checklist item; they have to be integrated into our overall system and culture. When challenges arise, we use shared problem-solving strategies, where teachers and parents stand united to understand the root cause of an issue and strategize solutions together.</a:t>
            </a:r>
          </a:p>
          <a:p>
            <a:pPr>
              <a:buFont typeface="Arial" panose="020B0604020202020204" pitchFamily="34" charset="0"/>
              <a:buChar char="•"/>
            </a:pPr>
            <a:endParaRPr lang="en-US" sz="120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28166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2fdb14a68f0_0_207: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97" name="Google Shape;297;g2fdb14a68f0_0_207: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a:t>In the recent book, </a:t>
            </a:r>
            <a:r>
              <a:rPr lang="en-US" i="1"/>
              <a:t>Everyone Wins! The Evidence for Family-School Partnerships &amp; Implications for Practice,</a:t>
            </a:r>
            <a:r>
              <a:rPr lang="en-US"/>
              <a:t> the authors synthesized 40 current research studies on family-school partnerships resulting in these major findings. </a:t>
            </a:r>
          </a:p>
          <a:p>
            <a:pPr marL="171450" lvl="0" indent="-171450" algn="l" rtl="0">
              <a:spcBef>
                <a:spcPts val="0"/>
              </a:spcBef>
              <a:spcAft>
                <a:spcPts val="0"/>
              </a:spcAft>
              <a:buFont typeface="Arial" panose="020B0604020202020204" pitchFamily="34" charset="0"/>
              <a:buChar char="•"/>
            </a:pPr>
            <a:r>
              <a:rPr lang="en-US" b="0" i="1">
                <a:solidFill>
                  <a:schemeClr val="tx1"/>
                </a:solidFill>
                <a:latin typeface="Calibri" panose="020F0502020204030204" pitchFamily="34" charset="0"/>
                <a:cs typeface="Calibri" panose="020F0502020204030204" pitchFamily="34" charset="0"/>
              </a:rPr>
              <a:t>Improve student outcomes</a:t>
            </a: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Decades of research show that when schools intentionally partner with families, students do better academically, behaviorally, and socially. </a:t>
            </a: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These gains include improved achievement, better attendance, stronger motivation, and improved attitudes toward school. </a:t>
            </a: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Importantly, these outcomes are strongest when partnerships are embedded into everyday practice, not treated as add-ons or events.</a:t>
            </a:r>
          </a:p>
          <a:p>
            <a:pPr marL="171450" lvl="0" indent="-171450" algn="l" rtl="0">
              <a:spcBef>
                <a:spcPts val="0"/>
              </a:spcBef>
              <a:spcAft>
                <a:spcPts val="0"/>
              </a:spcAft>
              <a:buFont typeface="Arial" panose="020B0604020202020204" pitchFamily="34" charset="0"/>
              <a:buChar char="•"/>
            </a:pPr>
            <a:r>
              <a:rPr lang="en-US" b="0" i="1">
                <a:solidFill>
                  <a:schemeClr val="tx1"/>
                </a:solidFill>
                <a:latin typeface="Calibri" panose="020F0502020204030204" pitchFamily="34" charset="0"/>
                <a:cs typeface="Calibri" panose="020F0502020204030204" pitchFamily="34" charset="0"/>
              </a:rPr>
              <a:t>Benefit all students across grade levels, backgrounds, and family structures </a:t>
            </a:r>
            <a:endParaRPr lang="en-US" i="0">
              <a:solidFill>
                <a:schemeClr val="tx1"/>
              </a:solidFill>
              <a:latin typeface="Calibri" panose="020F0502020204030204" pitchFamily="34" charset="0"/>
              <a:cs typeface="Calibri" panose="020F0502020204030204" pitchFamily="34" charset="0"/>
            </a:endParaRP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When schools focus on building trusting, respectful relationships, and valuing family knowledge, the evidence is especially strong for students from historically marginalized communities:.</a:t>
            </a: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Effective partnerships help reduce opportunity gaps rather than reinforce them.</a:t>
            </a:r>
          </a:p>
          <a:p>
            <a:pPr marL="171450" lvl="0" indent="-171450" algn="l" rtl="0">
              <a:spcBef>
                <a:spcPts val="0"/>
              </a:spcBef>
              <a:spcAft>
                <a:spcPts val="0"/>
              </a:spcAft>
              <a:buFont typeface="Arial" panose="020B0604020202020204" pitchFamily="34" charset="0"/>
              <a:buChar char="•"/>
            </a:pPr>
            <a:r>
              <a:rPr lang="en-US" b="0" i="1">
                <a:solidFill>
                  <a:schemeClr val="tx1"/>
                </a:solidFill>
                <a:latin typeface="Calibri" panose="020F0502020204030204" pitchFamily="34" charset="0"/>
                <a:cs typeface="Calibri" panose="020F0502020204030204" pitchFamily="34" charset="0"/>
              </a:rPr>
              <a:t>Are most effective when they are relational, not transactional</a:t>
            </a: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The research emphasizes that successful family engagement goes beyond newsletters, forms, or one-way communication. </a:t>
            </a: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What matters most is relationship-building-listening to families, honoring their perspectives, and creating opportunities for shared problem solving around student learning and development.</a:t>
            </a:r>
          </a:p>
          <a:p>
            <a:pPr marL="171450" lvl="0" indent="-171450" algn="l" rtl="0">
              <a:spcBef>
                <a:spcPts val="0"/>
              </a:spcBef>
              <a:spcAft>
                <a:spcPts val="0"/>
              </a:spcAft>
              <a:buFont typeface="Arial" panose="020B0604020202020204" pitchFamily="34" charset="0"/>
              <a:buChar char="•"/>
            </a:pPr>
            <a:r>
              <a:rPr lang="en-US" b="0" i="1">
                <a:solidFill>
                  <a:schemeClr val="tx1"/>
                </a:solidFill>
                <a:latin typeface="Calibri" panose="020F0502020204030204" pitchFamily="34" charset="0"/>
                <a:cs typeface="Calibri" panose="020F0502020204030204" pitchFamily="34" charset="0"/>
              </a:rPr>
              <a:t>Are a shared responsibility not the work of one person or one role </a:t>
            </a: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They require shared leadership among administrators, teachers, support staff, and families themselves. </a:t>
            </a: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Schools that see family engagement as a core responsibility, rather than an isolated initiative, are more likely to sustain meaningful partnerships over time.</a:t>
            </a:r>
          </a:p>
          <a:p>
            <a:pPr marL="171450" lvl="0" indent="-171450" algn="l" rtl="0">
              <a:spcBef>
                <a:spcPts val="0"/>
              </a:spcBef>
              <a:spcAft>
                <a:spcPts val="0"/>
              </a:spcAft>
              <a:buFont typeface="Arial" panose="020B0604020202020204" pitchFamily="34" charset="0"/>
              <a:buChar char="•"/>
            </a:pPr>
            <a:r>
              <a:rPr lang="en-US" b="0" i="1">
                <a:solidFill>
                  <a:schemeClr val="tx1"/>
                </a:solidFill>
                <a:latin typeface="Calibri" panose="020F0502020204030204" pitchFamily="34" charset="0"/>
                <a:cs typeface="Calibri" panose="020F0502020204030204" pitchFamily="34" charset="0"/>
              </a:rPr>
              <a:t>Include effective leadership and school culture </a:t>
            </a: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School and district leaders play a critical role by setting expectations; allocating time and resources; and modeling partnership-oriented practices. </a:t>
            </a:r>
          </a:p>
          <a:p>
            <a:pPr marL="628650" lvl="1" indent="-171450" algn="l" rtl="0">
              <a:spcBef>
                <a:spcPts val="0"/>
              </a:spcBef>
              <a:spcAft>
                <a:spcPts val="0"/>
              </a:spcAft>
              <a:buFont typeface="Arial" panose="020B0604020202020204" pitchFamily="34" charset="0"/>
              <a:buChar char="•"/>
            </a:pPr>
            <a:r>
              <a:rPr lang="en-US" b="0" i="0">
                <a:solidFill>
                  <a:schemeClr val="tx1"/>
                </a:solidFill>
                <a:latin typeface="Calibri" panose="020F0502020204030204" pitchFamily="34" charset="0"/>
                <a:cs typeface="Calibri" panose="020F0502020204030204" pitchFamily="34" charset="0"/>
              </a:rPr>
              <a:t>When family engagement is embedded into school culture, policies, and professional learning, it becomes part of “how we do school,” rather than something optional or dependent on individual staff members.</a:t>
            </a:r>
          </a:p>
          <a:p>
            <a:pPr marL="171450" lvl="0" indent="-171450" algn="l" rtl="0">
              <a:spcBef>
                <a:spcPts val="0"/>
              </a:spcBef>
              <a:spcAft>
                <a:spcPts val="0"/>
              </a:spcAft>
              <a:buFont typeface="Arial" panose="020B0604020202020204" pitchFamily="34" charset="0"/>
              <a:buChar char="•"/>
            </a:pPr>
            <a:r>
              <a:rPr lang="en-US" b="0" i="1">
                <a:solidFill>
                  <a:schemeClr val="tx1"/>
                </a:solidFill>
                <a:latin typeface="Calibri" panose="020F0502020204030204" pitchFamily="34" charset="0"/>
                <a:cs typeface="Calibri" panose="020F0502020204030204" pitchFamily="34" charset="0"/>
              </a:rPr>
              <a:t>Build capacity, essential for sustainability</a:t>
            </a: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The evidence shows that both educators and families benefit from support and learning opportunities that build confidence, skills, and shared understanding. </a:t>
            </a:r>
          </a:p>
          <a:p>
            <a:pPr marL="628650" lvl="1" indent="-171450" algn="l" rtl="0">
              <a:spcBef>
                <a:spcPts val="0"/>
              </a:spcBef>
              <a:spcAft>
                <a:spcPts val="0"/>
              </a:spcAft>
              <a:buFont typeface="Arial" panose="020B0604020202020204" pitchFamily="34" charset="0"/>
              <a:buChar char="•"/>
            </a:pPr>
            <a:r>
              <a:rPr lang="en-US" i="0">
                <a:solidFill>
                  <a:schemeClr val="tx1"/>
                </a:solidFill>
                <a:latin typeface="Calibri" panose="020F0502020204030204" pitchFamily="34" charset="0"/>
                <a:cs typeface="Calibri" panose="020F0502020204030204" pitchFamily="34" charset="0"/>
              </a:rPr>
              <a:t>Professional development for staff and leadership opportunities for families help partnerships remain strong, effective, and responsive over time. </a:t>
            </a:r>
          </a:p>
          <a:p>
            <a:pPr marL="0" lvl="0" indent="0" algn="l" rtl="0">
              <a:spcBef>
                <a:spcPts val="0"/>
              </a:spcBef>
              <a:spcAft>
                <a:spcPts val="0"/>
              </a:spcAft>
              <a:buNone/>
            </a:pPr>
            <a:endParaRPr lang="en-US" b="1" i="0"/>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a:t>
            </a:r>
          </a:p>
          <a:p>
            <a:pPr marL="171450" indent="-171450">
              <a:buClr>
                <a:schemeClr val="dk1"/>
              </a:buClr>
              <a:buSzPts val="935"/>
              <a:buFont typeface="Arial" panose="020B0604020202020204" pitchFamily="34" charset="0"/>
              <a:buChar char="•"/>
            </a:pPr>
            <a:r>
              <a:rPr lang="en-US"/>
              <a:t>Mapp, K. L., Henderson, A., Cuevas, S., Franco, M., &amp; Ewert, S. (2022). </a:t>
            </a:r>
            <a:r>
              <a:rPr lang="en-US" i="1"/>
              <a:t>Everyone wins! The evidence for family-school partnerships and implications for practice</a:t>
            </a:r>
            <a:r>
              <a:rPr lang="en-US"/>
              <a:t>. Scholastic Professional.</a:t>
            </a:r>
            <a:endParaRPr lang="en-US" b="1"/>
          </a:p>
        </p:txBody>
      </p:sp>
      <p:sp>
        <p:nvSpPr>
          <p:cNvPr id="298" name="Google Shape;298;g2fdb14a68f0_0_207: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33</a:t>
            </a:fld>
            <a:endParaRPr lang="en-US">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554CF-8DBC-9363-3994-0D50BB12A9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BD25FD-D659-C08A-AFC5-6E9B16EA10E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6067765A-4E26-F55A-D572-C34C44010C9D}"/>
              </a:ext>
            </a:extLst>
          </p:cNvPr>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Link</a:t>
            </a:r>
          </a:p>
          <a:p>
            <a:pPr marL="0" lvl="0" indent="0" algn="l" rtl="0">
              <a:spcBef>
                <a:spcPts val="0"/>
              </a:spcBef>
              <a:spcAft>
                <a:spcPts val="0"/>
              </a:spcAft>
              <a:buClr>
                <a:schemeClr val="dk1"/>
              </a:buClr>
              <a:buSzPts val="1100"/>
              <a:buFont typeface="Arial"/>
              <a:buNone/>
            </a:pPr>
            <a:r>
              <a:rPr lang="en-US" sz="1200" u="sng">
                <a:solidFill>
                  <a:srgbClr val="0000FF"/>
                </a:solidFill>
                <a:effectLst/>
                <a:latin typeface="Aptos"/>
                <a:cs typeface="Aptos" panose="020B0004020202020204" pitchFamily="34" charset="0"/>
                <a:hlinkClick r:id="rId3"/>
              </a:rPr>
              <a:t>https://youtu.be/R-SLgKO5lm0?t=111</a:t>
            </a:r>
            <a:endParaRPr lang="en-US" b="1">
              <a:solidFill>
                <a:schemeClr val="tx1"/>
              </a:solidFill>
              <a:latin typeface="Aptos"/>
              <a:cs typeface="Calibri" panose="020F0502020204030204" pitchFamily="34" charset="0"/>
            </a:endParaRPr>
          </a:p>
          <a:p>
            <a:pPr marL="0" lvl="0" indent="0" algn="l" rtl="0">
              <a:spcBef>
                <a:spcPts val="0"/>
              </a:spcBef>
              <a:spcAft>
                <a:spcPts val="0"/>
              </a:spcAft>
              <a:buClr>
                <a:schemeClr val="dk1"/>
              </a:buClr>
              <a:buSzPts val="1100"/>
              <a:buFont typeface="Arial"/>
              <a:buNone/>
            </a:pPr>
            <a:endParaRPr lang="en-US" b="1">
              <a:solidFill>
                <a:schemeClr val="tx1"/>
              </a:solidFill>
              <a:latin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endParaRPr lang="en-US">
              <a:solidFill>
                <a:schemeClr val="tx1"/>
              </a:solidFill>
              <a:latin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a:t>This is a 60-minute video. Begin around 1:50 and watch through 8:55. </a:t>
            </a:r>
          </a:p>
          <a:p>
            <a:pPr marL="171450" lvl="0" indent="-171450" algn="l" rtl="0">
              <a:spcBef>
                <a:spcPts val="0"/>
              </a:spcBef>
              <a:spcAft>
                <a:spcPts val="0"/>
              </a:spcAft>
              <a:buFont typeface="Arial" panose="020B0604020202020204" pitchFamily="34" charset="0"/>
              <a:buChar char="•"/>
            </a:pPr>
            <a:r>
              <a:rPr lang="en-US"/>
              <a:t>This is an interview with the author of the book on the previous slide.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In this video, Anne Henderson, a long-time researcher in the field of family engagement, talks about the benefits of family engagement. </a:t>
            </a:r>
            <a:endParaRPr lang="en-US">
              <a:solidFill>
                <a:schemeClr val="tx1"/>
              </a:solidFill>
              <a:latin typeface="Calibri" panose="020F0502020204030204" pitchFamily="34" charset="0"/>
              <a:cs typeface="Calibri" panose="020F0502020204030204" pitchFamily="34" charset="0"/>
            </a:endParaRPr>
          </a:p>
          <a:p>
            <a:pPr marL="0" lvl="0" indent="0" algn="l" rtl="0">
              <a:spcBef>
                <a:spcPts val="0"/>
              </a:spcBef>
              <a:spcAft>
                <a:spcPts val="0"/>
              </a:spcAft>
              <a:buFont typeface="Arial" panose="020B0604020202020204" pitchFamily="34" charset="0"/>
              <a:buNone/>
            </a:pPr>
            <a:endParaRPr lang="en-US">
              <a:solidFill>
                <a:schemeClr val="tx1"/>
              </a:solidFill>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a:t>
            </a:r>
          </a:p>
          <a:p>
            <a:pPr marL="171450" indent="-171450">
              <a:buClr>
                <a:schemeClr val="dk1"/>
              </a:buClr>
              <a:buSzPts val="935"/>
              <a:buFont typeface="Arial" panose="020B0604020202020204" pitchFamily="34" charset="0"/>
              <a:buChar char="•"/>
            </a:pPr>
            <a:r>
              <a:rPr lang="en-US">
                <a:solidFill>
                  <a:schemeClr val="tx1"/>
                </a:solidFill>
              </a:rPr>
              <a:t>National Governors Association. (2022, October 4). </a:t>
            </a:r>
            <a:r>
              <a:rPr lang="en-US" i="1">
                <a:solidFill>
                  <a:schemeClr val="tx1"/>
                </a:solidFill>
              </a:rPr>
              <a:t>Strategies for parent, family, student and community engagement with K-12 schools</a:t>
            </a:r>
            <a:r>
              <a:rPr lang="en-US">
                <a:solidFill>
                  <a:schemeClr val="tx1"/>
                </a:solidFill>
              </a:rPr>
              <a:t> [Video]. YouTube.</a:t>
            </a:r>
            <a:r>
              <a:rPr lang="en-US">
                <a:solidFill>
                  <a:srgbClr val="0000FF"/>
                </a:solidFill>
              </a:rPr>
              <a:t> </a:t>
            </a:r>
            <a:r>
              <a:rPr lang="en-US">
                <a:solidFill>
                  <a:srgbClr val="0000FF"/>
                </a:solidFill>
                <a:effectLst/>
                <a:hlinkClick r:id="rId4"/>
              </a:rPr>
              <a:t>https://</a:t>
            </a:r>
            <a:r>
              <a:rPr lang="en-US">
                <a:solidFill>
                  <a:srgbClr val="0000FF"/>
                </a:solidFill>
                <a:hlinkClick r:id="rId4"/>
              </a:rPr>
              <a:t>www.youtube</a:t>
            </a:r>
            <a:r>
              <a:rPr lang="en-US">
                <a:solidFill>
                  <a:srgbClr val="0000FF"/>
                </a:solidFill>
                <a:effectLst/>
                <a:hlinkClick r:id="rId4"/>
              </a:rPr>
              <a:t>.</a:t>
            </a:r>
            <a:r>
              <a:rPr lang="en-US">
                <a:solidFill>
                  <a:srgbClr val="0000FF"/>
                </a:solidFill>
                <a:hlinkClick r:id="rId4"/>
              </a:rPr>
              <a:t>com</a:t>
            </a:r>
            <a:r>
              <a:rPr lang="en-US">
                <a:solidFill>
                  <a:srgbClr val="0000FF"/>
                </a:solidFill>
                <a:effectLst/>
                <a:hlinkClick r:id="rId4"/>
              </a:rPr>
              <a:t>/</a:t>
            </a:r>
            <a:r>
              <a:rPr lang="en-US">
                <a:solidFill>
                  <a:srgbClr val="0000FF"/>
                </a:solidFill>
                <a:hlinkClick r:id="rId4"/>
              </a:rPr>
              <a:t>watch</a:t>
            </a:r>
            <a:r>
              <a:rPr lang="en-US">
                <a:solidFill>
                  <a:srgbClr val="0000FF"/>
                </a:solidFill>
                <a:effectLst/>
                <a:hlinkClick r:id="rId4"/>
              </a:rPr>
              <a:t>?</a:t>
            </a:r>
            <a:r>
              <a:rPr lang="en-US">
                <a:solidFill>
                  <a:srgbClr val="0000FF"/>
                </a:solidFill>
                <a:hlinkClick r:id="rId4"/>
              </a:rPr>
              <a:t>v</a:t>
            </a:r>
            <a:r>
              <a:rPr lang="en-US">
                <a:solidFill>
                  <a:srgbClr val="0000FF"/>
                </a:solidFill>
                <a:effectLst/>
                <a:hlinkClick r:id="rId4"/>
              </a:rPr>
              <a:t>=</a:t>
            </a:r>
            <a:r>
              <a:rPr lang="en-US">
                <a:solidFill>
                  <a:srgbClr val="0000FF"/>
                </a:solidFill>
                <a:hlinkClick r:id="rId4"/>
              </a:rPr>
              <a:t>R-SLgKO5lm0</a:t>
            </a:r>
            <a:endParaRPr lang="en-US">
              <a:solidFill>
                <a:srgbClr val="0000FF"/>
              </a:solidFill>
            </a:endParaRPr>
          </a:p>
        </p:txBody>
      </p:sp>
      <p:sp>
        <p:nvSpPr>
          <p:cNvPr id="4" name="Slide Number Placeholder 3">
            <a:extLst>
              <a:ext uri="{FF2B5EF4-FFF2-40B4-BE49-F238E27FC236}">
                <a16:creationId xmlns:a16="http://schemas.microsoft.com/office/drawing/2014/main" id="{1633FDE3-B108-2248-E8AC-662684E4976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98661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a:extLst>
            <a:ext uri="{FF2B5EF4-FFF2-40B4-BE49-F238E27FC236}">
              <a16:creationId xmlns:a16="http://schemas.microsoft.com/office/drawing/2014/main" id="{C1A90295-447F-0C73-A3ED-9D368D8BA089}"/>
            </a:ext>
          </a:extLst>
        </p:cNvPr>
        <p:cNvGrpSpPr/>
        <p:nvPr/>
      </p:nvGrpSpPr>
      <p:grpSpPr>
        <a:xfrm>
          <a:off x="0" y="0"/>
          <a:ext cx="0" cy="0"/>
          <a:chOff x="0" y="0"/>
          <a:chExt cx="0" cy="0"/>
        </a:xfrm>
      </p:grpSpPr>
      <p:sp>
        <p:nvSpPr>
          <p:cNvPr id="657" name="Google Shape;657;p39:notes">
            <a:extLst>
              <a:ext uri="{FF2B5EF4-FFF2-40B4-BE49-F238E27FC236}">
                <a16:creationId xmlns:a16="http://schemas.microsoft.com/office/drawing/2014/main" id="{8F98CBE5-8716-3205-36D0-80CDD494D5E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658" name="Google Shape;658;p39:notes">
            <a:extLst>
              <a:ext uri="{FF2B5EF4-FFF2-40B4-BE49-F238E27FC236}">
                <a16:creationId xmlns:a16="http://schemas.microsoft.com/office/drawing/2014/main" id="{332F7F8C-56A7-2205-A4DB-0BD35DEAC6E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marR="0" lvl="0" indent="-17145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US"/>
              <a:t>Have participants find two or three other people and answer/discuss the questions on the slide.</a:t>
            </a:r>
          </a:p>
          <a:p>
            <a:pPr marL="171450" marR="0" lvl="0" indent="-17145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US"/>
              <a:t>Share out at the end.</a:t>
            </a:r>
          </a:p>
        </p:txBody>
      </p:sp>
    </p:spTree>
    <p:extLst>
      <p:ext uri="{BB962C8B-B14F-4D97-AF65-F5344CB8AC3E}">
        <p14:creationId xmlns:p14="http://schemas.microsoft.com/office/powerpoint/2010/main" val="22049115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f606cfbf66_0_19: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341" name="Google Shape;341;g2f606cfbf66_0_19: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p>
          <a:p>
            <a:pPr marL="0" lvl="0" indent="0" algn="l" rtl="0">
              <a:spcBef>
                <a:spcPts val="0"/>
              </a:spcBef>
              <a:spcAft>
                <a:spcPts val="0"/>
              </a:spcAft>
              <a:buNone/>
            </a:pPr>
            <a:r>
              <a:rPr lang="en-US" b="0"/>
              <a:t>Educator preparation programs fall short in preparing teachers to effectively partner with families.</a:t>
            </a:r>
          </a:p>
          <a:p>
            <a:pPr marL="0" lvl="0" indent="0" algn="l" rtl="0">
              <a:spcBef>
                <a:spcPts val="0"/>
              </a:spcBef>
              <a:spcAft>
                <a:spcPts val="0"/>
              </a:spcAft>
              <a:buFont typeface="Arial" panose="020B0604020202020204" pitchFamily="34" charset="0"/>
              <a:buNone/>
            </a:pPr>
            <a:endParaRPr lang="en-US">
              <a:solidFill>
                <a:schemeClr val="tx1"/>
              </a:solidFill>
              <a:latin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Discussion Points</a:t>
            </a:r>
          </a:p>
          <a:p>
            <a:pPr marL="0" lvl="0" indent="0" algn="l" rtl="0">
              <a:spcBef>
                <a:spcPts val="0"/>
              </a:spcBef>
              <a:spcAft>
                <a:spcPts val="0"/>
              </a:spcAft>
              <a:buNone/>
            </a:pPr>
            <a:r>
              <a:rPr lang="en-US" sz="1200">
                <a:solidFill>
                  <a:schemeClr val="dk1"/>
                </a:solidFill>
              </a:rPr>
              <a:t>According to the National Governors Association, only 28% of teachers rated themselves as excellent in helping families feel valued or heard. They do, however, rate it as very important and it is the area for which teachers feel they are not prepared.</a:t>
            </a:r>
            <a:endParaRPr lang="en-US" b="1"/>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Research and national reports consistently indicate that many educator preparation programs acknowledge a gap in how well they prepare teachers to create and sustain effective family-school partnerships. While educators may leave preparation programs strong in instructional strategies or classroom management, they often receive limited training in building authentic, collaborative relationships with families.</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This gap matters because family-school partnerships are not intuitive skills. They require intentional learning, practice, and reflection, just like instruction or assessment.</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At the state level, progress is uneven. Currently, only 17 of the 56 U.S. states and territories explicitly train teachers on strategies for effective family and community partnerships.</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Therefore, in many places, preparation and expectations around family engagement depend on local priorities rather than consistent standards. The result is variability: some educators feel confident and supported in partnering with families, while others are left to learn through trial and error once they are already in the classroom.</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These findings highlight an important opportunity: strengthening educator preparation and ongoing professional learning around family-school partnerships is a systems-level strategy that can improve practice, consistency, and outcomes for students and families.</a:t>
            </a:r>
          </a:p>
          <a:p>
            <a:pPr marL="0" lvl="0" indent="0" algn="l" rtl="0">
              <a:spcBef>
                <a:spcPts val="0"/>
              </a:spcBef>
              <a:spcAft>
                <a:spcPts val="0"/>
              </a:spcAft>
              <a:buFont typeface="Arial" panose="020B0604020202020204" pitchFamily="34" charset="0"/>
              <a:buNone/>
            </a:pPr>
            <a:endParaRPr lang="en-US">
              <a:solidFill>
                <a:schemeClr val="tx1"/>
              </a:solidFill>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References</a:t>
            </a:r>
          </a:p>
          <a:p>
            <a:pPr marL="171450" indent="-171450">
              <a:buClr>
                <a:schemeClr val="dk1"/>
              </a:buClr>
              <a:buSzPts val="935"/>
              <a:buFont typeface="Arial" panose="020B0604020202020204" pitchFamily="34" charset="0"/>
              <a:buChar char="•"/>
            </a:pPr>
            <a:r>
              <a:rPr lang="en-US">
                <a:solidFill>
                  <a:schemeClr val="tx1"/>
                </a:solidFill>
              </a:rPr>
              <a:t>National Association for Family, School, and Community Engagement. (n.d.). </a:t>
            </a:r>
            <a:r>
              <a:rPr lang="en-US" i="1">
                <a:solidFill>
                  <a:schemeClr val="tx1"/>
                </a:solidFill>
              </a:rPr>
              <a:t>Homepage. </a:t>
            </a:r>
            <a:r>
              <a:rPr lang="en-US">
                <a:solidFill>
                  <a:schemeClr val="tx1"/>
                </a:solidFill>
              </a:rPr>
              <a:t>Retrieved March 4, 2026, from </a:t>
            </a:r>
            <a:r>
              <a:rPr lang="en-US">
                <a:solidFill>
                  <a:schemeClr val="tx1"/>
                </a:solidFill>
                <a:hlinkClick r:id="rId3"/>
              </a:rPr>
              <a:t>https://nafsce.org/</a:t>
            </a:r>
            <a:endParaRPr lang="en-US">
              <a:solidFill>
                <a:schemeClr val="tx1"/>
              </a:solidFill>
            </a:endParaRPr>
          </a:p>
          <a:p>
            <a:pPr marL="171450" indent="-171450">
              <a:buClr>
                <a:schemeClr val="dk1"/>
              </a:buClr>
              <a:buSzPts val="935"/>
              <a:buFont typeface="Arial" panose="020B0604020202020204" pitchFamily="34" charset="0"/>
              <a:buChar char="•"/>
              <a:defRPr/>
            </a:pPr>
            <a:r>
              <a:rPr lang="en-US"/>
              <a:t>National Governors Association. (2022, October 4). </a:t>
            </a:r>
            <a:r>
              <a:rPr lang="en-US" i="1"/>
              <a:t>Strategies for parent, family, student and community engagement with K-12 schools</a:t>
            </a:r>
            <a:r>
              <a:rPr lang="en-US"/>
              <a:t> [Video]. YouTube. </a:t>
            </a:r>
            <a:r>
              <a:rPr lang="en-US">
                <a:hlinkClick r:id="rId4"/>
              </a:rPr>
              <a:t>https://www.youtube.com/watch?v=R-SLgKO5lm0</a:t>
            </a:r>
            <a:endParaRPr lang="en-US"/>
          </a:p>
          <a:p>
            <a:pPr marL="0" lvl="0" indent="0" algn="l" rtl="0">
              <a:spcBef>
                <a:spcPts val="0"/>
              </a:spcBef>
              <a:spcAft>
                <a:spcPts val="0"/>
              </a:spcAft>
              <a:buNone/>
            </a:pPr>
            <a:endParaRPr sz="1000"/>
          </a:p>
        </p:txBody>
      </p:sp>
      <p:sp>
        <p:nvSpPr>
          <p:cNvPr id="342" name="Google Shape;342;g2f606cfbf66_0_19: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36</a:t>
            </a:fld>
            <a:endParaRPr lang="en-US">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b="1"/>
              <a:t>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Even though family-school partnerships show up in federal laws (ESSA and IDEA); Mo Leadership and Teaching Standards; and DESE’s MSIP 6, many educators are simply not prepared or supported to develop family relationships.</a:t>
            </a:r>
          </a:p>
          <a:p>
            <a:pPr marL="171450" lvl="0" indent="-171450" algn="l" rtl="0">
              <a:spcBef>
                <a:spcPts val="0"/>
              </a:spcBef>
              <a:spcAft>
                <a:spcPts val="0"/>
              </a:spcAft>
              <a:buFont typeface="Arial" panose="020B0604020202020204" pitchFamily="34" charset="0"/>
              <a:buChar char="•"/>
            </a:pPr>
            <a:r>
              <a:rPr lang="en-US"/>
              <a:t>With a show of hands, ask how many learned how to facilitate family-school partnerships in their teacher preparation program? </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Make note of the participant answers and use this information as you move through the module. </a:t>
            </a:r>
            <a:endParaRPr lang="en-US" b="1"/>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Next have participants turn to a partner and discuss the questions on the slide, then move into a whole group share out and discussion. </a:t>
            </a:r>
          </a:p>
          <a:p>
            <a:pPr marL="0" lvl="0" indent="0" algn="l" rtl="0">
              <a:spcBef>
                <a:spcPts val="0"/>
              </a:spcBef>
              <a:spcAft>
                <a:spcPts val="0"/>
              </a:spcAft>
              <a:buClr>
                <a:schemeClr val="dk1"/>
              </a:buClr>
              <a:buSzPts val="1100"/>
              <a:buFont typeface="Arial"/>
              <a:buNone/>
            </a:pPr>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55777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a:extLst>
            <a:ext uri="{FF2B5EF4-FFF2-40B4-BE49-F238E27FC236}">
              <a16:creationId xmlns:a16="http://schemas.microsoft.com/office/drawing/2014/main" id="{413EFA9B-05A4-CB0B-7159-CF453E9F9BF6}"/>
            </a:ext>
          </a:extLst>
        </p:cNvPr>
        <p:cNvGrpSpPr/>
        <p:nvPr/>
      </p:nvGrpSpPr>
      <p:grpSpPr>
        <a:xfrm>
          <a:off x="0" y="0"/>
          <a:ext cx="0" cy="0"/>
          <a:chOff x="0" y="0"/>
          <a:chExt cx="0" cy="0"/>
        </a:xfrm>
      </p:grpSpPr>
      <p:sp>
        <p:nvSpPr>
          <p:cNvPr id="491" name="Google Shape;491;g2fcfaae6faf_0_36:notes">
            <a:extLst>
              <a:ext uri="{FF2B5EF4-FFF2-40B4-BE49-F238E27FC236}">
                <a16:creationId xmlns:a16="http://schemas.microsoft.com/office/drawing/2014/main" id="{476BBED5-C31A-2073-C970-E8EC5941D062}"/>
              </a:ext>
            </a:extLst>
          </p:cNvPr>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92" name="Google Shape;492;g2fcfaae6faf_0_36:notes">
            <a:extLst>
              <a:ext uri="{FF2B5EF4-FFF2-40B4-BE49-F238E27FC236}">
                <a16:creationId xmlns:a16="http://schemas.microsoft.com/office/drawing/2014/main" id="{104BAF06-0649-0800-53EE-B290CF602A1B}"/>
              </a:ext>
            </a:extLst>
          </p:cNvPr>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Partnerships require intentional skill development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To create strong family-school partnerships we need to be intentional about staff training around working with families. Partnerships don't happen by chance: they require intentional skill development.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Good intentions are not enough. Schools that leave family engagement to individual staff members to figure out on their own get inconsistent results, with some families feeling deeply connected and others invisible. Intentional capacity building creates conditions where partnership is the norm, not the exception.</a:t>
            </a:r>
          </a:p>
          <a:p>
            <a:pPr marL="171450" lvl="0" indent="-171450" algn="l" rtl="0">
              <a:spcBef>
                <a:spcPts val="0"/>
              </a:spcBef>
              <a:spcAft>
                <a:spcPts val="0"/>
              </a:spcAft>
              <a:buFont typeface="Arial" panose="020B0604020202020204" pitchFamily="34" charset="0"/>
              <a:buChar char="•"/>
            </a:pPr>
            <a:r>
              <a:rPr lang="en-US" b="0" i="1"/>
              <a:t>Staff confidence in engaging families directly affects the quality of partnerships</a:t>
            </a:r>
          </a:p>
          <a:p>
            <a:pPr marL="628650" lvl="1" indent="-171450" algn="l" rtl="0">
              <a:spcBef>
                <a:spcPts val="0"/>
              </a:spcBef>
              <a:spcAft>
                <a:spcPts val="0"/>
              </a:spcAft>
              <a:buFont typeface="Arial" panose="020B0604020202020204" pitchFamily="34" charset="0"/>
              <a:buChar char="•"/>
            </a:pPr>
            <a:r>
              <a:rPr lang="en-US"/>
              <a:t>When staff feel underprepared to navigate family conversations, especially difficult ones, they tend to avoid them or keep them surface level. Confidence comes from preparation. Staff who have practiced partnership skills engage more authentically, follow through more consistently, and are more likely to reach out proactively rather than only when something goes wrong.</a:t>
            </a:r>
          </a:p>
          <a:p>
            <a:pPr marL="171450" lvl="0" indent="-171450" algn="l" rtl="0">
              <a:spcBef>
                <a:spcPts val="0"/>
              </a:spcBef>
              <a:spcAft>
                <a:spcPts val="0"/>
              </a:spcAft>
              <a:buFont typeface="Arial" panose="020B0604020202020204" pitchFamily="34" charset="0"/>
              <a:buChar char="•"/>
            </a:pPr>
            <a:r>
              <a:rPr lang="en-US" b="0" i="1"/>
              <a:t>Assumptions and biases, left unexamined, become barriers to family trust</a:t>
            </a:r>
          </a:p>
          <a:p>
            <a:pPr marL="628650" lvl="1" indent="-171450" algn="l" rtl="0">
              <a:spcBef>
                <a:spcPts val="0"/>
              </a:spcBef>
              <a:spcAft>
                <a:spcPts val="0"/>
              </a:spcAft>
              <a:buFont typeface="Arial" panose="020B0604020202020204" pitchFamily="34" charset="0"/>
              <a:buChar char="•"/>
            </a:pPr>
            <a:r>
              <a:rPr lang="en-US"/>
              <a:t>Every person who works in a school brings assumptions about what good parenting looks like, what involvement should look like, and which families are easy or hard to work with. When those assumptions go unexamined, they show up in how staff communicate, who they reach out to, and who they write off. Capacity building creates structured space to examine assumptions and biases before they do damage.</a:t>
            </a:r>
            <a:endParaRPr lang="en-US" b="1"/>
          </a:p>
          <a:p>
            <a:pPr marL="171450" lvl="0" indent="-171450" algn="l" rtl="0">
              <a:spcBef>
                <a:spcPts val="0"/>
              </a:spcBef>
              <a:spcAft>
                <a:spcPts val="0"/>
              </a:spcAft>
              <a:buFont typeface="Arial" panose="020B0604020202020204" pitchFamily="34" charset="0"/>
              <a:buChar char="•"/>
            </a:pPr>
            <a:r>
              <a:rPr lang="en-US" b="0" i="1"/>
              <a:t>Capacity building aligns staff practice with school-wide partnership goals</a:t>
            </a:r>
          </a:p>
          <a:p>
            <a:pPr marL="628650" lvl="1" indent="-171450" algn="l" rtl="0">
              <a:spcBef>
                <a:spcPts val="0"/>
              </a:spcBef>
              <a:spcAft>
                <a:spcPts val="0"/>
              </a:spcAft>
              <a:buFont typeface="Arial" panose="020B0604020202020204" pitchFamily="34" charset="0"/>
              <a:buChar char="•"/>
            </a:pPr>
            <a:r>
              <a:rPr lang="en-US"/>
              <a:t>A school can have a beautiful family engagement plan on paper and still have staff who don't know what it says, how it applies to them, or how to apply it. Capacity building is how vision becomes practice. When staff share a common framework and common skills, the partnership families experience is consistent regardless of which teacher, counselor, or administrator they interact with.</a:t>
            </a:r>
          </a:p>
          <a:p>
            <a:pPr marL="171450" lvl="0" indent="-171450" algn="l" rtl="0">
              <a:spcBef>
                <a:spcPts val="0"/>
              </a:spcBef>
              <a:spcAft>
                <a:spcPts val="0"/>
              </a:spcAft>
              <a:buFont typeface="Arial" panose="020B0604020202020204" pitchFamily="34" charset="0"/>
              <a:buChar char="•"/>
            </a:pPr>
            <a:r>
              <a:rPr lang="en-US" b="0" i="1"/>
              <a:t>Students benefit most when home and school work are working together</a:t>
            </a:r>
          </a:p>
          <a:p>
            <a:pPr marL="628650" lvl="1" indent="-171450" algn="l" rtl="0">
              <a:spcBef>
                <a:spcPts val="0"/>
              </a:spcBef>
              <a:spcAft>
                <a:spcPts val="0"/>
              </a:spcAft>
              <a:buFont typeface="Arial" panose="020B0604020202020204" pitchFamily="34" charset="0"/>
              <a:buChar char="•"/>
            </a:pPr>
            <a:r>
              <a:rPr lang="en-US" sz="1200" b="0" i="0" u="none" strike="noStrike" cap="none">
                <a:solidFill>
                  <a:schemeClr val="dk1"/>
                </a:solidFill>
                <a:effectLst/>
                <a:latin typeface="Calibri"/>
                <a:ea typeface="Calibri"/>
                <a:cs typeface="Calibri"/>
                <a:sym typeface="Calibri"/>
              </a:rPr>
              <a:t>Decades of research shows that when families and schools work as partners, students see stronger academic outcomes, better attendance, and healthier social-emotional development. </a:t>
            </a:r>
          </a:p>
          <a:p>
            <a:pPr marL="171450" lvl="0" indent="-171450" algn="l" rtl="0">
              <a:spcBef>
                <a:spcPts val="0"/>
              </a:spcBef>
              <a:spcAft>
                <a:spcPts val="0"/>
              </a:spcAft>
              <a:buFont typeface="Arial" panose="020B0604020202020204" pitchFamily="34" charset="0"/>
              <a:buChar char="•"/>
            </a:pPr>
            <a:r>
              <a:rPr lang="en-US" sz="1200" b="0" i="1" u="none" strike="noStrike" cap="none">
                <a:solidFill>
                  <a:schemeClr val="dk1"/>
                </a:solidFill>
                <a:effectLst/>
                <a:latin typeface="Calibri"/>
                <a:ea typeface="Calibri"/>
                <a:cs typeface="Calibri"/>
                <a:sym typeface="Calibri"/>
              </a:rPr>
              <a:t>By investing in developing educator skills, confidence, and self-awareness, schools give them what they need to partner with families effectively.  </a:t>
            </a:r>
            <a:endParaRPr lang="en-US"/>
          </a:p>
          <a:p>
            <a:pPr marL="628650" lvl="1" indent="-171450" algn="l" rtl="0">
              <a:spcBef>
                <a:spcPts val="0"/>
              </a:spcBef>
              <a:spcAft>
                <a:spcPts val="0"/>
              </a:spcAft>
              <a:buFont typeface="Arial" panose="020B0604020202020204" pitchFamily="34" charset="0"/>
              <a:buChar char="•"/>
            </a:pPr>
            <a:endParaRPr lang="en-US"/>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b="0"/>
              <a:t>Mapp, K. L., &amp; </a:t>
            </a:r>
            <a:r>
              <a:rPr lang="en-US"/>
              <a:t>Bergman</a:t>
            </a:r>
            <a:r>
              <a:rPr lang="en-US" b="0"/>
              <a:t>, </a:t>
            </a:r>
            <a:r>
              <a:rPr lang="en-US"/>
              <a:t>E</a:t>
            </a:r>
            <a:r>
              <a:rPr lang="en-US" b="0"/>
              <a:t>. (</a:t>
            </a:r>
            <a:r>
              <a:rPr lang="en-US"/>
              <a:t>2019</a:t>
            </a:r>
            <a:r>
              <a:rPr lang="en-US" b="0"/>
              <a:t>). </a:t>
            </a:r>
            <a:r>
              <a:rPr lang="en-US" i="1"/>
              <a:t>Dual capacity-building framework for family-school partnerships (Version 2).</a:t>
            </a:r>
            <a:r>
              <a:rPr lang="en-US"/>
              <a:t> Institute for Educational Leadership. </a:t>
            </a:r>
            <a:r>
              <a:rPr lang="en-US">
                <a:hlinkClick r:id="rId3"/>
              </a:rPr>
              <a:t>https://www.dualcapacity.org</a:t>
            </a:r>
          </a:p>
        </p:txBody>
      </p:sp>
      <p:sp>
        <p:nvSpPr>
          <p:cNvPr id="493" name="Google Shape;493;g2fcfaae6faf_0_36:notes">
            <a:extLst>
              <a:ext uri="{FF2B5EF4-FFF2-40B4-BE49-F238E27FC236}">
                <a16:creationId xmlns:a16="http://schemas.microsoft.com/office/drawing/2014/main" id="{BB401E8E-3B74-95F9-FAFD-A78D4903168F}"/>
              </a:ext>
            </a:extLst>
          </p:cNvPr>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38</a:t>
            </a:fld>
            <a:endParaRPr>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10223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8920A-6AC3-E4C6-4E2F-4EC17C7B63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CCF5F9-C39D-B1DC-E032-A4BE9CE2D57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DF2A2E8-14CF-E8CA-6A8E-2557BB45114A}"/>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spcBef>
                <a:spcPts val="0"/>
              </a:spcBef>
              <a:spcAft>
                <a:spcPts val="0"/>
              </a:spcAft>
              <a:buClr>
                <a:schemeClr val="dk1"/>
              </a:buClr>
              <a:buSzPts val="1100"/>
              <a:buFont typeface="Arial" panose="020B0604020202020204" pitchFamily="34" charset="0"/>
              <a:buChar char="•"/>
            </a:pPr>
            <a:r>
              <a:rPr lang="en-US" b="0">
                <a:solidFill>
                  <a:schemeClr val="tx1"/>
                </a:solidFill>
                <a:latin typeface="Calibri" panose="020F0502020204030204" pitchFamily="34" charset="0"/>
                <a:cs typeface="Calibri" panose="020F0502020204030204" pitchFamily="34" charset="0"/>
              </a:rPr>
              <a:t>This is an opportunity to participants to reflect on what they have heard and their own practices. </a:t>
            </a:r>
          </a:p>
          <a:p>
            <a:pPr marL="171450" lvl="0" indent="-171450" algn="l" rtl="0">
              <a:spcBef>
                <a:spcPts val="0"/>
              </a:spcBef>
              <a:spcAft>
                <a:spcPts val="0"/>
              </a:spcAft>
              <a:buClr>
                <a:schemeClr val="dk1"/>
              </a:buClr>
              <a:buSzPts val="1100"/>
              <a:buFont typeface="Arial" panose="020B0604020202020204" pitchFamily="34" charset="0"/>
              <a:buChar char="•"/>
            </a:pPr>
            <a:r>
              <a:rPr lang="en-US" b="0">
                <a:solidFill>
                  <a:schemeClr val="tx1"/>
                </a:solidFill>
                <a:latin typeface="Calibri" panose="020F0502020204030204" pitchFamily="34" charset="0"/>
                <a:cs typeface="Calibri" panose="020F0502020204030204" pitchFamily="34" charset="0"/>
              </a:rPr>
              <a:t>Have participants divide into small groups of 3 or 4 to discuss these questions for about 5 minutes.  </a:t>
            </a:r>
          </a:p>
          <a:p>
            <a:pPr marL="171450" lvl="0" indent="-171450" algn="l" rtl="0">
              <a:spcBef>
                <a:spcPts val="0"/>
              </a:spcBef>
              <a:spcAft>
                <a:spcPts val="0"/>
              </a:spcAft>
              <a:buClr>
                <a:schemeClr val="dk1"/>
              </a:buClr>
              <a:buSzPts val="1100"/>
              <a:buFont typeface="Arial" panose="020B0604020202020204" pitchFamily="34" charset="0"/>
              <a:buChar char="•"/>
            </a:pPr>
            <a:r>
              <a:rPr lang="en-US" b="0">
                <a:solidFill>
                  <a:schemeClr val="tx1"/>
                </a:solidFill>
                <a:latin typeface="Calibri" panose="020F0502020204030204" pitchFamily="34" charset="0"/>
                <a:cs typeface="Calibri" panose="020F0502020204030204" pitchFamily="34" charset="0"/>
              </a:rPr>
              <a:t>Allow time for groups to share out and ask questions</a:t>
            </a:r>
            <a:r>
              <a:rPr lang="en-US" b="1">
                <a:solidFill>
                  <a:schemeClr val="tx1"/>
                </a:solidFill>
                <a:latin typeface="Calibri" panose="020F0502020204030204" pitchFamily="34" charset="0"/>
                <a:cs typeface="Calibri" panose="020F0502020204030204" pitchFamily="34" charset="0"/>
              </a:rPr>
              <a:t>. </a:t>
            </a:r>
          </a:p>
        </p:txBody>
      </p:sp>
      <p:sp>
        <p:nvSpPr>
          <p:cNvPr id="4" name="Slide Number Placeholder 3">
            <a:extLst>
              <a:ext uri="{FF2B5EF4-FFF2-40B4-BE49-F238E27FC236}">
                <a16:creationId xmlns:a16="http://schemas.microsoft.com/office/drawing/2014/main" id="{1F3F46E9-D13B-C715-06DA-B9C7AB40481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5029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278280116ae_0_274:notes"/>
          <p:cNvSpPr>
            <a:spLocks noGrp="1" noRot="1" noChangeAspect="1"/>
          </p:cNvSpPr>
          <p:nvPr>
            <p:ph type="sldImg" idx="2"/>
          </p:nvPr>
        </p:nvSpPr>
        <p:spPr>
          <a:xfrm>
            <a:off x="538163" y="677863"/>
            <a:ext cx="6026150" cy="338931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116" name="Google Shape;116;g278280116ae_0_274:notes"/>
          <p:cNvSpPr txBox="1">
            <a:spLocks noGrp="1"/>
          </p:cNvSpPr>
          <p:nvPr>
            <p:ph type="body" idx="1"/>
          </p:nvPr>
        </p:nvSpPr>
        <p:spPr>
          <a:xfrm>
            <a:off x="710248" y="4292878"/>
            <a:ext cx="5681980" cy="4066937"/>
          </a:xfrm>
          <a:prstGeom prst="rect">
            <a:avLst/>
          </a:prstGeom>
          <a:noFill/>
          <a:ln>
            <a:noFill/>
          </a:ln>
        </p:spPr>
        <p:txBody>
          <a:bodyPr spcFirstLastPara="1" wrap="square" lIns="91425" tIns="91425" rIns="91425" bIns="91425" anchor="t" anchorCtr="0">
            <a:noAutofit/>
          </a:bodyPr>
          <a:lstStyle/>
          <a:p>
            <a:pPr marL="0" lvl="0" indent="0" algn="l" rtl="0">
              <a:lnSpc>
                <a:spcPct val="80000"/>
              </a:lnSpc>
              <a:spcBef>
                <a:spcPts val="181"/>
              </a:spcBef>
              <a:spcAft>
                <a:spcPts val="0"/>
              </a:spcAft>
              <a:buClr>
                <a:schemeClr val="dk1"/>
              </a:buClr>
              <a:buSzPts val="143"/>
              <a:buNone/>
            </a:pPr>
            <a:r>
              <a:rPr lang="en-US" sz="1200" b="1" dirty="0"/>
              <a:t>Notes</a:t>
            </a: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sz="1200" b="0" i="0" dirty="0"/>
              <a:t>The slide includes estimated times for each of the three parts of the Family-School Partnership</a:t>
            </a:r>
            <a:r>
              <a:rPr lang="en-US" sz="1200" dirty="0"/>
              <a:t>s module</a:t>
            </a:r>
            <a:r>
              <a:rPr lang="en-US" sz="1200" b="0" i="0" dirty="0"/>
              <a:t>. </a:t>
            </a: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sz="1200" dirty="0"/>
              <a:t>Presenter notes are included in the PowerPoint slides. </a:t>
            </a:r>
            <a:endParaRPr lang="en-US" sz="1200" dirty="0">
              <a:latin typeface="Calibri"/>
              <a:cs typeface="Calibri"/>
            </a:endParaRP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sz="1200" dirty="0">
                <a:latin typeface="Calibri" panose="020F0502020204030204" pitchFamily="34" charset="0"/>
                <a:cs typeface="Calibri" panose="020F0502020204030204" pitchFamily="34" charset="0"/>
              </a:rPr>
              <a:t>The presenter notes also include cues </a:t>
            </a:r>
            <a:r>
              <a:rPr lang="en-US" sz="1200" b="0" dirty="0">
                <a:latin typeface="Calibri" panose="020F0502020204030204" pitchFamily="34" charset="0"/>
                <a:cs typeface="Calibri" panose="020F0502020204030204" pitchFamily="34" charset="0"/>
              </a:rPr>
              <a:t>for “Handouts” and </a:t>
            </a:r>
            <a:r>
              <a:rPr lang="en-US" sz="1200" dirty="0">
                <a:latin typeface="Calibri" panose="020F0502020204030204" pitchFamily="34" charset="0"/>
                <a:cs typeface="Calibri" panose="020F0502020204030204" pitchFamily="34" charset="0"/>
              </a:rPr>
              <a:t>activities.</a:t>
            </a: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sz="1200" dirty="0"/>
              <a:t>Additional activities, examples, videos, etc. are included in the Family-School Partnerships Coaching Companion. You can add material from the Coaching Companion to corresponding PowerPoint content.</a:t>
            </a: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sz="1200" dirty="0"/>
              <a:t>A Practice Profile, Self-Assessment Practice Profile (SAPP) tool, and Pre/Post Knowledge Checks are available for use by individuals, teams, or schools for periodic self-assessment, monitoring of implementation of the practice, or to identify training/coaching needs.</a:t>
            </a: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sz="1200" dirty="0"/>
              <a:t>The presenter should download any video intended for use in a training, as you may not have internet access in all school sites.</a:t>
            </a:r>
          </a:p>
          <a:p>
            <a:pPr marL="171450" lvl="0" indent="-171450" algn="l" rtl="0">
              <a:lnSpc>
                <a:spcPct val="80000"/>
              </a:lnSpc>
              <a:spcBef>
                <a:spcPts val="300"/>
              </a:spcBef>
              <a:spcAft>
                <a:spcPts val="0"/>
              </a:spcAft>
              <a:buClr>
                <a:schemeClr val="dk1"/>
              </a:buClr>
              <a:buSzPts val="1100"/>
              <a:buFont typeface="Arial" panose="020B0604020202020204" pitchFamily="34" charset="0"/>
              <a:buChar char="•"/>
            </a:pPr>
            <a:r>
              <a:rPr lang="en-US" sz="1200" dirty="0"/>
              <a:t>Breaks should be inserted at the discretion of the presenter based on the needs of participants.</a:t>
            </a:r>
            <a:endParaRPr sz="1200" dirty="0"/>
          </a:p>
          <a:p>
            <a:pPr marL="0" lvl="0" indent="0" algn="l" rtl="0">
              <a:lnSpc>
                <a:spcPct val="100000"/>
              </a:lnSpc>
              <a:spcBef>
                <a:spcPts val="0"/>
              </a:spcBef>
              <a:spcAft>
                <a:spcPts val="0"/>
              </a:spcAft>
              <a:buSzPts val="1100"/>
              <a:buNone/>
            </a:pPr>
            <a:endParaRPr sz="1200" dirty="0"/>
          </a:p>
          <a:p>
            <a:pPr marL="457200" marR="0" lvl="0" indent="-228600" algn="l" rtl="0">
              <a:lnSpc>
                <a:spcPct val="100000"/>
              </a:lnSpc>
              <a:spcBef>
                <a:spcPts val="0"/>
              </a:spcBef>
              <a:spcAft>
                <a:spcPts val="0"/>
              </a:spcAft>
              <a:buClr>
                <a:srgbClr val="000000"/>
              </a:buClr>
              <a:buSzPts val="1100"/>
              <a:buFont typeface="Arial"/>
              <a:buNone/>
            </a:pPr>
            <a:endParaRPr sz="1200" dirty="0"/>
          </a:p>
        </p:txBody>
      </p:sp>
      <p:sp>
        <p:nvSpPr>
          <p:cNvPr id="117" name="Google Shape;117;g278280116ae_0_274:notes"/>
          <p:cNvSpPr txBox="1">
            <a:spLocks noGrp="1"/>
          </p:cNvSpPr>
          <p:nvPr>
            <p:ph type="sldNum" idx="12"/>
          </p:nvPr>
        </p:nvSpPr>
        <p:spPr>
          <a:xfrm>
            <a:off x="0" y="0"/>
            <a:ext cx="3106944" cy="296510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4</a:t>
            </a:fld>
            <a:endParaRPr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26AE4-BCAF-DBD5-0FEB-A9F746148C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C7AB43-911D-2D13-40C9-EE11683A15C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5D367C85-4CAF-142E-8F48-022C514D4E18}"/>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This section focuses on four interconnected strategies that support strong, sustainable family–school partnerships. Together, these strategies create the conditions for meaningful collaboration that benefits students, families, and educators.</a:t>
            </a:r>
          </a:p>
          <a:p>
            <a:pPr marL="628650" lvl="1" indent="-171450" algn="l" rtl="0">
              <a:spcBef>
                <a:spcPts val="0"/>
              </a:spcBef>
              <a:spcAft>
                <a:spcPts val="0"/>
              </a:spcAft>
              <a:buFont typeface="Arial" panose="020B0604020202020204" pitchFamily="34" charset="0"/>
              <a:buChar char="•"/>
            </a:pPr>
            <a:r>
              <a:rPr lang="en-US" b="0"/>
              <a:t>Educating staff and families on the power of partnerships focuses on building shared understanding. </a:t>
            </a:r>
          </a:p>
          <a:p>
            <a:pPr marL="1085850" lvl="2" indent="-171450" algn="l" rtl="0">
              <a:spcBef>
                <a:spcPts val="0"/>
              </a:spcBef>
              <a:spcAft>
                <a:spcPts val="0"/>
              </a:spcAft>
              <a:buFont typeface="Arial" panose="020B0604020202020204" pitchFamily="34" charset="0"/>
              <a:buChar char="•"/>
            </a:pPr>
            <a:r>
              <a:rPr lang="en-US" b="0"/>
              <a:t>Staff benefit from PD on family engagement practices, while families benefit from understanding how their involvement supports student learning and school improvement. This shared knowledge shifts mindsets from participation to partnership.</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Two-way communication emphasizes moving beyond one-directional information sharing.</a:t>
            </a:r>
          </a:p>
          <a:p>
            <a:pPr marL="1085850" lvl="2" indent="-171450" algn="l" rtl="0">
              <a:spcBef>
                <a:spcPts val="0"/>
              </a:spcBef>
              <a:spcAft>
                <a:spcPts val="0"/>
              </a:spcAft>
              <a:buFont typeface="Arial" panose="020B0604020202020204" pitchFamily="34" charset="0"/>
              <a:buChar char="•"/>
            </a:pPr>
            <a:r>
              <a:rPr lang="en-US" b="0"/>
              <a:t>Effective partnerships rely on ongoing dialogue where families and schools both share information, listen actively, and respond to one another. This ensures that communication is timely, accessible, and responsive to family perspectives.</a:t>
            </a:r>
          </a:p>
          <a:p>
            <a:pPr marL="628650" lvl="1" indent="-171450" algn="l" rtl="0">
              <a:spcBef>
                <a:spcPts val="0"/>
              </a:spcBef>
              <a:spcAft>
                <a:spcPts val="0"/>
              </a:spcAft>
              <a:buFont typeface="Arial" panose="020B0604020202020204" pitchFamily="34" charset="0"/>
              <a:buChar char="•"/>
            </a:pPr>
            <a:r>
              <a:rPr lang="en-US" b="0"/>
              <a:t>Gathering family input and feedback highlights the importance of intentionally partnering with families. </a:t>
            </a:r>
          </a:p>
          <a:p>
            <a:pPr marL="1085850" lvl="2" indent="-171450" algn="l" rtl="0">
              <a:spcBef>
                <a:spcPts val="0"/>
              </a:spcBef>
              <a:spcAft>
                <a:spcPts val="0"/>
              </a:spcAft>
              <a:buFont typeface="Arial" panose="020B0604020202020204" pitchFamily="34" charset="0"/>
              <a:buChar char="•"/>
            </a:pPr>
            <a:r>
              <a:rPr lang="en-US" b="0"/>
              <a:t>Feedback helps schools understand family experiences; identify strengths and gaps; and make informed decisions. When families see their feedback reflected in actions, partnerships are strengthened and engagement becomes more authentic.</a:t>
            </a:r>
          </a:p>
          <a:p>
            <a:pPr marL="628650" lvl="1" indent="-171450" algn="l" rtl="0">
              <a:spcBef>
                <a:spcPts val="0"/>
              </a:spcBef>
              <a:spcAft>
                <a:spcPts val="0"/>
              </a:spcAft>
              <a:buFont typeface="Arial" panose="020B0604020202020204" pitchFamily="34" charset="0"/>
              <a:buChar char="•"/>
            </a:pPr>
            <a:r>
              <a:rPr lang="en-US" b="0"/>
              <a:t>Finally, building trust is the foundation that holds all other strategies together. </a:t>
            </a:r>
          </a:p>
          <a:p>
            <a:pPr marL="1085850" lvl="2" indent="-171450" algn="l" rtl="0">
              <a:spcBef>
                <a:spcPts val="0"/>
              </a:spcBef>
              <a:spcAft>
                <a:spcPts val="0"/>
              </a:spcAft>
              <a:buFont typeface="Arial" panose="020B0604020202020204" pitchFamily="34" charset="0"/>
              <a:buChar char="•"/>
            </a:pPr>
            <a:r>
              <a:rPr lang="en-US" b="0"/>
              <a:t>Trust develops through consistency, respect, cultural responsiveness, and follow </a:t>
            </a:r>
            <a:r>
              <a:rPr lang="en-US"/>
              <a:t>through. When families trust that schools value their voices and act in students’ best interests, collaboration becomes more effective and sustainable.</a:t>
            </a:r>
          </a:p>
          <a:p>
            <a:pPr marL="171450" lvl="0" indent="-171450" algn="l" rtl="0">
              <a:spcBef>
                <a:spcPts val="0"/>
              </a:spcBef>
              <a:spcAft>
                <a:spcPts val="0"/>
              </a:spcAft>
              <a:buFont typeface="Arial" panose="020B0604020202020204" pitchFamily="34" charset="0"/>
              <a:buChar char="•"/>
            </a:pPr>
            <a:r>
              <a:rPr lang="en-US"/>
              <a:t>Together, these strategies can build family-school partnerships that are collaborative, responsive, and focused on student success. </a:t>
            </a:r>
          </a:p>
        </p:txBody>
      </p:sp>
      <p:sp>
        <p:nvSpPr>
          <p:cNvPr id="4" name="Slide Number Placeholder 3">
            <a:extLst>
              <a:ext uri="{FF2B5EF4-FFF2-40B4-BE49-F238E27FC236}">
                <a16:creationId xmlns:a16="http://schemas.microsoft.com/office/drawing/2014/main" id="{6921E05A-04D1-A9EC-890F-FC0E88BC0C9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9413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a:extLst>
            <a:ext uri="{FF2B5EF4-FFF2-40B4-BE49-F238E27FC236}">
              <a16:creationId xmlns:a16="http://schemas.microsoft.com/office/drawing/2014/main" id="{1FA8B489-62F2-7E5F-C297-701E44F94826}"/>
            </a:ext>
          </a:extLst>
        </p:cNvPr>
        <p:cNvGrpSpPr/>
        <p:nvPr/>
      </p:nvGrpSpPr>
      <p:grpSpPr>
        <a:xfrm>
          <a:off x="0" y="0"/>
          <a:ext cx="0" cy="0"/>
          <a:chOff x="0" y="0"/>
          <a:chExt cx="0" cy="0"/>
        </a:xfrm>
      </p:grpSpPr>
      <p:sp>
        <p:nvSpPr>
          <p:cNvPr id="150" name="Google Shape;150;g2eb8c0eaacd_0_34:notes">
            <a:extLst>
              <a:ext uri="{FF2B5EF4-FFF2-40B4-BE49-F238E27FC236}">
                <a16:creationId xmlns:a16="http://schemas.microsoft.com/office/drawing/2014/main" id="{D6EB17D2-D812-538A-CA94-22A8DA4D1CA1}"/>
              </a:ext>
            </a:extLst>
          </p:cNvPr>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51" name="Google Shape;151;g2eb8c0eaacd_0_34:notes">
            <a:extLst>
              <a:ext uri="{FF2B5EF4-FFF2-40B4-BE49-F238E27FC236}">
                <a16:creationId xmlns:a16="http://schemas.microsoft.com/office/drawing/2014/main" id="{F6CAC026-EEAF-BCC0-A29E-35D484EEEBFF}"/>
              </a:ext>
            </a:extLst>
          </p:cNvPr>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marR="0" lvl="0"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b="0"/>
              <a:t>This should have been sent to participants prior to training. </a:t>
            </a:r>
          </a:p>
          <a:p>
            <a:pPr marL="171450" marR="0" lvl="0"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b="0"/>
              <a:t>Write one question per sheet of chart paper and place around the room.</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Have participants take a few minutes to review the article that was sent prior to the training.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Have participants gather into groups of three or four people and answer these questions on the chart paper.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Each small group should take a question.</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If time, they can rotate to each question (chart paper sheet).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Share out.</a:t>
            </a:r>
          </a:p>
          <a:p>
            <a:pPr marL="0" lvl="0" indent="0" algn="l" rtl="0">
              <a:spcBef>
                <a:spcPts val="0"/>
              </a:spcBef>
              <a:spcAft>
                <a:spcPts val="0"/>
              </a:spcAft>
              <a:buClr>
                <a:schemeClr val="dk1"/>
              </a:buClr>
              <a:buSzPts val="1100"/>
              <a:buFont typeface="Arial"/>
              <a:buNone/>
            </a:pPr>
            <a:endParaRPr lang="en-US"/>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i="0"/>
              <a:t>Adams, C. (2020, March 18). </a:t>
            </a:r>
            <a:r>
              <a:rPr lang="en-US" i="1"/>
              <a:t>Hechinger report: What the research says about the best ways to engage parents</a:t>
            </a:r>
            <a:r>
              <a:rPr lang="en-US" i="0"/>
              <a:t>. Flamboyan Foundation. </a:t>
            </a:r>
            <a:r>
              <a:rPr lang="en-US">
                <a:hlinkClick r:id="rId3"/>
              </a:rPr>
              <a:t>https://flamboyanfoundation.org/inthenews/hechinger-report-what-the-research-says-about-the-best-ways-to-engage-parents/</a:t>
            </a:r>
            <a:endParaRPr lang="en-US" i="0"/>
          </a:p>
        </p:txBody>
      </p:sp>
      <p:sp>
        <p:nvSpPr>
          <p:cNvPr id="152" name="Google Shape;152;g2eb8c0eaacd_0_34:notes">
            <a:extLst>
              <a:ext uri="{FF2B5EF4-FFF2-40B4-BE49-F238E27FC236}">
                <a16:creationId xmlns:a16="http://schemas.microsoft.com/office/drawing/2014/main" id="{FD47EBA6-BABB-70D1-417D-258D90FFB689}"/>
              </a:ext>
            </a:extLst>
          </p:cNvPr>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41</a:t>
            </a:fld>
            <a:endParaRPr>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157351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a:extLst>
            <a:ext uri="{FF2B5EF4-FFF2-40B4-BE49-F238E27FC236}">
              <a16:creationId xmlns:a16="http://schemas.microsoft.com/office/drawing/2014/main" id="{047DB529-521E-EDF6-BB05-5891E909592D}"/>
            </a:ext>
          </a:extLst>
        </p:cNvPr>
        <p:cNvGrpSpPr/>
        <p:nvPr/>
      </p:nvGrpSpPr>
      <p:grpSpPr>
        <a:xfrm>
          <a:off x="0" y="0"/>
          <a:ext cx="0" cy="0"/>
          <a:chOff x="0" y="0"/>
          <a:chExt cx="0" cy="0"/>
        </a:xfrm>
      </p:grpSpPr>
      <p:sp>
        <p:nvSpPr>
          <p:cNvPr id="491" name="Google Shape;491;g2fcfaae6faf_0_36:notes">
            <a:extLst>
              <a:ext uri="{FF2B5EF4-FFF2-40B4-BE49-F238E27FC236}">
                <a16:creationId xmlns:a16="http://schemas.microsoft.com/office/drawing/2014/main" id="{4000C845-4DCE-CCD8-D180-83DD9F36ADCE}"/>
              </a:ext>
            </a:extLst>
          </p:cNvPr>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92" name="Google Shape;492;g2fcfaae6faf_0_36:notes">
            <a:extLst>
              <a:ext uri="{FF2B5EF4-FFF2-40B4-BE49-F238E27FC236}">
                <a16:creationId xmlns:a16="http://schemas.microsoft.com/office/drawing/2014/main" id="{1C5D6A2D-9682-C86C-5B54-99B9802D557C}"/>
              </a:ext>
            </a:extLst>
          </p:cNvPr>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0" lvl="0" indent="0" algn="l" rtl="0">
              <a:spcBef>
                <a:spcPts val="0"/>
              </a:spcBef>
              <a:spcAft>
                <a:spcPts val="0"/>
              </a:spcAft>
              <a:buNone/>
            </a:pPr>
            <a:r>
              <a:rPr lang="en-US" b="0"/>
              <a:t>Families are the constant in a child's life. Schools are one chapter. </a:t>
            </a:r>
            <a:r>
              <a:rPr lang="en-US"/>
              <a:t>A child will have many teachers, many classrooms, many schools. Their family is there from the beginning. That continuity gives families a depth of knowledge about their child that no educator can fully replicate. When we engage families as genuine partners, we're tapping into the most consistent source of insight about who that child is and what they need.</a:t>
            </a:r>
          </a:p>
          <a:p>
            <a:pPr marL="171450" lvl="0" indent="-171450" algn="l" rtl="0">
              <a:spcBef>
                <a:spcPts val="0"/>
              </a:spcBef>
              <a:spcAft>
                <a:spcPts val="0"/>
              </a:spcAft>
              <a:buFont typeface="Arial" panose="020B0604020202020204" pitchFamily="34" charset="0"/>
              <a:buChar char="•"/>
            </a:pPr>
            <a:r>
              <a:rPr lang="en-US" b="0" i="1"/>
              <a:t>Family engagement is one of the strongest predictors of student success</a:t>
            </a:r>
          </a:p>
          <a:p>
            <a:pPr marL="628650" lvl="1" indent="-171450" algn="l" rtl="0">
              <a:spcBef>
                <a:spcPts val="0"/>
              </a:spcBef>
              <a:spcAft>
                <a:spcPts val="0"/>
              </a:spcAft>
              <a:buFont typeface="Arial" panose="020B0604020202020204" pitchFamily="34" charset="0"/>
              <a:buChar char="•"/>
            </a:pPr>
            <a:r>
              <a:rPr lang="en-US"/>
              <a:t>This is not a soft claim. The research base is substantial and consistent across decades. Sheridan and colleagues' 2019 meta-analysis of 77 studies found significant positive effects on both academic achievement and social-emotional outcomes when family-school partnerships are strong. Engagement is not simply “nice-to-have.” It is a core driver of outcomes.</a:t>
            </a:r>
          </a:p>
          <a:p>
            <a:pPr marL="171450" lvl="0" indent="-171450" algn="l" rtl="0">
              <a:spcBef>
                <a:spcPts val="0"/>
              </a:spcBef>
              <a:spcAft>
                <a:spcPts val="0"/>
              </a:spcAft>
              <a:buFont typeface="Arial" panose="020B0604020202020204" pitchFamily="34" charset="0"/>
              <a:buChar char="•"/>
            </a:pPr>
            <a:r>
              <a:rPr lang="en-US" b="0" i="1"/>
              <a:t>Partnership shifts the dynamic from school-as-expert to shared leadership</a:t>
            </a:r>
          </a:p>
          <a:p>
            <a:pPr marL="628650" lvl="1" indent="-171450" algn="l" rtl="0">
              <a:spcBef>
                <a:spcPts val="0"/>
              </a:spcBef>
              <a:spcAft>
                <a:spcPts val="0"/>
              </a:spcAft>
              <a:buFont typeface="Arial" panose="020B0604020202020204" pitchFamily="34" charset="0"/>
              <a:buChar char="•"/>
            </a:pPr>
            <a:r>
              <a:rPr lang="en-US"/>
              <a:t>Traditional family involvement models position the school as the authority and families as the audience. Partnership reframes that entirely. Families bring expertise about their children, their culture, and their community that schools need. Genuine engagement means creating structures where that expertise is actively sought and genuinely used, not just acknowledged in a mission statement.</a:t>
            </a:r>
          </a:p>
          <a:p>
            <a:pPr marL="171450" lvl="0" indent="-171450" algn="l" rtl="0">
              <a:spcBef>
                <a:spcPts val="0"/>
              </a:spcBef>
              <a:spcAft>
                <a:spcPts val="0"/>
              </a:spcAft>
              <a:buFont typeface="Arial" panose="020B0604020202020204" pitchFamily="34" charset="0"/>
              <a:buChar char="•"/>
            </a:pPr>
            <a:r>
              <a:rPr lang="en-US" b="0" i="1"/>
              <a:t>Engaged families are better equipped to support learning at home</a:t>
            </a:r>
          </a:p>
          <a:p>
            <a:pPr marL="628650" lvl="1" indent="-171450" algn="l" rtl="0">
              <a:spcBef>
                <a:spcPts val="0"/>
              </a:spcBef>
              <a:spcAft>
                <a:spcPts val="0"/>
              </a:spcAft>
              <a:buFont typeface="Arial" panose="020B0604020202020204" pitchFamily="34" charset="0"/>
              <a:buChar char="•"/>
            </a:pPr>
            <a:r>
              <a:rPr lang="en-US"/>
              <a:t>When families understand what is being taught, why certain approaches are being used, and how they can reinforce learning at home, the school day extends beyond the building. That alignment between home and school is particularly powerful for students who need the most support. Consistency across settings is one of the strongest levers in any intervention.</a:t>
            </a:r>
            <a:endParaRPr lang="en-US" b="1"/>
          </a:p>
          <a:p>
            <a:pPr marL="171450" lvl="0" indent="-171450" algn="l" rtl="0">
              <a:spcBef>
                <a:spcPts val="0"/>
              </a:spcBef>
              <a:spcAft>
                <a:spcPts val="0"/>
              </a:spcAft>
              <a:buFont typeface="Arial" panose="020B0604020202020204" pitchFamily="34" charset="0"/>
              <a:buChar char="•"/>
            </a:pPr>
            <a:r>
              <a:rPr lang="en-US" b="0" i="1"/>
              <a:t>When families are partners, students see that the adults in their lives are aligned</a:t>
            </a:r>
          </a:p>
          <a:p>
            <a:pPr marL="628650" lvl="1" indent="-171450" algn="l" rtl="0">
              <a:spcBef>
                <a:spcPts val="0"/>
              </a:spcBef>
              <a:spcAft>
                <a:spcPts val="0"/>
              </a:spcAft>
              <a:buFont typeface="Arial" panose="020B0604020202020204" pitchFamily="34" charset="0"/>
              <a:buChar char="•"/>
            </a:pPr>
            <a:r>
              <a:rPr lang="en-US"/>
              <a:t>Children notice whether the adults around them are working together or operating in separate worlds. When families and educators share goals, communicate openly, and problem solve together, students experience that coherence. It reduces the burden on kids to navigate disconnected relationships and sends a clear message that everyone is on the same team.</a:t>
            </a:r>
          </a:p>
          <a:p>
            <a:pPr marL="171450" lvl="0" indent="-171450" algn="l" rtl="0">
              <a:spcBef>
                <a:spcPts val="0"/>
              </a:spcBef>
              <a:spcAft>
                <a:spcPts val="0"/>
              </a:spcAft>
              <a:buFont typeface="Arial" panose="020B0604020202020204" pitchFamily="34" charset="0"/>
              <a:buChar char="•"/>
            </a:pPr>
            <a:r>
              <a:rPr lang="en-US" b="0" i="1"/>
              <a:t>Builds trust and reduces misunderstandings</a:t>
            </a:r>
          </a:p>
          <a:p>
            <a:pPr marL="628650" lvl="1" indent="-171450" algn="l" rtl="0">
              <a:spcBef>
                <a:spcPts val="0"/>
              </a:spcBef>
              <a:spcAft>
                <a:spcPts val="0"/>
              </a:spcAft>
              <a:buFont typeface="Arial" panose="020B0604020202020204" pitchFamily="34" charset="0"/>
              <a:buChar char="•"/>
            </a:pPr>
            <a:r>
              <a:rPr lang="en-US"/>
              <a:t>Trust is not a prerequisite for partnership, it is a product of it. Every interaction families have with a school either builds or erodes trust. When communication is consistent, follow-through is reliable, and families feel genuinely heard, trust grows over time. And when trust is present, misunderstandings are easier to repair because the relationship can hold the friction. Bryk and Schneider's foundational research found that relational trust is one of the strongest predictors of school improvement, and families are a central part of that equation.</a:t>
            </a:r>
          </a:p>
          <a:p>
            <a:pPr marL="171450" lvl="0" indent="-171450" algn="l" rtl="0">
              <a:spcBef>
                <a:spcPts val="0"/>
              </a:spcBef>
              <a:spcAft>
                <a:spcPts val="0"/>
              </a:spcAft>
              <a:buFont typeface="Arial" panose="020B0604020202020204" pitchFamily="34" charset="0"/>
              <a:buChar char="•"/>
            </a:pPr>
            <a:r>
              <a:rPr lang="en-US" b="0" i="1"/>
              <a:t>Helps families know they are invited partners</a:t>
            </a:r>
          </a:p>
          <a:p>
            <a:pPr marL="628650" lvl="1" indent="-171450" algn="l" rtl="0">
              <a:spcBef>
                <a:spcPts val="0"/>
              </a:spcBef>
              <a:spcAft>
                <a:spcPts val="0"/>
              </a:spcAft>
              <a:buFont typeface="Arial" panose="020B0604020202020204" pitchFamily="34" charset="0"/>
              <a:buChar char="•"/>
            </a:pPr>
            <a:r>
              <a:rPr lang="en-US"/>
              <a:t>Many families (particularly those who have had difficult experiences in school themselves, or who come from communities that have historically been excluded) do not assume they are welcome. They are waiting for a clear, consistent signal that their presence and their voice matter. Engagement isn't just about opening the door: it's about making sure families know the door is open for them specifically. The Dual Capacity-Building Framework names this explicitly: schools must actively cultivate conditions where all families experience themselves as genuine partners, not guests.</a:t>
            </a:r>
          </a:p>
          <a:p>
            <a:pPr marL="171450" lvl="0" indent="-171450" algn="l" rtl="0">
              <a:spcBef>
                <a:spcPts val="0"/>
              </a:spcBef>
              <a:spcAft>
                <a:spcPts val="0"/>
              </a:spcAft>
              <a:buFont typeface="Arial" panose="020B0604020202020204" pitchFamily="34" charset="0"/>
              <a:buChar char="•"/>
            </a:pPr>
            <a:r>
              <a:rPr lang="en-US" b="0" i="1"/>
              <a:t>Shifts engagement from compliance to collaboration</a:t>
            </a:r>
          </a:p>
          <a:p>
            <a:pPr marL="628650" lvl="1" indent="-171450" algn="l" rtl="0">
              <a:spcBef>
                <a:spcPts val="0"/>
              </a:spcBef>
              <a:spcAft>
                <a:spcPts val="0"/>
              </a:spcAft>
              <a:buFont typeface="Arial" panose="020B0604020202020204" pitchFamily="34" charset="0"/>
              <a:buChar char="•"/>
            </a:pPr>
            <a:r>
              <a:rPr lang="en-US"/>
              <a:t>Compliance-based engagement includes families signing permission slips, attending mandatory meetings, and receiving updates about decisions already made. Collaboration, on the other hand, has families at the table when problems are being defined, when options are being weighed, and when plans are being built. That shift requires schools to relinquish some control and it requires trust on both sides. But the Dual Capacity-Building Framework is clear: when both staff and families are building capacity together, the nature of engagement changes fundamentally. It stops being something schools do to families and becomes something schools do with them.</a:t>
            </a:r>
          </a:p>
          <a:p>
            <a:pPr marL="171450" lvl="0" indent="-171450" algn="l" rtl="0">
              <a:spcBef>
                <a:spcPts val="0"/>
              </a:spcBef>
              <a:spcAft>
                <a:spcPts val="0"/>
              </a:spcAft>
              <a:buFont typeface="Arial" panose="020B0604020202020204" pitchFamily="34" charset="0"/>
              <a:buChar char="•"/>
            </a:pPr>
            <a:endParaRPr lang="en-US"/>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Jacques, C., &amp; Villegas, A. (2018). </a:t>
            </a:r>
            <a:r>
              <a:rPr lang="en-US" i="1"/>
              <a:t>Strategies for equitable family engagement.</a:t>
            </a:r>
            <a:r>
              <a:rPr lang="en-US"/>
              <a:t> State Support Network. </a:t>
            </a:r>
            <a:r>
              <a:rPr lang="en-US">
                <a:hlinkClick r:id="rId3"/>
              </a:rPr>
              <a:t>https://oese.ed.gov/files/2020/10/equitable_family_engag_508.pdf</a:t>
            </a:r>
            <a:endParaRPr lang="en-US"/>
          </a:p>
        </p:txBody>
      </p:sp>
      <p:sp>
        <p:nvSpPr>
          <p:cNvPr id="493" name="Google Shape;493;g2fcfaae6faf_0_36:notes">
            <a:extLst>
              <a:ext uri="{FF2B5EF4-FFF2-40B4-BE49-F238E27FC236}">
                <a16:creationId xmlns:a16="http://schemas.microsoft.com/office/drawing/2014/main" id="{6CF09579-2193-E60D-2097-CEF0D518A414}"/>
              </a:ext>
            </a:extLst>
          </p:cNvPr>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42</a:t>
            </a:fld>
            <a:endParaRPr>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899672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When we talk about </a:t>
            </a:r>
            <a:r>
              <a:rPr lang="en-US" b="0" i="0"/>
              <a:t>engaging families</a:t>
            </a:r>
            <a:r>
              <a:rPr lang="en-US" b="0"/>
              <a:t>, we are not talking about lecturing or correcting families. Start by explaining family–school partnerships in everyday, accessible language, avoiding jargon or system-heavy terms that can feel confusing or exclusionary.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Engaging families also means showing, not just telling. Sharing concrete examples of how family voice has influenced school or district decisions helps families see that their perspectives are valued and impactful, not symbolic.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Clarity matters. Families are more likely to engage when they understand how and when they can participate in decision making, whether that is through meetings, surveys, problem-solving teams, or informal conversations.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Equally important is </a:t>
            </a:r>
            <a:r>
              <a:rPr lang="en-US" b="0" i="0"/>
              <a:t>how </a:t>
            </a:r>
            <a:r>
              <a:rPr lang="en-US" b="0"/>
              <a:t>the information is shared. Two-way communication (listening, responding, and adjusting based on family input) is essential. Presentations and handouts alone do not build partnerships: dialogue does.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At its core, this is not about telling families what to do or how to engage. It is about building shared language and shared purpose, so families and staff can work together toward common goals for children.</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96826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A5D80-47DC-6420-B498-E7EE7AC2EC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96AF7C-5349-7A5A-0E49-6FD791359B7E}"/>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ADDCE4B-FCB0-2648-4688-8474728F21FA}"/>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Link</a:t>
            </a:r>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r>
              <a:rPr lang="en-US" b="0"/>
              <a:t>https://www.youtube.com/watch?v=vNdwJTKuHDw </a:t>
            </a:r>
          </a:p>
          <a:p>
            <a:pPr marL="0" lvl="0" indent="0" algn="l" rtl="0">
              <a:lnSpc>
                <a:spcPct val="115000"/>
              </a:lnSpc>
              <a:spcBef>
                <a:spcPts val="0"/>
              </a:spcBef>
              <a:spcAft>
                <a:spcPts val="0"/>
              </a:spcAft>
              <a:buClr>
                <a:schemeClr val="dk1"/>
              </a:buClr>
              <a:buSzPts val="1100"/>
              <a:buFont typeface="Arial"/>
              <a:buNone/>
            </a:pPr>
            <a:endParaRPr lang="en-US" sz="1200" b="1" i="0" u="none" strike="noStrike" cap="none">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This slide includes a video that highlights the power of developing family-teacher partnerships. Depending on your audience, you may substitute one of the videos below in place of this video. If you do change the video, be sure to change the reflection questions of the next slide.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Show the video </a:t>
            </a:r>
            <a:r>
              <a:rPr lang="en-US" b="0" i="1"/>
              <a:t>The Power of Family-Teacher Partnerships </a:t>
            </a:r>
            <a:r>
              <a:rPr lang="en-US" b="0"/>
              <a:t>(https://www.youtube.com/watch?v=vNdwJTKuHDw)</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The video is 4:04 minutes long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Then move to the reflection questions below and on the next slide.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Reflection questions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b="0" i="0"/>
              <a:t>How can I shift my communication with families from reactive to proactive?</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b="0" i="0"/>
              <a:t>In what ways can I invite families to feel like an active participant in our classroom community? </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b="0" i="0"/>
              <a:t>How does my partnership with parents influence the classroom environment and student behavior? </a:t>
            </a:r>
          </a:p>
          <a:p>
            <a:endParaRPr lang="en-US"/>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b="0"/>
              <a:t>Flamboyan Foundation (</a:t>
            </a:r>
            <a:r>
              <a:rPr lang="en-US"/>
              <a:t>2011, November 18).</a:t>
            </a:r>
            <a:r>
              <a:rPr lang="en-US" b="0"/>
              <a:t> </a:t>
            </a:r>
            <a:r>
              <a:rPr lang="en-US" b="0" i="1"/>
              <a:t>The </a:t>
            </a:r>
            <a:r>
              <a:rPr lang="en-US" i="1"/>
              <a:t>power </a:t>
            </a:r>
            <a:r>
              <a:rPr lang="en-US" b="0" i="1"/>
              <a:t>of </a:t>
            </a:r>
            <a:r>
              <a:rPr lang="en-US" i="1"/>
              <a:t>family-teacher partnerships </a:t>
            </a:r>
            <a:r>
              <a:rPr lang="en-US"/>
              <a:t>[Video]. YouTube.</a:t>
            </a:r>
            <a:r>
              <a:rPr lang="en-US" b="0" i="1"/>
              <a:t> </a:t>
            </a:r>
            <a:r>
              <a:rPr lang="en-US" b="0">
                <a:hlinkClick r:id="rId3"/>
              </a:rPr>
              <a:t>https://www.youtube.com/watch?v=vNdwJTKuHDw</a:t>
            </a:r>
            <a:endParaRPr lang="en-US"/>
          </a:p>
          <a:p>
            <a:pPr marL="0" lvl="0" indent="0" algn="l" rtl="0">
              <a:lnSpc>
                <a:spcPct val="100000"/>
              </a:lnSpc>
              <a:spcBef>
                <a:spcPts val="0"/>
              </a:spcBef>
              <a:spcAft>
                <a:spcPts val="0"/>
              </a:spcAft>
              <a:buSzPts val="1100"/>
              <a:buFont typeface="Arial"/>
              <a:buNone/>
            </a:pPr>
            <a:endParaRPr lang="en-US" b="0"/>
          </a:p>
          <a:p>
            <a:pPr marL="0" lvl="0" indent="0" algn="l" rtl="0">
              <a:lnSpc>
                <a:spcPct val="100000"/>
              </a:lnSpc>
              <a:spcBef>
                <a:spcPts val="0"/>
              </a:spcBef>
              <a:spcAft>
                <a:spcPts val="0"/>
              </a:spcAft>
              <a:buSzPts val="1100"/>
              <a:buFont typeface="Arial"/>
              <a:buNone/>
            </a:pPr>
            <a:r>
              <a:rPr lang="en-US" b="1"/>
              <a:t>Optional Alternate Videos</a:t>
            </a:r>
          </a:p>
          <a:p>
            <a:pPr marL="171450" lvl="0" indent="-171450" algn="l" rtl="0">
              <a:lnSpc>
                <a:spcPct val="100000"/>
              </a:lnSpc>
              <a:spcBef>
                <a:spcPts val="0"/>
              </a:spcBef>
              <a:spcAft>
                <a:spcPts val="0"/>
              </a:spcAft>
              <a:buSzPts val="1100"/>
              <a:buFont typeface="Arial" panose="020B0604020202020204" pitchFamily="34" charset="0"/>
              <a:buChar char="•"/>
            </a:pPr>
            <a:r>
              <a:rPr lang="en-US"/>
              <a:t>From DC Public Schools (9/5/2026) focus on elementary level</a:t>
            </a:r>
          </a:p>
          <a:p>
            <a:pPr marL="628650" lvl="1" indent="-171450" algn="l" rtl="0">
              <a:lnSpc>
                <a:spcPct val="100000"/>
              </a:lnSpc>
              <a:spcBef>
                <a:spcPts val="0"/>
              </a:spcBef>
              <a:spcAft>
                <a:spcPts val="0"/>
              </a:spcAft>
              <a:buSzPts val="1100"/>
              <a:buFont typeface="Arial" panose="020B0604020202020204" pitchFamily="34" charset="0"/>
              <a:buChar char="•"/>
            </a:pPr>
            <a:r>
              <a:rPr lang="en-US" i="1"/>
              <a:t>Relationship-Building Best Practices, </a:t>
            </a:r>
            <a:r>
              <a:rPr lang="en-US"/>
              <a:t>https://www.youtube.com/watch?v=Yup4EyomIpI   </a:t>
            </a:r>
          </a:p>
          <a:p>
            <a:pPr marL="628650" lvl="1" indent="-171450" algn="l" rtl="0">
              <a:lnSpc>
                <a:spcPct val="100000"/>
              </a:lnSpc>
              <a:spcBef>
                <a:spcPts val="0"/>
              </a:spcBef>
              <a:spcAft>
                <a:spcPts val="0"/>
              </a:spcAft>
              <a:buSzPts val="1100"/>
              <a:buFont typeface="Arial" panose="020B0604020202020204" pitchFamily="34" charset="0"/>
              <a:buChar char="•"/>
            </a:pPr>
            <a:r>
              <a:rPr lang="en-US"/>
              <a:t>This video is 7:01 minutes long. </a:t>
            </a:r>
          </a:p>
          <a:p>
            <a:pPr marL="628650" lvl="1" indent="-171450" algn="l" rtl="0">
              <a:lnSpc>
                <a:spcPct val="100000"/>
              </a:lnSpc>
              <a:spcBef>
                <a:spcPts val="0"/>
              </a:spcBef>
              <a:spcAft>
                <a:spcPts val="0"/>
              </a:spcAft>
              <a:buSzPts val="1100"/>
              <a:buFont typeface="Arial" panose="020B0604020202020204" pitchFamily="34" charset="0"/>
              <a:buChar char="•"/>
            </a:pPr>
            <a:r>
              <a:rPr lang="en-US"/>
              <a:t>The video illustrates how the t</a:t>
            </a:r>
            <a:r>
              <a:rPr lang="en-US" sz="1200" b="0" i="0" u="none" strike="noStrike" cap="none">
                <a:solidFill>
                  <a:schemeClr val="dk1"/>
                </a:solidFill>
                <a:effectLst/>
                <a:latin typeface="Calibri"/>
                <a:ea typeface="Calibri"/>
                <a:cs typeface="Calibri"/>
                <a:sym typeface="Calibri"/>
              </a:rPr>
              <a:t>rusting relationship between educators and families are instrumental to student success. Listen to this teacher and mother reflect on their relationship and share best practices that have helped them build trust and support the child in school.</a:t>
            </a:r>
          </a:p>
          <a:p>
            <a:pPr marL="628650" lvl="1" indent="-171450" algn="l" rtl="0">
              <a:lnSpc>
                <a:spcPct val="100000"/>
              </a:lnSpc>
              <a:spcBef>
                <a:spcPts val="0"/>
              </a:spcBef>
              <a:spcAft>
                <a:spcPts val="0"/>
              </a:spcAft>
              <a:buSzPts val="1100"/>
              <a:buFont typeface="Arial" panose="020B0604020202020204" pitchFamily="34" charset="0"/>
              <a:buChar char="•"/>
            </a:pPr>
            <a:r>
              <a:rPr lang="en-US" b="0"/>
              <a:t>Reflection Questions (list these on the next slide if using this video) </a:t>
            </a:r>
          </a:p>
          <a:p>
            <a:pPr marL="1085850" lvl="2" indent="-171450" algn="l" rtl="0">
              <a:lnSpc>
                <a:spcPct val="100000"/>
              </a:lnSpc>
              <a:spcBef>
                <a:spcPts val="0"/>
              </a:spcBef>
              <a:spcAft>
                <a:spcPts val="0"/>
              </a:spcAft>
              <a:buSzPts val="1100"/>
              <a:buFont typeface="Arial" panose="020B0604020202020204" pitchFamily="34" charset="0"/>
              <a:buChar char="•"/>
            </a:pPr>
            <a:r>
              <a:rPr lang="en-US" b="0"/>
              <a:t>How can you adjust your communication strategy to ensure that positive highlights are a consistent part of your interactions with families?</a:t>
            </a:r>
          </a:p>
          <a:p>
            <a:pPr marL="1085850" lvl="2" indent="-171450" algn="l" rtl="0">
              <a:lnSpc>
                <a:spcPct val="100000"/>
              </a:lnSpc>
              <a:spcBef>
                <a:spcPts val="0"/>
              </a:spcBef>
              <a:spcAft>
                <a:spcPts val="0"/>
              </a:spcAft>
              <a:buSzPts val="1100"/>
              <a:buFont typeface="Arial" panose="020B0604020202020204" pitchFamily="34" charset="0"/>
              <a:buChar char="•"/>
            </a:pPr>
            <a:r>
              <a:rPr lang="en-US" b="0"/>
              <a:t>In what ways do you currently share your own perspective or "whole self" with families to create a more welcoming and collaborative environment?</a:t>
            </a:r>
          </a:p>
          <a:p>
            <a:pPr marL="1085850" lvl="2" indent="-171450" algn="l" rtl="0">
              <a:lnSpc>
                <a:spcPct val="100000"/>
              </a:lnSpc>
              <a:spcBef>
                <a:spcPts val="0"/>
              </a:spcBef>
              <a:spcAft>
                <a:spcPts val="0"/>
              </a:spcAft>
              <a:buSzPts val="1100"/>
              <a:buFont typeface="Arial" panose="020B0604020202020204" pitchFamily="34" charset="0"/>
              <a:buChar char="•"/>
            </a:pPr>
            <a:r>
              <a:rPr lang="en-US" b="0"/>
              <a:t>What systems or habits do you have in place to ensure that you consistently follow up on the support and promises you make to students and their families?</a:t>
            </a:r>
          </a:p>
          <a:p>
            <a:pPr marL="171450" lvl="0" indent="-171450" algn="l" rtl="0">
              <a:lnSpc>
                <a:spcPct val="100000"/>
              </a:lnSpc>
              <a:spcBef>
                <a:spcPts val="0"/>
              </a:spcBef>
              <a:spcAft>
                <a:spcPts val="0"/>
              </a:spcAft>
              <a:buSzPts val="1100"/>
              <a:buFont typeface="Arial" panose="020B0604020202020204" pitchFamily="34" charset="0"/>
              <a:buChar char="•"/>
            </a:pPr>
            <a:r>
              <a:rPr lang="en-US" b="0"/>
              <a:t>From Education Week (8/18/2023) </a:t>
            </a:r>
          </a:p>
          <a:p>
            <a:pPr marL="628650" lvl="1" indent="-171450" algn="l" rtl="0">
              <a:lnSpc>
                <a:spcPct val="100000"/>
              </a:lnSpc>
              <a:spcBef>
                <a:spcPts val="0"/>
              </a:spcBef>
              <a:spcAft>
                <a:spcPts val="0"/>
              </a:spcAft>
              <a:buSzPts val="1100"/>
              <a:buFont typeface="Arial" panose="020B0604020202020204" pitchFamily="34" charset="0"/>
              <a:buChar char="•"/>
            </a:pPr>
            <a:r>
              <a:rPr lang="en-US" b="0" i="1"/>
              <a:t>Tips from Acclaimed Teachers: Navigating the Family Dynamic, </a:t>
            </a:r>
            <a:r>
              <a:rPr lang="en-US" b="0"/>
              <a:t>https://www.youtube.com/watch?v=s18v1eI4frE</a:t>
            </a:r>
          </a:p>
          <a:p>
            <a:pPr marL="628650" lvl="1" indent="-171450" algn="l" rtl="0">
              <a:lnSpc>
                <a:spcPct val="100000"/>
              </a:lnSpc>
              <a:spcBef>
                <a:spcPts val="0"/>
              </a:spcBef>
              <a:spcAft>
                <a:spcPts val="0"/>
              </a:spcAft>
              <a:buSzPts val="1100"/>
              <a:buFont typeface="Arial" panose="020B0604020202020204" pitchFamily="34" charset="0"/>
              <a:buChar char="•"/>
            </a:pPr>
            <a:r>
              <a:rPr lang="en-US" b="0"/>
              <a:t>This video is 3:29 minutes long. </a:t>
            </a:r>
          </a:p>
          <a:p>
            <a:pPr marL="628650" lvl="1" indent="-171450" algn="l" rtl="0">
              <a:lnSpc>
                <a:spcPct val="100000"/>
              </a:lnSpc>
              <a:spcBef>
                <a:spcPts val="0"/>
              </a:spcBef>
              <a:spcAft>
                <a:spcPts val="0"/>
              </a:spcAft>
              <a:buSzPts val="1100"/>
              <a:buFont typeface="Arial" panose="020B0604020202020204" pitchFamily="34" charset="0"/>
              <a:buChar char="•"/>
            </a:pPr>
            <a:r>
              <a:rPr lang="en-US" b="0"/>
              <a:t>The video provides tips from state teachers of the year from 2023 about the helpful insights they have learned about building partnerships with families. </a:t>
            </a:r>
          </a:p>
          <a:p>
            <a:pPr marL="628650" marR="0" lvl="1" indent="-17145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US" b="0"/>
              <a:t>Reflection Questions (list these on the next slide if using this video) </a:t>
            </a:r>
          </a:p>
          <a:p>
            <a:pPr lvl="1">
              <a:buFont typeface="Arial" panose="020B0604020202020204" pitchFamily="34" charset="0"/>
              <a:buChar char="•"/>
            </a:pPr>
            <a:r>
              <a:rPr lang="en-US" b="0"/>
              <a:t>How can I transition my parent communication from being primarily reactive to being consistently proactive? </a:t>
            </a:r>
          </a:p>
          <a:p>
            <a:pPr lvl="1">
              <a:buFont typeface="Arial" panose="020B0604020202020204" pitchFamily="34" charset="0"/>
              <a:buChar char="•"/>
            </a:pPr>
            <a:r>
              <a:rPr lang="en-US" b="0"/>
              <a:t>In what ways do my initial interactions with families set the tone for the rest of the year? </a:t>
            </a:r>
          </a:p>
          <a:p>
            <a:pPr lvl="1">
              <a:buFont typeface="Arial" panose="020B0604020202020204" pitchFamily="34" charset="0"/>
              <a:buChar char="•"/>
            </a:pPr>
            <a:r>
              <a:rPr lang="en-US" b="0"/>
              <a:t>How can I ensure that every time I connect with a family, I am highlighting the student’s strengths alongside areas for growth? </a:t>
            </a:r>
          </a:p>
          <a:p>
            <a:pPr>
              <a:buFont typeface="Arial" panose="020B0604020202020204" pitchFamily="34" charset="0"/>
              <a:buChar char="•"/>
            </a:pPr>
            <a:endParaRPr lang="en-US" b="0"/>
          </a:p>
        </p:txBody>
      </p:sp>
      <p:sp>
        <p:nvSpPr>
          <p:cNvPr id="4" name="Slide Number Placeholder 3">
            <a:extLst>
              <a:ext uri="{FF2B5EF4-FFF2-40B4-BE49-F238E27FC236}">
                <a16:creationId xmlns:a16="http://schemas.microsoft.com/office/drawing/2014/main" id="{F87BF3C5-07E5-FF34-AC95-48E1C00E7CCA}"/>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10901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a:extLst>
            <a:ext uri="{FF2B5EF4-FFF2-40B4-BE49-F238E27FC236}">
              <a16:creationId xmlns:a16="http://schemas.microsoft.com/office/drawing/2014/main" id="{0B9866CA-452F-7BE6-1F15-A4AAB0041728}"/>
            </a:ext>
          </a:extLst>
        </p:cNvPr>
        <p:cNvGrpSpPr/>
        <p:nvPr/>
      </p:nvGrpSpPr>
      <p:grpSpPr>
        <a:xfrm>
          <a:off x="0" y="0"/>
          <a:ext cx="0" cy="0"/>
          <a:chOff x="0" y="0"/>
          <a:chExt cx="0" cy="0"/>
        </a:xfrm>
      </p:grpSpPr>
      <p:sp>
        <p:nvSpPr>
          <p:cNvPr id="657" name="Google Shape;657;p39:notes">
            <a:extLst>
              <a:ext uri="{FF2B5EF4-FFF2-40B4-BE49-F238E27FC236}">
                <a16:creationId xmlns:a16="http://schemas.microsoft.com/office/drawing/2014/main" id="{98F06667-34C7-F017-3633-180AC3E7EA9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658" name="Google Shape;658;p39:notes">
            <a:extLst>
              <a:ext uri="{FF2B5EF4-FFF2-40B4-BE49-F238E27FC236}">
                <a16:creationId xmlns:a16="http://schemas.microsoft.com/office/drawing/2014/main" id="{355D649F-3337-4026-9229-BE9166A1B15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Have participants find two or three other people and answer/discuss these questions.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Share out at the end.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endParaRPr lang="en-US" b="1"/>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If using alternate videos, replace the questions on the slide with the appropriate questions.</a:t>
            </a:r>
          </a:p>
          <a:p>
            <a:pPr marL="171450" lvl="0" indent="-171450" algn="l" rtl="0">
              <a:lnSpc>
                <a:spcPct val="100000"/>
              </a:lnSpc>
              <a:spcBef>
                <a:spcPts val="0"/>
              </a:spcBef>
              <a:spcAft>
                <a:spcPts val="0"/>
              </a:spcAft>
              <a:buSzPts val="1100"/>
              <a:buFont typeface="Arial" panose="020B0604020202020204" pitchFamily="34" charset="0"/>
              <a:buChar char="•"/>
            </a:pPr>
            <a:r>
              <a:rPr lang="en-US"/>
              <a:t>From DC Public Schools (9/5/2026) focus on elementary level</a:t>
            </a:r>
          </a:p>
          <a:p>
            <a:pPr marL="628650" lvl="1" indent="-171450" algn="l" rtl="0">
              <a:lnSpc>
                <a:spcPct val="100000"/>
              </a:lnSpc>
              <a:spcBef>
                <a:spcPts val="0"/>
              </a:spcBef>
              <a:spcAft>
                <a:spcPts val="0"/>
              </a:spcAft>
              <a:buSzPts val="1100"/>
              <a:buFont typeface="Arial" panose="020B0604020202020204" pitchFamily="34" charset="0"/>
              <a:buChar char="•"/>
            </a:pPr>
            <a:r>
              <a:rPr lang="en-US" b="0"/>
              <a:t>Reflection Questions</a:t>
            </a:r>
          </a:p>
          <a:p>
            <a:pPr marL="1085850" lvl="2" indent="-171450" algn="l" rtl="0">
              <a:lnSpc>
                <a:spcPct val="100000"/>
              </a:lnSpc>
              <a:spcBef>
                <a:spcPts val="0"/>
              </a:spcBef>
              <a:spcAft>
                <a:spcPts val="0"/>
              </a:spcAft>
              <a:buSzPts val="1100"/>
              <a:buFont typeface="Arial" panose="020B0604020202020204" pitchFamily="34" charset="0"/>
              <a:buChar char="•"/>
            </a:pPr>
            <a:r>
              <a:rPr lang="en-US" b="0"/>
              <a:t>How can you adjust your communication strategy to ensure that positive highlights are a consistent part of your interactions with families?</a:t>
            </a:r>
          </a:p>
          <a:p>
            <a:pPr marL="1085850" lvl="2" indent="-171450" algn="l" rtl="0">
              <a:lnSpc>
                <a:spcPct val="100000"/>
              </a:lnSpc>
              <a:spcBef>
                <a:spcPts val="0"/>
              </a:spcBef>
              <a:spcAft>
                <a:spcPts val="0"/>
              </a:spcAft>
              <a:buSzPts val="1100"/>
              <a:buFont typeface="Arial" panose="020B0604020202020204" pitchFamily="34" charset="0"/>
              <a:buChar char="•"/>
            </a:pPr>
            <a:r>
              <a:rPr lang="en-US" b="0"/>
              <a:t>In what ways do you currently share your own perspective or "whole self" with families to create a more welcoming and collaborative environment?</a:t>
            </a:r>
          </a:p>
          <a:p>
            <a:pPr marL="1085850" lvl="2" indent="-171450" algn="l" rtl="0">
              <a:lnSpc>
                <a:spcPct val="100000"/>
              </a:lnSpc>
              <a:spcBef>
                <a:spcPts val="0"/>
              </a:spcBef>
              <a:spcAft>
                <a:spcPts val="0"/>
              </a:spcAft>
              <a:buSzPts val="1100"/>
              <a:buFont typeface="Arial" panose="020B0604020202020204" pitchFamily="34" charset="0"/>
              <a:buChar char="•"/>
            </a:pPr>
            <a:r>
              <a:rPr lang="en-US" b="0"/>
              <a:t>What systems or habits do you have in place to ensure that you consistently follow up on the support and promises you make to students and their families?</a:t>
            </a:r>
          </a:p>
          <a:p>
            <a:pPr marL="171450" lvl="0" indent="-171450" algn="l" rtl="0">
              <a:lnSpc>
                <a:spcPct val="100000"/>
              </a:lnSpc>
              <a:spcBef>
                <a:spcPts val="0"/>
              </a:spcBef>
              <a:spcAft>
                <a:spcPts val="0"/>
              </a:spcAft>
              <a:buSzPts val="1100"/>
              <a:buFont typeface="Arial" panose="020B0604020202020204" pitchFamily="34" charset="0"/>
              <a:buChar char="•"/>
            </a:pPr>
            <a:r>
              <a:rPr lang="en-US" b="0"/>
              <a:t>From Education Week (8/18/2023) </a:t>
            </a:r>
          </a:p>
          <a:p>
            <a:pPr marL="628650" marR="0" lvl="1" indent="-17145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US" b="0"/>
              <a:t>Reflection Questions </a:t>
            </a:r>
          </a:p>
          <a:p>
            <a:pPr marL="1085850" marR="0" lvl="2" indent="-17145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US" b="0"/>
              <a:t>How can I transition my parent communication from being primarily reactive to being consistently proactive? </a:t>
            </a:r>
          </a:p>
          <a:p>
            <a:pPr marL="1085850" marR="0" lvl="2" indent="-17145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US" b="0"/>
              <a:t>In what ways do my initial interactions with families set the tone for the rest of the year? </a:t>
            </a:r>
          </a:p>
          <a:p>
            <a:pPr marL="1085850" marR="0" lvl="2" indent="-17145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US" b="0"/>
              <a:t>How can I ensure that every time I connect with a family, I am highlighting the student’s strengths alongside areas for growth? </a:t>
            </a:r>
          </a:p>
        </p:txBody>
      </p:sp>
    </p:spTree>
    <p:extLst>
      <p:ext uri="{BB962C8B-B14F-4D97-AF65-F5344CB8AC3E}">
        <p14:creationId xmlns:p14="http://schemas.microsoft.com/office/powerpoint/2010/main" val="32558284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SWiFT Education Center. (2023). </a:t>
            </a:r>
            <a:r>
              <a:rPr lang="en-US" i="1"/>
              <a:t>Trusting family partnerships.</a:t>
            </a:r>
            <a:r>
              <a:rPr lang="en-US"/>
              <a:t> </a:t>
            </a:r>
            <a:r>
              <a:rPr lang="en-US">
                <a:hlinkClick r:id="rId3"/>
              </a:rPr>
              <a:t>https://swiftschools.org/wp-content/uploads/2023/02/57-Trusting-Family-Partnerships.pdf</a:t>
            </a:r>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68457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At Tier 1, the goal is that all families feel informed, welcomed, and valued. </a:t>
            </a:r>
          </a:p>
          <a:p>
            <a:pPr marL="628650" lvl="1"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This includes explaining DCI-MTSS in plain language; sharing schoolwide goals and data in accessible ways; and creating environments where families feel they belong, regardless of background, language, or prior experiences with schools.</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Tier 1 partnerships focus on prevention and trust building. </a:t>
            </a:r>
          </a:p>
          <a:p>
            <a:pPr marL="628650" lvl="1"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When families understand how DCI-MTSS works and see transparency in schoolwide decision making, they are more likely to engage later if targeted or intensive supports are needed.</a:t>
            </a:r>
          </a:p>
          <a:p>
            <a:pPr marL="171450" lvl="0" indent="-171450" algn="l" rtl="0">
              <a:spcBef>
                <a:spcPts val="0"/>
              </a:spcBef>
              <a:spcAft>
                <a:spcPts val="0"/>
              </a:spcAft>
              <a:buFont typeface="Arial" panose="020B0604020202020204" pitchFamily="34" charset="0"/>
              <a:buChar char="•"/>
            </a:pPr>
            <a:r>
              <a:rPr lang="en-US"/>
              <a:t>Tier 1 is universal. It applies to every student, which means every family needs to understand it. </a:t>
            </a:r>
          </a:p>
          <a:p>
            <a:pPr marL="628650" lvl="1" indent="-171450" algn="l" rtl="0">
              <a:spcBef>
                <a:spcPts val="0"/>
              </a:spcBef>
              <a:spcAft>
                <a:spcPts val="0"/>
              </a:spcAft>
              <a:buFont typeface="Arial" panose="020B0604020202020204" pitchFamily="34" charset="0"/>
              <a:buChar char="•"/>
            </a:pPr>
            <a:r>
              <a:rPr lang="en-US"/>
              <a:t>Classroom teachers are the primary communicators at this level. They explain what is being taught, what the behavioral expectations are, and how families can reinforce both at home. </a:t>
            </a:r>
          </a:p>
          <a:p>
            <a:pPr marL="628650" lvl="1" indent="-171450" algn="l" rtl="0">
              <a:spcBef>
                <a:spcPts val="0"/>
              </a:spcBef>
              <a:spcAft>
                <a:spcPts val="0"/>
              </a:spcAft>
              <a:buFont typeface="Arial" panose="020B0604020202020204" pitchFamily="34" charset="0"/>
              <a:buChar char="•"/>
            </a:pPr>
            <a:r>
              <a:rPr lang="en-US"/>
              <a:t>This isn't a one-time conversation at the start of the year. It's ongoing and responsive. </a:t>
            </a:r>
          </a:p>
          <a:p>
            <a:pPr marL="628650" lvl="1" indent="-171450" algn="l" rtl="0">
              <a:spcBef>
                <a:spcPts val="0"/>
              </a:spcBef>
              <a:spcAft>
                <a:spcPts val="0"/>
              </a:spcAft>
              <a:buFont typeface="Arial" panose="020B0604020202020204" pitchFamily="34" charset="0"/>
              <a:buChar char="•"/>
            </a:pPr>
            <a:r>
              <a:rPr lang="en-US"/>
              <a:t>When families understand the Tier 1 environment their child is in, they're better positioned to notice when something isn't working and to partner with the school around it.</a:t>
            </a:r>
            <a:endParaRPr lang="en-US">
              <a:solidFill>
                <a:schemeClr val="tx1"/>
              </a:solidFill>
              <a:latin typeface="Calibri" panose="020F0502020204030204" pitchFamily="34" charset="0"/>
              <a:cs typeface="Calibri" panose="020F0502020204030204" pitchFamily="34" charset="0"/>
            </a:endParaRPr>
          </a:p>
          <a:p>
            <a:pPr marL="0" lvl="0" indent="0" algn="l" rtl="0">
              <a:spcBef>
                <a:spcPts val="0"/>
              </a:spcBef>
              <a:spcAft>
                <a:spcPts val="0"/>
              </a:spcAft>
              <a:buFont typeface="Arial" panose="020B0604020202020204" pitchFamily="34" charset="0"/>
              <a:buNone/>
            </a:pPr>
            <a:endParaRPr lang="en-US">
              <a:solidFill>
                <a:schemeClr val="tx1"/>
              </a:solidFill>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a:t>
            </a:r>
          </a:p>
          <a:p>
            <a:pPr marL="171450" indent="-171450">
              <a:buClr>
                <a:schemeClr val="dk1"/>
              </a:buClr>
              <a:buSzPts val="935"/>
              <a:buFont typeface="Arial" panose="020B0604020202020204" pitchFamily="34" charset="0"/>
              <a:buChar char="•"/>
            </a:pPr>
            <a:r>
              <a:rPr lang="en-US">
                <a:solidFill>
                  <a:schemeClr val="tx1"/>
                </a:solidFill>
              </a:rPr>
              <a:t>SWiFT Education Center. (2023). </a:t>
            </a:r>
            <a:r>
              <a:rPr lang="en-US" i="1">
                <a:solidFill>
                  <a:schemeClr val="tx1"/>
                </a:solidFill>
              </a:rPr>
              <a:t>Trusting family partnerships.</a:t>
            </a:r>
            <a:r>
              <a:rPr lang="en-US">
                <a:solidFill>
                  <a:schemeClr val="tx1"/>
                </a:solidFill>
              </a:rPr>
              <a:t> </a:t>
            </a:r>
            <a:r>
              <a:rPr lang="en-US">
                <a:solidFill>
                  <a:schemeClr val="tx1"/>
                </a:solidFill>
                <a:hlinkClick r:id="rId3"/>
              </a:rPr>
              <a:t>https://swiftschools.org/wp-content/uploads/2023/02/57-Trusting-Family-Partnerships.pdf</a:t>
            </a:r>
            <a:endParaRPr lang="en-US"/>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47</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4594380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22D95-8374-7A99-CAB9-9C3232CFC5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9F8B27-FAC3-D656-35CE-233A396081E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ECA3223-79E0-51A9-F61B-2D5BE4B85451}"/>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At Tier 2, families should understand what support looks like, why it’s being provided, and how progress will be monitored. </a:t>
            </a:r>
          </a:p>
          <a:p>
            <a:pPr marL="628650" lvl="1"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Conversations should begin with strengths and include flexible ways for families to engage, recognizing time, access, and cultural considerations.</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Tier 2 partnerships are about collaboration, not notification. </a:t>
            </a:r>
          </a:p>
          <a:p>
            <a:pPr marL="628650" lvl="1"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Families are not just informed that a student is receiving support, they are invited to share insights and help align efforts across settings without pressure or blame.</a:t>
            </a:r>
          </a:p>
          <a:p>
            <a:pPr marL="171450" lvl="0" indent="-171450" algn="l" rtl="0">
              <a:spcBef>
                <a:spcPts val="0"/>
              </a:spcBef>
              <a:spcAft>
                <a:spcPts val="0"/>
              </a:spcAft>
              <a:buFont typeface="Arial" panose="020B0604020202020204" pitchFamily="34" charset="0"/>
              <a:buChar char="•"/>
            </a:pPr>
            <a:r>
              <a:rPr lang="en-US"/>
              <a:t>When a student moves into Tier 2, the communication responsibility expands. It's no longer just the classroom teacher. The educator who is delivering or coordinating the support needs to be in regular contact with the family. Families at this tier need to know what the intervention is, why their child is receiving it, what it looks like in practice, and specifically what they can do at home to reinforce it. That information should come from someone with enough knowledge of the intervention to answer questions.</a:t>
            </a:r>
            <a:endParaRPr lang="en-US">
              <a:solidFill>
                <a:schemeClr val="tx1"/>
              </a:solidFill>
              <a:latin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100"/>
              <a:buFont typeface="Arial"/>
              <a:buNone/>
            </a:pPr>
            <a:endParaRPr lang="en-US">
              <a:solidFill>
                <a:schemeClr val="tx1"/>
              </a:solidFill>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a:t>
            </a:r>
          </a:p>
          <a:p>
            <a:pPr marL="171450" indent="-171450">
              <a:buClr>
                <a:schemeClr val="dk1"/>
              </a:buClr>
              <a:buSzPts val="935"/>
              <a:buFont typeface="Arial" panose="020B0604020202020204" pitchFamily="34" charset="0"/>
              <a:buChar char="•"/>
            </a:pPr>
            <a:r>
              <a:rPr lang="en-US"/>
              <a:t>SWiFT Education Center. (2023). </a:t>
            </a:r>
            <a:r>
              <a:rPr lang="en-US" i="1"/>
              <a:t>Trusting family partnerships.</a:t>
            </a:r>
            <a:r>
              <a:rPr lang="en-US"/>
              <a:t> </a:t>
            </a:r>
            <a:r>
              <a:rPr lang="en-US">
                <a:hlinkClick r:id="rId3"/>
              </a:rPr>
              <a:t>https://swiftschools.org/wp-content/uploads/2023/02/57-Trusting-Family-Partnerships.pdf</a:t>
            </a:r>
            <a:endParaRPr lang="en-US"/>
          </a:p>
          <a:p>
            <a:endParaRPr lang="en-US" b="1"/>
          </a:p>
        </p:txBody>
      </p:sp>
      <p:sp>
        <p:nvSpPr>
          <p:cNvPr id="4" name="Slide Number Placeholder 3">
            <a:extLst>
              <a:ext uri="{FF2B5EF4-FFF2-40B4-BE49-F238E27FC236}">
                <a16:creationId xmlns:a16="http://schemas.microsoft.com/office/drawing/2014/main" id="{AE5967A8-D37A-8732-A450-374D3622E851}"/>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9422145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1BC9F-331D-B569-A990-3DA9E81AEB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8EAE90-CEB6-E5CF-A0C2-329846AC44E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4B8F8D9E-ECCE-396A-5049-0FC1293E5E81}"/>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spcBef>
                <a:spcPts val="0"/>
              </a:spcBef>
              <a:spcAft>
                <a:spcPts val="0"/>
              </a:spcAft>
              <a:buFont typeface="Arial" panose="020B0604020202020204" pitchFamily="34" charset="0"/>
              <a:buChar char="•"/>
            </a:pPr>
            <a:r>
              <a:rPr lang="en-US"/>
              <a:t>Tier 3 communication is the most intensive and requires the most coordination. These conversations are often facilitated through structured team meetings, for example problem-solving teams where families are active participants, not just recipients of information. The stakes are highest at this tier, and so is the importance of getting communication right. Families need to feel that they are partners in the most serious conversations about their child: not informed after decisions have already been made.</a:t>
            </a:r>
            <a:endParaRPr lang="en-US">
              <a:solidFill>
                <a:schemeClr val="tx1"/>
              </a:solidFill>
              <a:latin typeface="Calibri" panose="020F0502020204030204" pitchFamily="34" charset="0"/>
              <a:cs typeface="Calibri" panose="020F0502020204030204" pitchFamily="34" charset="0"/>
            </a:endParaRPr>
          </a:p>
          <a:p>
            <a:pPr marL="0" lvl="0" indent="0" algn="l" rtl="0">
              <a:spcBef>
                <a:spcPts val="0"/>
              </a:spcBef>
              <a:spcAft>
                <a:spcPts val="0"/>
              </a:spcAft>
              <a:buFont typeface="Arial" panose="020B0604020202020204" pitchFamily="34" charset="0"/>
              <a:buNone/>
            </a:pPr>
            <a:endParaRPr lang="en-US">
              <a:solidFill>
                <a:schemeClr val="tx1"/>
              </a:solidFill>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a:t>
            </a:r>
          </a:p>
          <a:p>
            <a:pPr marL="171450" indent="-171450">
              <a:buClr>
                <a:schemeClr val="dk1"/>
              </a:buClr>
              <a:buSzPts val="935"/>
              <a:buFont typeface="Arial" panose="020B0604020202020204" pitchFamily="34" charset="0"/>
              <a:buChar char="•"/>
            </a:pPr>
            <a:r>
              <a:rPr lang="en-US"/>
              <a:t>SWiFT Education Center. (2023). </a:t>
            </a:r>
            <a:r>
              <a:rPr lang="en-US" i="1"/>
              <a:t>Trusting family partnerships.</a:t>
            </a:r>
            <a:r>
              <a:rPr lang="en-US"/>
              <a:t> </a:t>
            </a:r>
            <a:r>
              <a:rPr lang="en-US">
                <a:hlinkClick r:id="rId3"/>
              </a:rPr>
              <a:t>https://swiftschools.org/wp-content/uploads/2023/02/57-Trusting-Family-Partnerships.pdf</a:t>
            </a:r>
            <a:endParaRPr lang="en-US"/>
          </a:p>
          <a:p>
            <a:endParaRPr lang="en-US" b="1"/>
          </a:p>
        </p:txBody>
      </p:sp>
      <p:sp>
        <p:nvSpPr>
          <p:cNvPr id="4" name="Slide Number Placeholder 3">
            <a:extLst>
              <a:ext uri="{FF2B5EF4-FFF2-40B4-BE49-F238E27FC236}">
                <a16:creationId xmlns:a16="http://schemas.microsoft.com/office/drawing/2014/main" id="{46ED3DDB-B5EB-C757-1579-F2C541B05A3C}"/>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49</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914074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278280116ae_0_417:notes"/>
          <p:cNvSpPr>
            <a:spLocks noGrp="1" noRot="1" noChangeAspect="1"/>
          </p:cNvSpPr>
          <p:nvPr>
            <p:ph type="sldImg" idx="2"/>
          </p:nvPr>
        </p:nvSpPr>
        <p:spPr>
          <a:xfrm>
            <a:off x="538163" y="677863"/>
            <a:ext cx="6026150" cy="338931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123" name="Google Shape;123;g278280116ae_0_417:notes"/>
          <p:cNvSpPr txBox="1">
            <a:spLocks noGrp="1"/>
          </p:cNvSpPr>
          <p:nvPr>
            <p:ph type="body" idx="1"/>
          </p:nvPr>
        </p:nvSpPr>
        <p:spPr>
          <a:xfrm>
            <a:off x="710248" y="4292878"/>
            <a:ext cx="5681980" cy="4066937"/>
          </a:xfrm>
          <a:prstGeom prst="rect">
            <a:avLst/>
          </a:prstGeom>
          <a:noFill/>
          <a:ln>
            <a:noFill/>
          </a:ln>
        </p:spPr>
        <p:txBody>
          <a:bodyPr spcFirstLastPara="1" wrap="square" lIns="91425" tIns="91425" rIns="91425" bIns="91425" anchor="t" anchorCtr="0">
            <a:noAutofit/>
          </a:bodyPr>
          <a:lstStyle/>
          <a:p>
            <a:pPr marL="0" lvl="0" indent="0" algn="l" rtl="0">
              <a:lnSpc>
                <a:spcPct val="80000"/>
              </a:lnSpc>
              <a:spcBef>
                <a:spcPts val="181"/>
              </a:spcBef>
              <a:spcAft>
                <a:spcPts val="0"/>
              </a:spcAft>
              <a:buClr>
                <a:schemeClr val="dk1"/>
              </a:buClr>
              <a:buSzPts val="143"/>
              <a:buNone/>
            </a:pPr>
            <a:endParaRPr/>
          </a:p>
        </p:txBody>
      </p:sp>
      <p:sp>
        <p:nvSpPr>
          <p:cNvPr id="124" name="Google Shape;124;g278280116ae_0_417:notes"/>
          <p:cNvSpPr txBox="1">
            <a:spLocks noGrp="1"/>
          </p:cNvSpPr>
          <p:nvPr>
            <p:ph type="sldNum" idx="12"/>
          </p:nvPr>
        </p:nvSpPr>
        <p:spPr>
          <a:xfrm>
            <a:off x="0" y="0"/>
            <a:ext cx="3106944" cy="296510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5</a:t>
            </a:fld>
            <a:endParaRPr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455C2-403B-DECB-7180-C1A4E03C07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BBC187-4CEC-1027-BDE7-8060C885428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477E985-4150-217C-E646-C67D89A31D7A}"/>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Regardless of tier, strong family-school partnerships rely on how adults interact. Listening deeply, keeping commitments, and approaching challenges with empathy builds credibility and trust over time. When schools intentionally elevate family voice and reduce barriers to participation, MTSS systems become more responsive, inclusive, and effective for all students.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b="0"/>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a:t>
            </a:r>
          </a:p>
          <a:p>
            <a:pPr marL="171450" indent="-171450">
              <a:buClr>
                <a:schemeClr val="dk1"/>
              </a:buClr>
              <a:buSzPts val="935"/>
              <a:buFont typeface="Arial" panose="020B0604020202020204" pitchFamily="34" charset="0"/>
              <a:buChar char="•"/>
            </a:pPr>
            <a:r>
              <a:rPr lang="en-US"/>
              <a:t>SWiFT Education Center. (2023). </a:t>
            </a:r>
            <a:r>
              <a:rPr lang="en-US" i="1"/>
              <a:t>Trusting family partnerships.</a:t>
            </a:r>
            <a:r>
              <a:rPr lang="en-US"/>
              <a:t> </a:t>
            </a:r>
            <a:r>
              <a:rPr lang="en-US">
                <a:hlinkClick r:id="rId3"/>
              </a:rPr>
              <a:t>https://swiftschools.org/wp-content/uploads/2023/02/57-Trusting-Family-Partnerships.pdf</a:t>
            </a:r>
            <a:endParaRPr lang="en-US"/>
          </a:p>
        </p:txBody>
      </p:sp>
      <p:sp>
        <p:nvSpPr>
          <p:cNvPr id="4" name="Slide Number Placeholder 3">
            <a:extLst>
              <a:ext uri="{FF2B5EF4-FFF2-40B4-BE49-F238E27FC236}">
                <a16:creationId xmlns:a16="http://schemas.microsoft.com/office/drawing/2014/main" id="{15A0BD0F-C728-FDBD-E478-341C4181DAE6}"/>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50</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5703960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b="1"/>
              <a:t>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a:t>This is an activity and participant directions are on the slide. If using this module with teams not participating in DCI-MTSS change the above slide to strengthening your initiative.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We often say family-school partnerships are important, but what does that look like inside an MTSS framework? </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We want to anchor our learning in this question: </a:t>
            </a:r>
            <a:r>
              <a:rPr lang="en-US" b="0"/>
              <a:t>How do strong family–school partnerships strengthen MTSS at all tiers?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This is not just a reflective question, it’s a systems question. MTSS is built on prevention, early identification, data-based decision making, and layered supports. But none of those systems operate in isolation from families.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Through this activity we will think about this tier by tier.</a:t>
            </a:r>
          </a:p>
          <a:p>
            <a:endParaRPr lang="en-US" b="1"/>
          </a:p>
          <a:p>
            <a:pPr marL="0" lvl="0" indent="0" algn="l" rtl="0">
              <a:spcBef>
                <a:spcPts val="0"/>
              </a:spcBef>
              <a:spcAft>
                <a:spcPts val="0"/>
              </a:spcAft>
              <a:buNone/>
            </a:pPr>
            <a:r>
              <a:rPr lang="en-US" b="1"/>
              <a:t>Activity</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a:t>Divide the group into three groups and assign each a specific tier. Ask groups to discuss the questions on the right and provide a way for them to share out.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a:t>Some possible responses are listed below.</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1"/>
              <a:t>Tier 1</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Strong partnership</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Builds trust before concerns arise</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Makes MTSS transparent</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Supports prevention</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Weak partnership</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Leads to confusion about how decisions are made</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Causes families to feel surprised at Tier 2</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1"/>
              <a:t>Tier 2</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Strong partnership</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Improves intervention alignment</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Incorporates family insight</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Increases fidelity</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Weak partnership</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Interventions feel imposed</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Families disengage</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1"/>
              <a:t>Tier 3</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Strong partnership</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Builds shared ownership</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Reduces defensiveness</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Supports complex decisions</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Weak partnership</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Escalates conflict</a:t>
            </a:r>
          </a:p>
          <a:p>
            <a:pPr marL="1543050" marR="0" lvl="3"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Decreases trust in the system</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02417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0" marR="0" lvl="0" indent="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None/>
              <a:tabLst/>
              <a:defRPr/>
            </a:pPr>
            <a:r>
              <a:rPr lang="en-US"/>
              <a:t>This slide can be used </a:t>
            </a:r>
            <a:r>
              <a:rPr lang="en-US" sz="1200" b="0" i="0" u="none" strike="noStrike" cap="none">
                <a:solidFill>
                  <a:schemeClr val="dk1"/>
                </a:solidFill>
                <a:latin typeface="Calibri"/>
                <a:ea typeface="Calibri"/>
                <a:cs typeface="Calibri"/>
                <a:sym typeface="Calibri"/>
              </a:rPr>
              <a:t>as a recap of the previous activity's discussion. Highlight benefits the groups may not have mentioned.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kumimoji="0" lang="en-US" altLang="en-US" sz="1200" b="0" i="1" u="none" strike="noStrike" cap="none" normalizeH="0" baseline="0">
                <a:ln>
                  <a:noFill/>
                </a:ln>
                <a:solidFill>
                  <a:schemeClr val="tx1"/>
                </a:solidFill>
                <a:effectLst/>
                <a:latin typeface="Calibri" panose="020F0502020204030204" pitchFamily="34" charset="0"/>
              </a:rPr>
              <a:t>Strengthen prevention, identification, and intervention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sz="1200">
                <a:latin typeface="Calibri" panose="020F0502020204030204" pitchFamily="34" charset="0"/>
              </a:rPr>
              <a:t>Family–school partnerships are a </a:t>
            </a:r>
            <a:r>
              <a:rPr lang="en-US" sz="1200" b="0">
                <a:latin typeface="Calibri" panose="020F0502020204030204" pitchFamily="34" charset="0"/>
              </a:rPr>
              <a:t>core component of effective MTSS implementation</a:t>
            </a:r>
            <a:r>
              <a:rPr lang="en-US" sz="1200">
                <a:latin typeface="Calibri" panose="020F0502020204030204" pitchFamily="34" charset="0"/>
              </a:rPr>
              <a:t>, not an add-on or optional practice. When families are engaged as partners, MTSS systems are stronger at </a:t>
            </a:r>
            <a:r>
              <a:rPr lang="en-US" sz="1200" b="0">
                <a:latin typeface="Calibri" panose="020F0502020204030204" pitchFamily="34" charset="0"/>
              </a:rPr>
              <a:t>prevention, early identification, and intervention, because </a:t>
            </a:r>
            <a:r>
              <a:rPr lang="en-US" sz="1200">
                <a:latin typeface="Calibri" panose="020F0502020204030204" pitchFamily="34" charset="0"/>
              </a:rPr>
              <a:t>decisions are informed by a more complete understanding of the child. Families contribute unique insight into students’ </a:t>
            </a:r>
            <a:r>
              <a:rPr lang="en-US" sz="1200" b="0">
                <a:latin typeface="Calibri" panose="020F0502020204030204" pitchFamily="34" charset="0"/>
              </a:rPr>
              <a:t>strengths, behavior, learning, and context across settings, which improves problem solving and leads to better-aligned supports.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kumimoji="0" lang="en-US" altLang="en-US" sz="1200" b="0" i="1" u="none" strike="noStrike" cap="none" normalizeH="0" baseline="0">
                <a:ln>
                  <a:noFill/>
                </a:ln>
                <a:solidFill>
                  <a:schemeClr val="tx1"/>
                </a:solidFill>
                <a:effectLst/>
                <a:latin typeface="Calibri" panose="020F0502020204030204" pitchFamily="34" charset="0"/>
              </a:rPr>
              <a:t>Improve problem solving and decision making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kumimoji="0" lang="en-US" altLang="en-US" sz="1200" b="0" i="0" u="none" strike="noStrike" cap="none" normalizeH="0" baseline="0">
                <a:ln>
                  <a:noFill/>
                </a:ln>
                <a:solidFill>
                  <a:schemeClr val="tx1"/>
                </a:solidFill>
                <a:effectLst/>
                <a:latin typeface="Calibri" panose="020F0502020204030204" pitchFamily="34" charset="0"/>
              </a:rPr>
              <a:t>S</a:t>
            </a:r>
            <a:r>
              <a:rPr lang="en-US" sz="1200">
                <a:latin typeface="Calibri" panose="020F0502020204030204" pitchFamily="34" charset="0"/>
              </a:rPr>
              <a:t>hared problem solving results in interventions that are more meaningful, feasible, and likely to be implemented with fidelity.</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kumimoji="0" lang="en-US" altLang="en-US" sz="1200" b="0" i="1" u="none" strike="noStrike" cap="none" normalizeH="0" baseline="0">
                <a:ln>
                  <a:noFill/>
                </a:ln>
                <a:solidFill>
                  <a:schemeClr val="tx1"/>
                </a:solidFill>
                <a:effectLst/>
                <a:latin typeface="Calibri" panose="020F0502020204030204" pitchFamily="34" charset="0"/>
              </a:rPr>
              <a:t>Increase fidelity and sustainability of MTSS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sz="1200">
                <a:latin typeface="Calibri" panose="020F0502020204030204" pitchFamily="34" charset="0"/>
              </a:rPr>
              <a:t>Strong family-school partnerships also support the </a:t>
            </a:r>
            <a:r>
              <a:rPr lang="en-US" sz="1200" b="0">
                <a:latin typeface="Calibri" panose="020F0502020204030204" pitchFamily="34" charset="0"/>
              </a:rPr>
              <a:t>sustainability of MTSS. </a:t>
            </a:r>
            <a:r>
              <a:rPr lang="en-US" sz="1200">
                <a:latin typeface="Calibri" panose="020F0502020204030204" pitchFamily="34" charset="0"/>
              </a:rPr>
              <a:t>When families understand how MTSS works—how data are used, how decisions are made, and what supports are available—there is greater trust, consistency, and buy-in over time.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kumimoji="0" lang="en-US" altLang="en-US" sz="1200" b="0" i="1" u="none" strike="noStrike" cap="none" normalizeH="0" baseline="0">
                <a:ln>
                  <a:noFill/>
                </a:ln>
                <a:solidFill>
                  <a:schemeClr val="tx1"/>
                </a:solidFill>
                <a:effectLst/>
                <a:latin typeface="Calibri" panose="020F0502020204030204" pitchFamily="34" charset="0"/>
              </a:rPr>
              <a:t>Support two-way communication and shared understanding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sz="1200">
                <a:latin typeface="Calibri" panose="020F0502020204030204" pitchFamily="34" charset="0"/>
              </a:rPr>
              <a:t>Effective MTSS relies on </a:t>
            </a:r>
            <a:r>
              <a:rPr lang="en-US" sz="1200" b="0">
                <a:latin typeface="Calibri" panose="020F0502020204030204" pitchFamily="34" charset="0"/>
              </a:rPr>
              <a:t>two-way communication</a:t>
            </a:r>
            <a:r>
              <a:rPr lang="en-US" sz="1200">
                <a:latin typeface="Calibri" panose="020F0502020204030204" pitchFamily="34" charset="0"/>
              </a:rPr>
              <a:t>, not just sharing information with families. Ongoing dialogue allows families to ask questions, provide input, and participate in decision making, strengthening shared understanding and collaboration.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kumimoji="0" lang="en-US" altLang="en-US" sz="1200" b="0" i="1" u="none" strike="noStrike" cap="none" normalizeH="0" baseline="0">
                <a:ln>
                  <a:noFill/>
                </a:ln>
                <a:solidFill>
                  <a:schemeClr val="tx1"/>
                </a:solidFill>
                <a:effectLst/>
                <a:latin typeface="Calibri" panose="020F0502020204030204" pitchFamily="34" charset="0"/>
              </a:rPr>
              <a:t>Essential at all tiers of MTSS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sz="1200">
                <a:latin typeface="Calibri" panose="020F0502020204030204" pitchFamily="34" charset="0"/>
              </a:rPr>
              <a:t>High-quality MTSS frameworks embed family-school partnerships </a:t>
            </a:r>
            <a:r>
              <a:rPr lang="en-US" sz="1200" b="0">
                <a:latin typeface="Calibri" panose="020F0502020204030204" pitchFamily="34" charset="0"/>
              </a:rPr>
              <a:t>across all tiers: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sz="1200">
                <a:latin typeface="Calibri" panose="020F0502020204030204" pitchFamily="34" charset="0"/>
              </a:rPr>
              <a:t>Tier 1. Universal communication, relationship-building, and shared expectations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sz="1200">
                <a:latin typeface="Calibri" panose="020F0502020204030204" pitchFamily="34" charset="0"/>
              </a:rPr>
              <a:t>Tier 2. Collaborative planning and progress monitoring</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sz="1200">
                <a:latin typeface="Calibri" panose="020F0502020204030204" pitchFamily="34" charset="0"/>
              </a:rPr>
              <a:t>Tier 3. Intensive, individualized partnership and decision making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sz="1200">
                <a:latin typeface="Calibri" panose="020F0502020204030204" pitchFamily="34" charset="0"/>
              </a:rPr>
              <a:t>The key takeaway is that </a:t>
            </a:r>
            <a:r>
              <a:rPr lang="en-US" sz="1200" b="0">
                <a:latin typeface="Calibri" panose="020F0502020204030204" pitchFamily="34" charset="0"/>
              </a:rPr>
              <a:t>MTSS works best when families are engaged as true partners </a:t>
            </a:r>
            <a:r>
              <a:rPr lang="en-US" sz="1200">
                <a:latin typeface="Calibri" panose="020F0502020204030204" pitchFamily="34" charset="0"/>
              </a:rPr>
              <a:t>in supporting student learning and development.</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18863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Before diving into specific strategies, together as a group develop a shared understanding of what we mean by </a:t>
            </a:r>
            <a:r>
              <a:rPr lang="en-US" i="0"/>
              <a:t>two-way communication.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Have participants take a few minutes and jot down how they would define two-way communication.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When you hear that phrase, what comes to mind?</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How would you define it?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Consider examples you've seen in your own work, or perhaps examples from your own experience as a family member.</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Have participants share out definitions and examples they have seen. </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82272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Research consistently shows that when families feel heard and respected, student outcomes improve.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This isn't just about being polite. The research is clear that the quality of the relationship between families and schools has a direct effect on how kids do academically and how they feel about school.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The meta-analysis looked at 77 intervention studies and found significant positive effects across both domains. When we create conditions where families feel genuinely respected, not just notified, students feel that same respect both at home and at school.</a:t>
            </a:r>
            <a:endParaRPr lang="en-US" b="1"/>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1"/>
              <a:t>Reference</a:t>
            </a:r>
          </a:p>
          <a:p>
            <a:pPr marL="1085850" lvl="2" indent="-171450">
              <a:lnSpc>
                <a:spcPct val="114999"/>
              </a:lnSpc>
              <a:buClr>
                <a:schemeClr val="dk1"/>
              </a:buClr>
              <a:buSzPts val="1100"/>
              <a:buFont typeface="Arial" panose="020B0604020202020204" pitchFamily="34" charset="0"/>
              <a:buChar char="•"/>
            </a:pPr>
            <a:r>
              <a:rPr lang="en-US"/>
              <a:t>Smith, T. E., Sheridan, S. M., Kim, E. M., Park, S., &amp; Beretvas, S. N. (2019). The effects of family-school partnership interventions on academic and social-emotional functioning: A meta-analysis exploring what works for whom. </a:t>
            </a:r>
            <a:r>
              <a:rPr lang="en-US" i="1"/>
              <a:t>Educational Psychology Review, 32</a:t>
            </a:r>
            <a:r>
              <a:rPr lang="en-US"/>
              <a:t>, 511–544. </a:t>
            </a:r>
            <a:r>
              <a:rPr lang="en-US">
                <a:hlinkClick r:id="rId3"/>
              </a:rPr>
              <a:t>https://doi.org/10.1007/s10648-019-09509-w</a:t>
            </a:r>
            <a:endParaRPr lang="en-US"/>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Other useful references</a:t>
            </a:r>
          </a:p>
          <a:p>
            <a:pPr marL="1085850" lvl="2" indent="-171450">
              <a:lnSpc>
                <a:spcPct val="114999"/>
              </a:lnSpc>
              <a:buClr>
                <a:schemeClr val="dk1"/>
              </a:buClr>
              <a:buSzPts val="1100"/>
              <a:buFont typeface="Arial" panose="020B0604020202020204" pitchFamily="34" charset="0"/>
              <a:buChar char="•"/>
            </a:pPr>
            <a:r>
              <a:rPr lang="en-US"/>
              <a:t>Henderson, A. T., &amp; Mapp, K. L. (2002). </a:t>
            </a:r>
            <a:r>
              <a:rPr lang="en-US" i="1"/>
              <a:t>A new wave of evidence: The impact of school, family, and community connections on student achievement.</a:t>
            </a:r>
            <a:r>
              <a:rPr lang="en-US"/>
              <a:t> American Institutes for Research. </a:t>
            </a:r>
            <a:r>
              <a:rPr lang="en-US">
                <a:hlinkClick r:id="rId4"/>
              </a:rPr>
              <a:t>https://sedl.org/connections/resources/evidence.pdf</a:t>
            </a:r>
            <a:endParaRPr lang="en-US"/>
          </a:p>
          <a:p>
            <a:pPr marL="1543050" lvl="3" indent="-171450" algn="l" rtl="0">
              <a:lnSpc>
                <a:spcPct val="115000"/>
              </a:lnSpc>
              <a:spcBef>
                <a:spcPts val="0"/>
              </a:spcBef>
              <a:spcAft>
                <a:spcPts val="0"/>
              </a:spcAft>
              <a:buClr>
                <a:schemeClr val="dk1"/>
              </a:buClr>
              <a:buSzPts val="1100"/>
              <a:buFont typeface="Arial" panose="020B0604020202020204" pitchFamily="34" charset="0"/>
              <a:buChar char="•"/>
            </a:pPr>
            <a:r>
              <a:rPr lang="en-US"/>
              <a:t>This landmark synthesis of 51 studies is the most-cited foundation for this claim. </a:t>
            </a:r>
          </a:p>
          <a:p>
            <a:pPr marL="1085850" lvl="2" indent="-171450">
              <a:lnSpc>
                <a:spcPct val="114999"/>
              </a:lnSpc>
              <a:buClr>
                <a:schemeClr val="dk1"/>
              </a:buClr>
              <a:buSzPts val="1100"/>
              <a:buFont typeface="Arial" panose="020B0604020202020204" pitchFamily="34" charset="0"/>
              <a:buChar char="•"/>
            </a:pPr>
            <a:r>
              <a:rPr lang="en-US"/>
              <a:t>Jeynes, W. (2012). A meta-analysis of the efficacy of different types of parental involvement programs for urban students. </a:t>
            </a:r>
            <a:r>
              <a:rPr lang="en-US" i="1"/>
              <a:t>Urban Education, 47</a:t>
            </a:r>
            <a:r>
              <a:rPr lang="en-US"/>
              <a:t>(4), 706–742. </a:t>
            </a:r>
            <a:r>
              <a:rPr lang="en-US">
                <a:hlinkClick r:id="rId5"/>
              </a:rPr>
              <a:t>https://doi.org/10.1177/0042085912445643</a:t>
            </a:r>
            <a:endParaRPr lang="en-US"/>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Two-way communication supports MTSS by improving problem solving, intervention alignment, and consistency across home and school.</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MTSS only works if the strategies used at school are reinforced at home. When families are real partners in the problem-solving process, not just recipients of a plan we've already made, interventions are better aligned to what’s happening in the child's life. That consistency across settings is one of the strongest levers we have, especially at Tiers 2 and 3.</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1"/>
              <a:t>References</a:t>
            </a:r>
          </a:p>
          <a:p>
            <a:pPr marL="1085850" lvl="2" indent="-171450">
              <a:lnSpc>
                <a:spcPct val="114999"/>
              </a:lnSpc>
              <a:buClr>
                <a:schemeClr val="dk1"/>
              </a:buClr>
              <a:buSzPts val="1100"/>
              <a:buFont typeface="Arial" panose="020B0604020202020204" pitchFamily="34" charset="0"/>
              <a:buChar char="•"/>
            </a:pPr>
            <a:r>
              <a:rPr lang="en-US" b="0"/>
              <a:t>Sheridan, S.</a:t>
            </a:r>
            <a:r>
              <a:rPr lang="en-US"/>
              <a:t> </a:t>
            </a:r>
            <a:r>
              <a:rPr lang="en-US" b="0"/>
              <a:t>M., Smith, T.</a:t>
            </a:r>
            <a:r>
              <a:rPr lang="en-US"/>
              <a:t> </a:t>
            </a:r>
            <a:r>
              <a:rPr lang="en-US" b="0"/>
              <a:t>E., Kim, E.</a:t>
            </a:r>
            <a:r>
              <a:rPr lang="en-US"/>
              <a:t> </a:t>
            </a:r>
            <a:r>
              <a:rPr lang="en-US" b="0"/>
              <a:t>M., Beretvas, S.</a:t>
            </a:r>
            <a:r>
              <a:rPr lang="en-US"/>
              <a:t> </a:t>
            </a:r>
            <a:r>
              <a:rPr lang="en-US" b="0"/>
              <a:t>N., &amp; Park, S. (2019). </a:t>
            </a:r>
            <a:r>
              <a:rPr lang="en-US"/>
              <a:t>A meta-analysis of family-school interventions and children's social-emotional functioning: Moderators and components of efficacy. </a:t>
            </a:r>
            <a:r>
              <a:rPr lang="en-US" i="1"/>
              <a:t>Review of Educational Research, 89</a:t>
            </a:r>
            <a:r>
              <a:rPr lang="en-US"/>
              <a:t>(2), 296–332. </a:t>
            </a:r>
            <a:r>
              <a:rPr lang="en-US">
                <a:hlinkClick r:id="rId6"/>
              </a:rPr>
              <a:t>https://doi.org/10.3102/0034654318825437</a:t>
            </a:r>
            <a:endParaRPr lang="en-US"/>
          </a:p>
          <a:p>
            <a:pPr marL="1085850" lvl="2" indent="-171450">
              <a:lnSpc>
                <a:spcPct val="114999"/>
              </a:lnSpc>
              <a:buClr>
                <a:schemeClr val="dk1"/>
              </a:buClr>
              <a:buSzPts val="1100"/>
              <a:buFont typeface="Arial" panose="020B0604020202020204" pitchFamily="34" charset="0"/>
              <a:buChar char="•"/>
            </a:pPr>
            <a:r>
              <a:rPr lang="en-US"/>
              <a:t>Wood, L., &amp; Bauman, E. (2017). </a:t>
            </a:r>
            <a:r>
              <a:rPr lang="en-US" i="1"/>
              <a:t>How family, school, and community engagement can improve student achievement and influence school reform</a:t>
            </a:r>
            <a:r>
              <a:rPr lang="en-US"/>
              <a:t>. American Institutes for Research. </a:t>
            </a:r>
            <a:r>
              <a:rPr lang="en-US">
                <a:hlinkClick r:id="rId7"/>
              </a:rPr>
              <a:t>https://nmefoundation.org/how-family-school-and-com</a:t>
            </a:r>
            <a:endParaRPr lang="en-US"/>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Families who understand the 'why' behind decisions are more likely to partner in support efforts.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Think about a time you were asked to do something without knowing the reason. It's hard to commit. Families are the same. When we take the time to explain our reasoning-why we're recommending a particular intervention or why we're concerned about something-families move from passive recipients to active partners. Transparency builds buy-in.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1"/>
              <a:t>Reference</a:t>
            </a:r>
          </a:p>
          <a:p>
            <a:pPr marL="1085850" lvl="2" indent="-171450">
              <a:lnSpc>
                <a:spcPct val="114999"/>
              </a:lnSpc>
              <a:buClr>
                <a:schemeClr val="dk1"/>
              </a:buClr>
              <a:buSzPts val="1100"/>
              <a:buFont typeface="Arial" panose="020B0604020202020204" pitchFamily="34" charset="0"/>
              <a:buChar char="•"/>
            </a:pPr>
            <a:r>
              <a:rPr lang="en-US"/>
              <a:t>Barton, A., Ershadi, M., &amp; Winthrop, R. (2021). </a:t>
            </a:r>
            <a:r>
              <a:rPr lang="en-US" i="1"/>
              <a:t>Understanding the connection between family-school engagement and education system transformation.</a:t>
            </a:r>
            <a:r>
              <a:rPr lang="en-US"/>
              <a:t> The Brookings Institution. </a:t>
            </a:r>
            <a:r>
              <a:rPr lang="en-US">
                <a:hlinkClick r:id="rId8"/>
              </a:rPr>
              <a:t>https://www.brookings.edu/wp-content/uploads/2022/01/Understanding_The_Connection_FINAL.pdf</a:t>
            </a:r>
            <a:endParaRPr lang="en-US"/>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Following up on family input is essential to building trust and credibility.</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Asking for input and then not acting on it, or not circling back, is one of the fastest ways to erode trust. Bryk's research found that relational trust is built through consistent follow-through over time. Families notice when their feedback disappears into a void. Even if we can't do what they asked, closing the loop ("we heard you, here's what we're doing about it“) matters enormously.</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1"/>
              <a:t>Reference</a:t>
            </a:r>
          </a:p>
          <a:p>
            <a:pPr marL="1085850" lvl="2" indent="-171450">
              <a:lnSpc>
                <a:spcPct val="114999"/>
              </a:lnSpc>
              <a:buClr>
                <a:schemeClr val="dk1"/>
              </a:buClr>
              <a:buSzPts val="1100"/>
              <a:buFont typeface="Arial" panose="020B0604020202020204" pitchFamily="34" charset="0"/>
              <a:buChar char="•"/>
            </a:pPr>
            <a:r>
              <a:rPr lang="en-US"/>
              <a:t>Bryk, A. S., Sebring, P. B., Allensworth, E., Luppescu, S., &amp; Easton, J. Q. (2010). </a:t>
            </a:r>
            <a:r>
              <a:rPr lang="en-US" i="1"/>
              <a:t>Organizing schools for improvement: Lessons from Chicago</a:t>
            </a:r>
            <a:r>
              <a:rPr lang="en-US"/>
              <a:t>. University of Chicago Press. </a:t>
            </a:r>
            <a:r>
              <a:rPr lang="en-US">
                <a:hlinkClick r:id="rId9"/>
              </a:rPr>
              <a:t>https://consortium.uchicago.edu/publications/organizing-schools-improvement-lessons-Chicago</a:t>
            </a:r>
            <a:r>
              <a:rPr lang="en-US"/>
              <a:t>.</a:t>
            </a:r>
          </a:p>
          <a:p>
            <a:pPr marL="0" lvl="0" indent="0">
              <a:buFont typeface="Arial" panose="020B0604020202020204" pitchFamily="34" charset="0"/>
              <a:buNone/>
            </a:pPr>
            <a:r>
              <a:rPr lang="en-US"/>
              <a:t>	</a:t>
            </a:r>
          </a:p>
          <a:p>
            <a:pPr>
              <a:buFont typeface="Arial" panose="020B0604020202020204" pitchFamily="34" charset="0"/>
              <a:buChar char="•"/>
            </a:pPr>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83888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Use this definition to round out the definition started on the previous slides.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Highlight any points that the participants had previously shared and highlight anything new.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Two-way communication is not just about sharing information with families. It is about creating ongoing opportunities for listening, dialogue, and shared decision making. Strong family–school partnerships are built when communication flows both directions, consistently and intentionally.</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Two-way communication means schools and families </a:t>
            </a:r>
            <a:r>
              <a:rPr lang="en-US" b="0"/>
              <a:t>both give and receive information. Families hold information that educators don’t have access to (what’s happening at home, what may be causing the student stress, what they are interested in). Educators hold information that families need. Real partnership means both kinds of knowledge flow in both directions so that decisions are better made.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Active listening means more than hearing words. It means suspending assumptions, asking clarifying questions, and reflecting back what you're hearing before jumping to solutions. And it goes both ways. We ask this of families, so we have to model it ourselves. A thoughtful response often starts with "tell me more" before it starts with "here's what we recommend.“</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The goal of two-way communication isn't just to exchange information, it's to arrive somewhere together. Shared understanding means both parties leave a conversation with the same picture of what's happening and what comes next. Collaborative problem solving means the family isn't handed a plan; they helped build it. That distinction can change everything about whether they'll follow through.</a:t>
            </a:r>
            <a:endParaRPr lang="en-US" b="0"/>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73106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Use this slide to further highlight the difference between one-way and two-way communication. </a:t>
            </a:r>
          </a:p>
          <a:p>
            <a:pPr>
              <a:buFont typeface="Arial" panose="020B0604020202020204" pitchFamily="34" charset="0"/>
              <a:buChar char="•"/>
            </a:pPr>
            <a:r>
              <a:rPr lang="en-US"/>
              <a:t>One-way communication focuses on delivering information. Important, but not sufficient.</a:t>
            </a:r>
          </a:p>
          <a:p>
            <a:pPr>
              <a:buFont typeface="Arial" panose="020B0604020202020204" pitchFamily="34" charset="0"/>
              <a:buChar char="•"/>
            </a:pPr>
            <a:r>
              <a:rPr lang="en-US"/>
              <a:t>Two-way communication invites questions, feedback, and collaboration.</a:t>
            </a:r>
          </a:p>
          <a:p>
            <a:pPr>
              <a:buFont typeface="Arial" panose="020B0604020202020204" pitchFamily="34" charset="0"/>
              <a:buChar char="•"/>
            </a:pPr>
            <a:r>
              <a:rPr lang="en-US"/>
              <a:t>Shifting from one-way to two-way communication strengthens relationships and builds trust over time.</a:t>
            </a:r>
            <a:endParaRPr lang="en-US" sz="1200" b="1" i="0" u="none" strike="noStrike" cap="none">
              <a:solidFill>
                <a:schemeClr val="dk1"/>
              </a:solidFill>
              <a:latin typeface="Calibri"/>
              <a:ea typeface="Calibri"/>
              <a:cs typeface="Calibri"/>
              <a:sym typeface="Calibri"/>
            </a:endParaRP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Now that a shared understanding of two-way communication has been established, ask participants to take a moment to reflect on their own practice using these prompts.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Think about all the ways you communicate with families throughout the week or month. This might include newsletters, emails, text messages, communication apps, phone calls, conferences, home visits, surveys, or informal conversations during drop-off and pick-up.</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As you think about these interactions, ask yourself the following:</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Which of these are </a:t>
            </a:r>
            <a:r>
              <a:rPr lang="en-US" b="0"/>
              <a:t>primarily one-way, where information flows from the school to the family?</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b="0"/>
              <a:t>Which are two-way, where families have </a:t>
            </a:r>
            <a:r>
              <a:rPr lang="en-US"/>
              <a:t>meaningful opportunities to share their perspectives, ask questions, and contribute to decision making?</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There isn't a right or wrong answer. The goal isn't to judge our current practices but to become more aware of how we're engaging families.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As you reflect, consider whether some of your one-way communication methods could be adapted to invite more dialogue. Sometimes a small change, such as asking an open-ended question, inviting feedback, or following up on a family's response, can transform an informational message into an opportunity for partnership.</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Give the group a few minutes to reflect individually and then share some observations about what they noticed and where they see opportunities to strengthen two-way communication.</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51624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317b5beeea9_0_50: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24" name="Google Shape;424;g317b5beeea9_0_50: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Notes</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0" dirty="0"/>
              <a:t>It is important to gather feedback from parents.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Create multiple channels, formal and informal, so families can engage in the ways that work for them</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Not every family can make it to a 6 pm meeting or is comfortable filling out a written survey. When we design multiple channels (structured meetings, casual coffee conversations, digital surveys, phone check-ins) we remove barriers and signal that we do want to hear from people, not just the families who already show up. The channel we choose shapes who gets to participate. Let families help choose that channel.</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Use focus groups for targeted input and advisory groups for ongoing guidance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These two tools serve different purposes and it's worth being clear about which one you're using and why. A focus group is a structured, usually one-time conversation designed to collect perspectives on a specific question (think of it as gathering data). An advisory group is an ongoing body that meets regularly, builds shared context over time, and provides guidance that shapes program or school direction. Both rely on families feeling safe enough to speak honestly, and both require you to do something with what you learn. The key difference is that a focus group is transactional, an advisory group is relational.</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Administer climate surveys to assess the quality of partnership, not just satisfaction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There's a difference between asking "are you happy with our school?" and asking "do you feel like a genuine partner here?" Climate surveys designed around partnership quality get at the conditions that drive outcomes, whether families feel welcomed, communication feels two-way, and their input influences decisions. Satisfaction surveys tell you how people feel in the moment. Partnership quality surveys tell you whether the relationship is working.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Seek input on both in-school and out-of-school experiences to see the whole child</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When we only ask families about school-related concerns, we're limiting the information that could help us serve kids better. Inviting input about out-of-school experiences communicates that we see the child as a whole person and that families are the experts on who that person is outside of our building.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Engage families at the start of decision making, before directions are set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This is one of the most common places partnership breaks down. We make a decision, invite families to respond to it, and call that engagement. But if the direction is already set, input becomes performative. Families know the difference. Bringing families in early, before options are narrowed or plans are drafted, means their voice can shape what happens. It also builds the kind of trust that sustains partnership when things get difficult.</a:t>
            </a:r>
          </a:p>
          <a:p>
            <a:endParaRPr lang="en-US" dirty="0"/>
          </a:p>
          <a:p>
            <a:pPr marL="0" lvl="0" indent="0" algn="l" rtl="0">
              <a:lnSpc>
                <a:spcPct val="100000"/>
              </a:lnSpc>
              <a:spcBef>
                <a:spcPts val="0"/>
              </a:spcBef>
              <a:spcAft>
                <a:spcPts val="0"/>
              </a:spcAft>
              <a:buSzPts val="1100"/>
              <a:buNone/>
            </a:pPr>
            <a:r>
              <a:rPr lang="en-US" b="1" dirty="0">
                <a:solidFill>
                  <a:schemeClr val="dk1"/>
                </a:solidFill>
              </a:rPr>
              <a:t>Reference</a:t>
            </a:r>
            <a:endParaRPr lang="en-US" dirty="0">
              <a:latin typeface="Calibri" panose="020F0502020204030204" pitchFamily="34" charset="0"/>
              <a:cs typeface="Calibri" panose="020F0502020204030204" pitchFamily="34" charset="0"/>
            </a:endParaRPr>
          </a:p>
          <a:p>
            <a:pPr marL="171450" indent="-171450">
              <a:buSzPts val="1100"/>
              <a:buFont typeface="Arial"/>
              <a:buChar char="•"/>
            </a:pPr>
            <a:r>
              <a:rPr lang="en-US" dirty="0" err="1">
                <a:sym typeface="Times New Roman"/>
              </a:rPr>
              <a:t>SWiFT</a:t>
            </a:r>
            <a:r>
              <a:rPr lang="en-US" dirty="0">
                <a:sym typeface="Times New Roman"/>
              </a:rPr>
              <a:t> Education Center. (2023). </a:t>
            </a:r>
            <a:r>
              <a:rPr lang="en-US" i="1" dirty="0">
                <a:sym typeface="Times New Roman"/>
              </a:rPr>
              <a:t>Trusting family partnerships.</a:t>
            </a:r>
            <a:r>
              <a:rPr lang="en-US" dirty="0">
                <a:sym typeface="Times New Roman"/>
              </a:rPr>
              <a:t> </a:t>
            </a:r>
            <a:r>
              <a:rPr lang="en-US" dirty="0">
                <a:sym typeface="Times New Roman"/>
                <a:hlinkClick r:id="rId3"/>
              </a:rPr>
              <a:t>https://swiftschools.org/wp-content/uploads/2023/02/57-Trusting-Family-Partnerships.pdf</a:t>
            </a:r>
            <a:endParaRPr lang="en-US" dirty="0"/>
          </a:p>
          <a:p>
            <a:pPr marL="0" lvl="0" indent="0" algn="l" rtl="0">
              <a:spcBef>
                <a:spcPts val="0"/>
              </a:spcBef>
              <a:spcAft>
                <a:spcPts val="0"/>
              </a:spcAft>
              <a:buNone/>
            </a:pPr>
            <a:endParaRPr dirty="0"/>
          </a:p>
        </p:txBody>
      </p:sp>
      <p:sp>
        <p:nvSpPr>
          <p:cNvPr id="425" name="Google Shape;425;g317b5beeea9_0_50: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57</a:t>
            </a:fld>
            <a:endParaRPr>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Focus Group</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A focus group is a structured conversation with a selected group of people gathered to provide input on a specific question, topic, or product. The purpose is to collect data and hear perspectives, reactions, and experiences. Participation is typically time-limited (one session or a short series), and the group is not expected to reach consensus or make decisions. The facilitator guides discussion: the findings inform someone else's decisions.</a:t>
            </a:r>
            <a:endParaRPr lang="en-US" b="0"/>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Advisory Group</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An advisory group is an ongoing body that provides guidance, feedback, and recommendations to a program, organization, or leader over time. Members are intentionally selected for their expertise, experience, or perspective. They meet regularly, build shared context over time, and their input shapes direction, though final decisions typically still rest with leadership.</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Focus groups and family advisory groups are powerful tools for gathering authentic family voice because they create space for deeper, more meaningful conversations than surveys alone.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First, these groups </a:t>
            </a:r>
            <a:r>
              <a:rPr lang="en-US" b="0"/>
              <a:t>provide richer insight into family experiences and perspectives. Families can explain their thoughts, share stories, and build on one another’s ideas, helping schools better understand strengths, needs, and barriers.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They create structured opportunities for dialogue, where families and educators can engage in two-way communication rather than one-way feedback. This allows for clarification, reflection, and mutual learning.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Focus and advisory groups help elevate diverse family voices, particularly those that may be underrepresented in traditional engagement efforts. Intentional recruitment and inclusive facilitation ensure a broader range of perspectives inform school decisions.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Involving families in advisory roles builds shared ownership and collaboration. Families move from being consulted to being partners in problem solving and improvement efforts.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Finally, these groups strengthen trust. When families see their input valued and used to inform decisions, relationships deepen and long-term partnerships are reinforced.</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182323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Provide systematic data on partnership quality beyond anecdotal feedback</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t>It's easy to rely on the families we hear from most often and assume that represents everyone. Climate surveys give structured, consistent data that goes beyond what surfaces in hallway conversations or parent meetings. They ask the same questions across the whole community and illustrate patterns we wouldn't otherwise notice.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Surface the gap between school intentions and family experience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t>Most schools believe they are welcoming. Not all families experience it that way. Climate surveys make that gap visible. A school might have an open-door policy and believe it's working, and a survey might reveal that a significant number of families don't feel comfortable walking through that door. You can't close a gap you can't see.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Elevate voices of families who may not engage through other channels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t>The families who attend meetings, respond to emails, and join the PTO are often not the families whose voices are most needed. Surveys, especially when available in multiple languages and accessible formats, reach families who don't have time, transportation, or comfort to engage in other ways. They lower the barrier to participation.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Identify patterns in who feels welcomed and who does not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t>When you disaggregate survey data by race, language, grade level, or program, you often find that the overall numbers look fine but specific groups of families have a very different experience. That's critical information. Equity in partnership means every family feels like a genuine partner, not just the families who already feel at home in school settings.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Establish a baseline to measure growth in partnership over time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t>Without a baseline, you're guessing at whether your efforts are working. Administering climate surveys consistently, year over year, lets you track whether changes in practice are changing the family experience.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dirty="0"/>
              <a:t>Signal to families that their perspective shapes school decisions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t>The act of asking matters, but only if something happens with the answers. When families see that survey results were shared with staff, discussed openly, and used to inform decisions, the survey itself becomes a trust-building tool. When results disappear, the opposite happens. The survey is a promise; follow-through is how you keep it</a:t>
            </a:r>
            <a:r>
              <a:rPr lang="en-US" dirty="0"/>
              <a:t>.</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2437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278280116ae_0_551:notes"/>
          <p:cNvSpPr>
            <a:spLocks noGrp="1" noRot="1" noChangeAspect="1"/>
          </p:cNvSpPr>
          <p:nvPr>
            <p:ph type="sldImg" idx="2"/>
          </p:nvPr>
        </p:nvSpPr>
        <p:spPr>
          <a:xfrm>
            <a:off x="538163" y="677863"/>
            <a:ext cx="6026150" cy="338931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130" name="Google Shape;130;g278280116ae_0_551:notes"/>
          <p:cNvSpPr txBox="1">
            <a:spLocks noGrp="1"/>
          </p:cNvSpPr>
          <p:nvPr>
            <p:ph type="body" idx="1"/>
          </p:nvPr>
        </p:nvSpPr>
        <p:spPr>
          <a:xfrm>
            <a:off x="710248" y="4292878"/>
            <a:ext cx="5681980" cy="4066937"/>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b="1" dirty="0"/>
              <a:t>Notes</a:t>
            </a:r>
            <a:endParaRPr dirty="0"/>
          </a:p>
          <a:p>
            <a:pPr marL="0" marR="0" lvl="0" indent="0" algn="l" rtl="0">
              <a:lnSpc>
                <a:spcPct val="100000"/>
              </a:lnSpc>
              <a:spcBef>
                <a:spcPts val="0"/>
              </a:spcBef>
              <a:spcAft>
                <a:spcPts val="0"/>
              </a:spcAft>
              <a:buClr>
                <a:srgbClr val="000000"/>
              </a:buClr>
              <a:buSzPts val="1100"/>
              <a:buFont typeface="Arial"/>
              <a:buNone/>
            </a:pPr>
            <a:r>
              <a:rPr lang="en-US" b="0" dirty="0"/>
              <a:t>If presenting this module virtually, the notes on this slide will help you prepare for the presentation. </a:t>
            </a:r>
            <a:endParaRPr b="1" dirty="0"/>
          </a:p>
          <a:p>
            <a:pPr marL="457200" marR="0" lvl="0" indent="-228600" algn="l" rtl="0">
              <a:lnSpc>
                <a:spcPct val="100000"/>
              </a:lnSpc>
              <a:spcBef>
                <a:spcPts val="0"/>
              </a:spcBef>
              <a:spcAft>
                <a:spcPts val="0"/>
              </a:spcAft>
              <a:buClr>
                <a:srgbClr val="000000"/>
              </a:buClr>
              <a:buSzPts val="1100"/>
              <a:buFont typeface="Arial"/>
              <a:buNone/>
            </a:pPr>
            <a:endParaRPr dirty="0"/>
          </a:p>
        </p:txBody>
      </p:sp>
      <p:sp>
        <p:nvSpPr>
          <p:cNvPr id="131" name="Google Shape;131;g278280116ae_0_551:notes"/>
          <p:cNvSpPr txBox="1">
            <a:spLocks noGrp="1"/>
          </p:cNvSpPr>
          <p:nvPr>
            <p:ph type="sldNum" idx="12"/>
          </p:nvPr>
        </p:nvSpPr>
        <p:spPr>
          <a:xfrm>
            <a:off x="0" y="0"/>
            <a:ext cx="3106944" cy="2965104"/>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C02C1-7AE9-9B78-6B0B-27D75234C4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8FFA7-FBA1-B2D6-CB1B-9C548053547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F164915-4B3B-5775-13B6-74F58022CE51}"/>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G</a:t>
            </a:r>
            <a:r>
              <a:rPr lang="en-US">
                <a:effectLst/>
              </a:rPr>
              <a:t>ive participants a minute of quiet before starting the activity. Let them think before they talk. </a:t>
            </a:r>
            <a:endParaRPr lang="en-US" b="0"/>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Divide the group into small groups and ask groups to discuss the questions on the right. </a:t>
            </a:r>
          </a:p>
          <a:p>
            <a:pPr marL="628650" marR="0" lvl="1"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b="0"/>
              <a:t>Allow 10 – 12 minutes for discussion (or whatever works for your timeframe)</a:t>
            </a:r>
          </a:p>
          <a:p>
            <a:pPr marL="628650" marR="0" lvl="1"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a:effectLst/>
              </a:rPr>
              <a:t>The third question tends to generate the most honest conversation because it's grounded in something real and recent. If groups get stuck, direct them to that question for easier conversation. </a:t>
            </a:r>
          </a:p>
          <a:p>
            <a:pPr marL="628650" marR="0" lvl="1"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a:effectLst/>
              </a:rPr>
              <a:t>The fourth question about barriers is intentional: it names that this work is hard and invites honesty rather than just celebration of what's going well. </a:t>
            </a:r>
          </a:p>
          <a:p>
            <a:pPr marL="171450" marR="0" lvl="0"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a:effectLst/>
              </a:rPr>
              <a:t>During share out, ask for insights rather than summaries</a:t>
            </a:r>
          </a:p>
          <a:p>
            <a:pPr marL="628650" marR="0" lvl="1"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a:effectLst/>
              </a:rPr>
              <a:t>What surprised you or shifted your thinking?</a:t>
            </a:r>
          </a:p>
          <a:p>
            <a:pPr marL="628650" marR="0" lvl="1"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a:effectLst/>
              </a:rPr>
              <a:t>If time allows, ask if any group discovered a barrier that felt solvable</a:t>
            </a:r>
            <a:endParaRPr lang="en-US"/>
          </a:p>
        </p:txBody>
      </p:sp>
      <p:sp>
        <p:nvSpPr>
          <p:cNvPr id="4" name="Slide Number Placeholder 3">
            <a:extLst>
              <a:ext uri="{FF2B5EF4-FFF2-40B4-BE49-F238E27FC236}">
                <a16:creationId xmlns:a16="http://schemas.microsoft.com/office/drawing/2014/main" id="{0DC002CD-7FCA-0655-A2EC-853A3FAF65B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67958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Build trust through events which welcome families and share important and impactful information. </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These events should at their core build shared knowledge and trust with families.</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Review and discuss each of the suggested events.</a:t>
            </a:r>
          </a:p>
          <a:p>
            <a:pPr marL="628650" lvl="1" indent="-171450" algn="l" rtl="0">
              <a:spcBef>
                <a:spcPts val="0"/>
              </a:spcBef>
              <a:spcAft>
                <a:spcPts val="0"/>
              </a:spcAft>
              <a:buFont typeface="Arial" panose="020B0604020202020204" pitchFamily="34" charset="0"/>
              <a:buChar char="•"/>
            </a:pPr>
            <a:r>
              <a:rPr lang="en-US" i="1">
                <a:solidFill>
                  <a:schemeClr val="tx1"/>
                </a:solidFill>
                <a:latin typeface="Calibri" panose="020F0502020204030204" pitchFamily="34" charset="0"/>
                <a:cs typeface="Calibri" panose="020F0502020204030204" pitchFamily="34" charset="0"/>
              </a:rPr>
              <a:t>Back-to-school events </a:t>
            </a:r>
            <a:r>
              <a:rPr lang="en-US" i="0">
                <a:solidFill>
                  <a:schemeClr val="tx1"/>
                </a:solidFill>
                <a:latin typeface="Calibri" panose="020F0502020204030204" pitchFamily="34" charset="0"/>
                <a:cs typeface="Calibri" panose="020F0502020204030204" pitchFamily="34" charset="0"/>
              </a:rPr>
              <a:t>set the </a:t>
            </a:r>
            <a:r>
              <a:rPr lang="en-US">
                <a:solidFill>
                  <a:schemeClr val="tx1"/>
                </a:solidFill>
                <a:latin typeface="Calibri" panose="020F0502020204030204" pitchFamily="34" charset="0"/>
                <a:cs typeface="Calibri" panose="020F0502020204030204" pitchFamily="34" charset="0"/>
              </a:rPr>
              <a:t>tone for the entire year. </a:t>
            </a: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Trust is built when families feel genuinely welcomed, not evaluated. </a:t>
            </a: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Clear communication, warm greetings, accessible language, and visible leadership signal that families belong and are valued partners from day one.</a:t>
            </a:r>
          </a:p>
          <a:p>
            <a:pPr marL="628650" lvl="1" indent="-171450" algn="l" rtl="0">
              <a:spcBef>
                <a:spcPts val="0"/>
              </a:spcBef>
              <a:spcAft>
                <a:spcPts val="0"/>
              </a:spcAft>
              <a:buFont typeface="Arial" panose="020B0604020202020204" pitchFamily="34" charset="0"/>
              <a:buChar char="•"/>
            </a:pPr>
            <a:r>
              <a:rPr lang="en-US" i="1">
                <a:solidFill>
                  <a:schemeClr val="tx1"/>
                </a:solidFill>
                <a:latin typeface="Calibri" panose="020F0502020204030204" pitchFamily="34" charset="0"/>
                <a:cs typeface="Calibri" panose="020F0502020204030204" pitchFamily="34" charset="0"/>
              </a:rPr>
              <a:t>Open houses </a:t>
            </a:r>
            <a:r>
              <a:rPr lang="en-US" i="0">
                <a:solidFill>
                  <a:schemeClr val="tx1"/>
                </a:solidFill>
                <a:latin typeface="Calibri" panose="020F0502020204030204" pitchFamily="34" charset="0"/>
                <a:cs typeface="Calibri" panose="020F0502020204030204" pitchFamily="34" charset="0"/>
              </a:rPr>
              <a:t>b</a:t>
            </a:r>
            <a:r>
              <a:rPr lang="en-US">
                <a:solidFill>
                  <a:schemeClr val="tx1"/>
                </a:solidFill>
                <a:latin typeface="Calibri" panose="020F0502020204030204" pitchFamily="34" charset="0"/>
                <a:cs typeface="Calibri" panose="020F0502020204030204" pitchFamily="34" charset="0"/>
              </a:rPr>
              <a:t>uild trust when they reduce power and distance between educators and families. </a:t>
            </a: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Inviting conversation, explaining expectations without jargon, and highlighting how families’ knowledge of their children is essential as it fosters mutual respect and shared responsibility.</a:t>
            </a:r>
          </a:p>
          <a:p>
            <a:pPr marL="628650" lvl="1" indent="-171450" algn="l" rtl="0">
              <a:spcBef>
                <a:spcPts val="0"/>
              </a:spcBef>
              <a:spcAft>
                <a:spcPts val="0"/>
              </a:spcAft>
              <a:buFont typeface="Arial" panose="020B0604020202020204" pitchFamily="34" charset="0"/>
              <a:buChar char="•"/>
            </a:pPr>
            <a:r>
              <a:rPr lang="en-US" i="1">
                <a:solidFill>
                  <a:schemeClr val="tx1"/>
                </a:solidFill>
                <a:latin typeface="Calibri" panose="020F0502020204030204" pitchFamily="34" charset="0"/>
                <a:cs typeface="Calibri" panose="020F0502020204030204" pitchFamily="34" charset="0"/>
              </a:rPr>
              <a:t>Curriculum nights </a:t>
            </a:r>
            <a:r>
              <a:rPr lang="en-US">
                <a:solidFill>
                  <a:schemeClr val="tx1"/>
                </a:solidFill>
                <a:latin typeface="Calibri" panose="020F0502020204030204" pitchFamily="34" charset="0"/>
                <a:cs typeface="Calibri" panose="020F0502020204030204" pitchFamily="34" charset="0"/>
              </a:rPr>
              <a:t>demystify learning resulting in greater trust. </a:t>
            </a: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Explaining why and how instruction happens, and how families can support learning at home without requiring them to be “teachers,” positions families as capable contributors rather than outsiders.</a:t>
            </a:r>
          </a:p>
          <a:p>
            <a:pPr marL="628650" lvl="1" indent="-171450" algn="l" rtl="0">
              <a:spcBef>
                <a:spcPts val="0"/>
              </a:spcBef>
              <a:spcAft>
                <a:spcPts val="0"/>
              </a:spcAft>
              <a:buFont typeface="Arial" panose="020B0604020202020204" pitchFamily="34" charset="0"/>
              <a:buChar char="•"/>
            </a:pPr>
            <a:r>
              <a:rPr lang="en-US" i="1">
                <a:solidFill>
                  <a:schemeClr val="tx1"/>
                </a:solidFill>
                <a:latin typeface="Calibri" panose="020F0502020204030204" pitchFamily="34" charset="0"/>
                <a:cs typeface="Calibri" panose="020F0502020204030204" pitchFamily="34" charset="0"/>
              </a:rPr>
              <a:t>Home visits </a:t>
            </a:r>
            <a:r>
              <a:rPr lang="en-US">
                <a:solidFill>
                  <a:schemeClr val="tx1"/>
                </a:solidFill>
                <a:latin typeface="Calibri" panose="020F0502020204030204" pitchFamily="34" charset="0"/>
                <a:cs typeface="Calibri" panose="020F0502020204030204" pitchFamily="34" charset="0"/>
              </a:rPr>
              <a:t>can be a powerful, trust-building opportunity when they are voluntary, strengths-based, and focused on listening. </a:t>
            </a: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Meeting families in their own context communicates respect, humility, and a commitment to understanding the child beyond the classroom.</a:t>
            </a:r>
          </a:p>
          <a:p>
            <a:pPr marL="628650" lvl="1" indent="-171450" algn="l" rtl="0">
              <a:spcBef>
                <a:spcPts val="0"/>
              </a:spcBef>
              <a:spcAft>
                <a:spcPts val="0"/>
              </a:spcAft>
              <a:buFont typeface="Arial" panose="020B0604020202020204" pitchFamily="34" charset="0"/>
              <a:buChar char="•"/>
            </a:pPr>
            <a:r>
              <a:rPr lang="en-US" i="1">
                <a:solidFill>
                  <a:schemeClr val="tx1"/>
                </a:solidFill>
                <a:latin typeface="Calibri" panose="020F0502020204030204" pitchFamily="34" charset="0"/>
                <a:cs typeface="Calibri" panose="020F0502020204030204" pitchFamily="34" charset="0"/>
              </a:rPr>
              <a:t>Reading nights </a:t>
            </a:r>
            <a:r>
              <a:rPr lang="en-US">
                <a:solidFill>
                  <a:schemeClr val="tx1"/>
                </a:solidFill>
                <a:latin typeface="Calibri" panose="020F0502020204030204" pitchFamily="34" charset="0"/>
                <a:cs typeface="Calibri" panose="020F0502020204030204" pitchFamily="34" charset="0"/>
              </a:rPr>
              <a:t>build trust by honoring a family’s existing literacy practices and culture. </a:t>
            </a: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When schools emphasize enjoyment, connection, and shared experiences (not performance), families feel affirmed rather than judged.</a:t>
            </a:r>
          </a:p>
          <a:p>
            <a:pPr marL="628650" lvl="1" indent="-171450" algn="l" rtl="0">
              <a:spcBef>
                <a:spcPts val="0"/>
              </a:spcBef>
              <a:spcAft>
                <a:spcPts val="0"/>
              </a:spcAft>
              <a:buFont typeface="Arial" panose="020B0604020202020204" pitchFamily="34" charset="0"/>
              <a:buChar char="•"/>
            </a:pPr>
            <a:r>
              <a:rPr lang="en-US" i="1">
                <a:solidFill>
                  <a:schemeClr val="tx1"/>
                </a:solidFill>
                <a:latin typeface="Calibri" panose="020F0502020204030204" pitchFamily="34" charset="0"/>
                <a:cs typeface="Calibri" panose="020F0502020204030204" pitchFamily="34" charset="0"/>
              </a:rPr>
              <a:t>Pizza nights </a:t>
            </a:r>
            <a:r>
              <a:rPr lang="en-US">
                <a:solidFill>
                  <a:schemeClr val="tx1"/>
                </a:solidFill>
                <a:latin typeface="Calibri" panose="020F0502020204030204" pitchFamily="34" charset="0"/>
                <a:cs typeface="Calibri" panose="020F0502020204030204" pitchFamily="34" charset="0"/>
              </a:rPr>
              <a:t>and other low-stakes, informal events help humanize school staff and lower barriers to engagement. </a:t>
            </a: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These spaces allow relationships to form naturally, creating psychological safety that makes future collaboration easier.</a:t>
            </a:r>
          </a:p>
          <a:p>
            <a:pPr marL="628650" lvl="1" indent="-171450" algn="l" rtl="0">
              <a:spcBef>
                <a:spcPts val="0"/>
              </a:spcBef>
              <a:spcAft>
                <a:spcPts val="0"/>
              </a:spcAft>
              <a:buFont typeface="Arial" panose="020B0604020202020204" pitchFamily="34" charset="0"/>
              <a:buChar char="•"/>
            </a:pPr>
            <a:r>
              <a:rPr lang="en-US" i="1">
                <a:solidFill>
                  <a:schemeClr val="tx1"/>
                </a:solidFill>
                <a:latin typeface="Calibri" panose="020F0502020204030204" pitchFamily="34" charset="0"/>
                <a:cs typeface="Calibri" panose="020F0502020204030204" pitchFamily="34" charset="0"/>
              </a:rPr>
              <a:t>Advisory team events </a:t>
            </a:r>
            <a:r>
              <a:rPr lang="en-US" i="0">
                <a:solidFill>
                  <a:schemeClr val="tx1"/>
                </a:solidFill>
                <a:latin typeface="Calibri" panose="020F0502020204030204" pitchFamily="34" charset="0"/>
                <a:cs typeface="Calibri" panose="020F0502020204030204" pitchFamily="34" charset="0"/>
              </a:rPr>
              <a:t>build shared decision making.</a:t>
            </a:r>
            <a:endParaRPr lang="en-US" i="1">
              <a:solidFill>
                <a:schemeClr val="tx1"/>
              </a:solidFill>
              <a:latin typeface="Calibri" panose="020F0502020204030204" pitchFamily="34" charset="0"/>
              <a:cs typeface="Calibri" panose="020F0502020204030204" pitchFamily="34" charset="0"/>
            </a:endParaRP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When families are invited into advisory roles with meaningful voice and influence, trust is built through shared decision making. </a:t>
            </a: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Transparency about how input is used reinforces that participation matters and is not symbolic.</a:t>
            </a:r>
          </a:p>
          <a:p>
            <a:pPr marL="628650" lvl="1" indent="-171450" algn="l" rtl="0">
              <a:spcBef>
                <a:spcPts val="0"/>
              </a:spcBef>
              <a:spcAft>
                <a:spcPts val="0"/>
              </a:spcAft>
              <a:buFont typeface="Arial" panose="020B0604020202020204" pitchFamily="34" charset="0"/>
              <a:buChar char="•"/>
            </a:pPr>
            <a:r>
              <a:rPr lang="en-US" i="1">
                <a:solidFill>
                  <a:schemeClr val="tx1"/>
                </a:solidFill>
                <a:latin typeface="Calibri" panose="020F0502020204030204" pitchFamily="34" charset="0"/>
                <a:cs typeface="Calibri" panose="020F0502020204030204" pitchFamily="34" charset="0"/>
              </a:rPr>
              <a:t>Carnivals </a:t>
            </a:r>
            <a:r>
              <a:rPr lang="en-US">
                <a:solidFill>
                  <a:schemeClr val="tx1"/>
                </a:solidFill>
                <a:latin typeface="Calibri" panose="020F0502020204030204" pitchFamily="34" charset="0"/>
                <a:cs typeface="Calibri" panose="020F0502020204030204" pitchFamily="34" charset="0"/>
              </a:rPr>
              <a:t>create opportunities for joy, belonging, and positive association with school. </a:t>
            </a: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These events are especially powerful for families who may feel hesitant in more formal school settings, offering connection without pressure or expectations.</a:t>
            </a:r>
          </a:p>
          <a:p>
            <a:pPr marL="628650" lvl="1" indent="-171450" algn="l" rtl="0">
              <a:spcBef>
                <a:spcPts val="0"/>
              </a:spcBef>
              <a:spcAft>
                <a:spcPts val="0"/>
              </a:spcAft>
              <a:buFont typeface="Arial" panose="020B0604020202020204" pitchFamily="34" charset="0"/>
              <a:buChar char="•"/>
            </a:pPr>
            <a:r>
              <a:rPr lang="en-US" i="1">
                <a:solidFill>
                  <a:schemeClr val="tx1"/>
                </a:solidFill>
                <a:latin typeface="Calibri" panose="020F0502020204030204" pitchFamily="34" charset="0"/>
                <a:cs typeface="Calibri" panose="020F0502020204030204" pitchFamily="34" charset="0"/>
              </a:rPr>
              <a:t>Book fairs </a:t>
            </a:r>
            <a:r>
              <a:rPr lang="en-US">
                <a:solidFill>
                  <a:schemeClr val="tx1"/>
                </a:solidFill>
                <a:latin typeface="Calibri" panose="020F0502020204030204" pitchFamily="34" charset="0"/>
                <a:cs typeface="Calibri" panose="020F0502020204030204" pitchFamily="34" charset="0"/>
              </a:rPr>
              <a:t>build trust when they are inclusive and accessible. </a:t>
            </a:r>
          </a:p>
          <a:p>
            <a:pPr marL="1085850" marR="0" lvl="2"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solidFill>
                  <a:schemeClr val="tx1"/>
                </a:solidFill>
              </a:rPr>
              <a:t>Communicate care and equity by offering a range of books, considering affordability, and if possible providing options for families to take books home without cost. </a:t>
            </a:r>
          </a:p>
          <a:p>
            <a:pPr marL="628650" lvl="1" indent="-171450" algn="l" rtl="0">
              <a:spcBef>
                <a:spcPts val="0"/>
              </a:spcBef>
              <a:spcAft>
                <a:spcPts val="0"/>
              </a:spcAft>
              <a:buFont typeface="Arial" panose="020B0604020202020204" pitchFamily="34" charset="0"/>
              <a:buChar char="•"/>
            </a:pPr>
            <a:r>
              <a:rPr lang="en-US" i="1">
                <a:solidFill>
                  <a:schemeClr val="tx1"/>
                </a:solidFill>
                <a:latin typeface="Calibri" panose="020F0502020204030204" pitchFamily="34" charset="0"/>
                <a:cs typeface="Calibri" panose="020F0502020204030204" pitchFamily="34" charset="0"/>
              </a:rPr>
              <a:t>Transition fairs </a:t>
            </a:r>
            <a:r>
              <a:rPr lang="en-US" i="0">
                <a:solidFill>
                  <a:schemeClr val="tx1"/>
                </a:solidFill>
                <a:latin typeface="Calibri" panose="020F0502020204030204" pitchFamily="34" charset="0"/>
                <a:cs typeface="Calibri" panose="020F0502020204030204" pitchFamily="34" charset="0"/>
              </a:rPr>
              <a:t>help make transitions less </a:t>
            </a:r>
            <a:r>
              <a:rPr lang="en-US">
                <a:solidFill>
                  <a:schemeClr val="tx1"/>
                </a:solidFill>
                <a:latin typeface="Calibri" panose="020F0502020204030204" pitchFamily="34" charset="0"/>
                <a:cs typeface="Calibri" panose="020F0502020204030204" pitchFamily="34" charset="0"/>
              </a:rPr>
              <a:t>stressful for families. Trust grows when schools proactively provide clear information, answer questions honestly, and acknowledge emotions related to change, especially during transitions into kindergarten, middle school, or special education services.</a:t>
            </a:r>
          </a:p>
          <a:p>
            <a:pPr marL="628650" lvl="1" indent="-171450" algn="l" rtl="0">
              <a:spcBef>
                <a:spcPts val="0"/>
              </a:spcBef>
              <a:spcAft>
                <a:spcPts val="0"/>
              </a:spcAft>
              <a:buFont typeface="Arial" panose="020B0604020202020204" pitchFamily="34" charset="0"/>
              <a:buChar char="•"/>
            </a:pPr>
            <a:r>
              <a:rPr lang="en-US" i="1">
                <a:solidFill>
                  <a:schemeClr val="tx1"/>
                </a:solidFill>
                <a:latin typeface="Calibri" panose="020F0502020204030204" pitchFamily="34" charset="0"/>
                <a:cs typeface="Calibri" panose="020F0502020204030204" pitchFamily="34" charset="0"/>
              </a:rPr>
              <a:t>Everyday moments</a:t>
            </a: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Trust is also built outside of events, through everyday interactions such as phone calls, notes home, hallway conversations, family surveys, and follow-through on commitments. </a:t>
            </a:r>
          </a:p>
          <a:p>
            <a:pPr marL="1085850" lvl="2"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Consistency and reliability over time are key.</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Can you think of any other events that will build trust with families? What are other things that your district provides?</a:t>
            </a:r>
          </a:p>
          <a:p>
            <a:pPr marL="171450" lvl="0"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Key takeaway</a:t>
            </a:r>
          </a:p>
          <a:p>
            <a:pPr marL="628650" lvl="1" indent="-171450" algn="l" rtl="0">
              <a:spcBef>
                <a:spcPts val="0"/>
              </a:spcBef>
              <a:spcAft>
                <a:spcPts val="0"/>
              </a:spcAft>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Events don’t build trust on their own. How schools show up, listen, and respond during these moments do</a:t>
            </a:r>
          </a:p>
          <a:p>
            <a:pPr marL="0" lvl="0" indent="0" algn="l" rtl="0">
              <a:spcBef>
                <a:spcPts val="0"/>
              </a:spcBef>
              <a:spcAft>
                <a:spcPts val="0"/>
              </a:spcAft>
              <a:buFont typeface="Arial" panose="020B0604020202020204" pitchFamily="34" charset="0"/>
              <a:buNone/>
            </a:pPr>
            <a:endParaRPr lang="en-US">
              <a:solidFill>
                <a:schemeClr val="tx1"/>
              </a:solidFill>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References</a:t>
            </a:r>
          </a:p>
          <a:p>
            <a:pPr marL="171450" indent="-171450">
              <a:buClr>
                <a:schemeClr val="dk1"/>
              </a:buClr>
              <a:buSzPts val="935"/>
              <a:buFont typeface="Arial" panose="020B0604020202020204" pitchFamily="34" charset="0"/>
              <a:buChar char="•"/>
            </a:pPr>
            <a:r>
              <a:rPr lang="en-US">
                <a:solidFill>
                  <a:schemeClr val="tx1"/>
                </a:solidFill>
              </a:rPr>
              <a:t>Mapp, K. L., Henderson, A., Cuevas, S., Franco, M., &amp; Ewert, S. (2022). </a:t>
            </a:r>
            <a:r>
              <a:rPr lang="en-US" i="1">
                <a:solidFill>
                  <a:schemeClr val="tx1"/>
                </a:solidFill>
              </a:rPr>
              <a:t>Everyone wins! The evidence for family-school partnerships and implications for practice</a:t>
            </a:r>
            <a:r>
              <a:rPr lang="en-US">
                <a:solidFill>
                  <a:schemeClr val="tx1"/>
                </a:solidFill>
              </a:rPr>
              <a:t>. Scholastic Professional.</a:t>
            </a:r>
            <a:endParaRPr lang="en-US"/>
          </a:p>
          <a:p>
            <a:pPr marL="171450" indent="-171450">
              <a:buClr>
                <a:schemeClr val="dk1"/>
              </a:buClr>
              <a:buSzPts val="935"/>
              <a:buFont typeface="Arial" panose="020B0604020202020204" pitchFamily="34" charset="0"/>
              <a:buChar char="•"/>
            </a:pPr>
            <a:r>
              <a:rPr lang="en-US">
                <a:solidFill>
                  <a:schemeClr val="tx1"/>
                </a:solidFill>
              </a:rPr>
              <a:t>Venkateswaran, N., Laird, J., Robles, J., &amp; Jeffries, J. (2018). </a:t>
            </a:r>
            <a:r>
              <a:rPr lang="en-US" i="1">
                <a:solidFill>
                  <a:schemeClr val="tx1"/>
                </a:solidFill>
              </a:rPr>
              <a:t>Parent teacher home visits implementation study</a:t>
            </a:r>
            <a:r>
              <a:rPr lang="en-US">
                <a:solidFill>
                  <a:schemeClr val="tx1"/>
                </a:solidFill>
              </a:rPr>
              <a:t>. Parent Teacher Home Visits. </a:t>
            </a:r>
            <a:r>
              <a:rPr lang="en-US">
                <a:solidFill>
                  <a:schemeClr val="tx1"/>
                </a:solidFill>
                <a:hlinkClick r:id="rId3"/>
              </a:rPr>
              <a:t>https://pthvp.org/wp-content/uploads/2022/03/parent-teacher-home-visits-implementation-study.pdf</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47922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g2fdb14a68f0_0_156: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557" name="Google Shape;557;g2fdb14a68f0_0_156: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sz="1200"/>
              <a:t>Pause and reflect on </a:t>
            </a:r>
            <a:r>
              <a:rPr lang="en-US" sz="1200" i="0"/>
              <a:t>the mindset </a:t>
            </a:r>
            <a:r>
              <a:rPr lang="en-US" sz="1200"/>
              <a:t>you bring into your relationships with families. Trust is not built through strategies alone; it starts with our assumptions, beliefs, and intentions.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sz="1200"/>
              <a:t>First, it’s helpful to recognize that building trust begins with purpose. When we enter relationships with families holding a deep conviction that strong partnerships truly benefit children and youth, that belief shows up in our actions, our tone, and our persistence. Families can often sense when relationships feel transactional versus when they are rooted in genuine care for their child.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sz="1200"/>
              <a:t>A key part of this mindset is seeing families without judgement. We assume families are competent, valuable, and engaged, even when those qualities may not be immediately visible. There may be barriers we don’t see, past negative school experiences, work schedules, language differences, or stressors outside of school. When partnership is a priority, we stay committed even when engagement looks different than we expect.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sz="1200"/>
              <a:t>Valuing families means making time for them and honoring their experiences. It includes respecting what they bring, acknowledging their history with schools, and intentionally creating spaces where they feel welcomed and that they belong. Small actions, how we greet families, how we follow up, and how we invite input can send powerful messages about respect.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sz="1200"/>
              <a:t>Meeting families where they are is another essential mindset shift. We can never fully know what challenges others may be facing. Approaching interactions with empathy and flexibility helps reduce assumptions and builds trust over time.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sz="1200"/>
              <a:t>Listening is also critical, especially when we don’t agree. Trust grows when families feel heard, not dismissed. Keeping our word and following through on commitments reinforces reliability and credibility.</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sz="1200"/>
              <a:t>Finally, showing attention and appreciation matters. Most people are doing the best they can with the information, resources, and experiences they have, even when it doesn’t look that way to us. When we acknowledge effort and express appreciation, we strengthen relationships and create the conditions for meaningful partnership.</a:t>
            </a:r>
          </a:p>
          <a:p>
            <a:pPr marL="0" lvl="0" indent="0" algn="l" rtl="0">
              <a:lnSpc>
                <a:spcPct val="100000"/>
              </a:lnSpc>
              <a:spcBef>
                <a:spcPts val="0"/>
              </a:spcBef>
              <a:spcAft>
                <a:spcPts val="0"/>
              </a:spcAft>
              <a:buSzPts val="1100"/>
              <a:buNone/>
            </a:pPr>
            <a:endParaRPr lang="en-US" b="1">
              <a:solidFill>
                <a:schemeClr val="dk1"/>
              </a:solidFill>
            </a:endParaRPr>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Sans-Serif"/>
              <a:buChar char="•"/>
            </a:pPr>
            <a:r>
              <a:rPr lang="en-US"/>
              <a:t>National Association for Family, School, and Community Engagement. (n.d.). </a:t>
            </a:r>
            <a:r>
              <a:rPr lang="en-US" i="1"/>
              <a:t>Homepage. </a:t>
            </a:r>
            <a:r>
              <a:rPr lang="en-US"/>
              <a:t>Retrieved March 4, 2026, from </a:t>
            </a:r>
            <a:r>
              <a:rPr lang="en-US">
                <a:hlinkClick r:id="rId3"/>
              </a:rPr>
              <a:t>https://nafsce.org/</a:t>
            </a:r>
            <a:endParaRPr lang="en-US">
              <a:solidFill>
                <a:srgbClr val="000000"/>
              </a:solidFill>
            </a:endParaRPr>
          </a:p>
          <a:p>
            <a:pPr marL="171450" lvl="0" indent="-171450" algn="l">
              <a:lnSpc>
                <a:spcPct val="100000"/>
              </a:lnSpc>
              <a:spcBef>
                <a:spcPts val="0"/>
              </a:spcBef>
              <a:spcAft>
                <a:spcPts val="0"/>
              </a:spcAft>
              <a:buSzPts val="1100"/>
              <a:buFont typeface="Arial"/>
              <a:buChar char="•"/>
            </a:pPr>
            <a:endParaRPr lang="en-US" sz="1200"/>
          </a:p>
          <a:p>
            <a:pPr marL="0" lvl="0" indent="0" algn="l" rtl="0">
              <a:spcBef>
                <a:spcPts val="0"/>
              </a:spcBef>
              <a:spcAft>
                <a:spcPts val="0"/>
              </a:spcAft>
              <a:buClr>
                <a:schemeClr val="dk1"/>
              </a:buClr>
              <a:buSzPts val="1100"/>
              <a:buFont typeface="Arial"/>
              <a:buNone/>
            </a:pPr>
            <a:endParaRPr/>
          </a:p>
        </p:txBody>
      </p:sp>
      <p:sp>
        <p:nvSpPr>
          <p:cNvPr id="558" name="Google Shape;558;g2fdb14a68f0_0_156: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62</a:t>
            </a:fld>
            <a:endParaRPr>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Family-school partnerships are key to supporting students’ academic success and overall well-being.</a:t>
            </a:r>
            <a:r>
              <a:rPr lang="en-US" b="1"/>
              <a:t> </a:t>
            </a:r>
          </a:p>
          <a:p>
            <a:pPr marL="171450" marR="0" lvl="0"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a:t>The topics and questions on the slide are important for parents and families in terms of partnerships. They focus on building strong relationships with schools, sustaining two-way communication, and structuring support for students between home and school.</a:t>
            </a:r>
          </a:p>
          <a:p>
            <a:pPr marL="171450" marR="0" lvl="0"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a:t>These can help guide back-to-school conversations with teachers and school staff, support building partnerships, and lay the foundation for a student’s success. </a:t>
            </a:r>
          </a:p>
          <a:p>
            <a:pPr marL="171450" marR="0" lvl="0"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a:t>Small group discussion</a:t>
            </a:r>
          </a:p>
          <a:p>
            <a:pPr marL="628650" marR="0" lvl="1"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a:t>Ask participants to take 5 minutes at their table or small group and talk about how they might answer these questions that parents could ask? How could the topics and questions be used as a framework for conversations between families and school staff? </a:t>
            </a:r>
          </a:p>
          <a:p>
            <a:pPr marL="628650" marR="0" lvl="1"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a:t>Share out when finished. </a:t>
            </a:r>
          </a:p>
          <a:p>
            <a:pPr marL="0" lvl="0" indent="0" algn="l" rtl="0">
              <a:spcBef>
                <a:spcPts val="0"/>
              </a:spcBef>
              <a:spcAft>
                <a:spcPts val="0"/>
              </a:spcAft>
              <a:buNone/>
            </a:pPr>
            <a:endParaRPr lang="en-US"/>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United States Department of Education. (2024). </a:t>
            </a:r>
            <a:r>
              <a:rPr lang="en-US" i="1"/>
              <a:t>Let’s talk back to school: Sample questions parents and families can ask to partner with your child’s teachers and school. </a:t>
            </a:r>
            <a:r>
              <a:rPr lang="en-US">
                <a:hlinkClick r:id="rId3"/>
              </a:rPr>
              <a:t>https://www.ed.gov/sites/ed/files/2024-11/Let’s_Talk_Back_to_School_Eng_2024.pdf</a:t>
            </a:r>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34298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District leadership sets the plan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The district's role is to establish clear, consistent expectations for how families are informed and engaged at each tier. Without a district-level plan, communication quality varies from school to school and teacher to teacher. Some families get detailed, accessible information; others get nothing until a crisis. The communication plan is what creates equal experience across the system.</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Building leadership teams translate communication plan into practice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Building leadership teams are responsible for turning district expectations into school-specific protocols: who communicates what, when, in what format, and how families can respond. That means building time for family communication into staff schedules, not treating it as something staff fit in around everything else. A school where family communication about DCI-MTSS is structured and expected will consistently outperform one where it's left to individual discretion.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Problem-solving teams design tier-specific plans with families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One of the most important, and most frequently missed, design moves is including families in the development of the communication process itself. Problem-solving teams that include family members don't just communicate better, they design better communication. Families who have navigated the Tier 2 or Tier 3 process can identify what information they needed, when they needed it, and what formats worked. That knowledge shapes a communication process that serves families rather than just fulfilling a procedural requirement.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Families refine the process through feedback</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Building in a feedback loop is essential. How do families know they are informing the process if no one ever tells them what changed because of what they said? Regular check-ins (a brief survey after a Tier 2 meeting, a question at the end of a student support conference) generate the data that allows the process to improve. Districts that treat family communication as a living process rather than a fixed protocol will continuously close the gap between what they intend and what families experience.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The process is reviewed and refined regularly</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Family communication about DCI-MTSS should be part of the data reviewed. Are families attending team meetings? Are they implementing home strategies? Are they reporting that they understand what's happening with their child? When those numbers are low, that's a signal about the quality of the process the school has built. Regular review, using both data and direct family feedback, is how schools move from a communication process that looks good on paper to one that works.</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47599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38BE5-EB16-F018-A959-42A5BA60C0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BE19B5-E578-FD4E-D87B-3F8FF7CB2DB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6DA0D8BC-8937-C035-A079-554B693C4697}"/>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dirty="0">
                <a:solidFill>
                  <a:schemeClr val="tx1"/>
                </a:solidFill>
                <a:latin typeface="Calibri" panose="020F0502020204030204" pitchFamily="34" charset="0"/>
                <a:cs typeface="Calibri" panose="020F0502020204030204" pitchFamily="34" charset="0"/>
              </a:rPr>
              <a:t>Divide the group into four small groups. Assign each group one of the topics and have them discuss a few of the questions (their choice) for that topic.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dirty="0">
                <a:solidFill>
                  <a:schemeClr val="tx1"/>
                </a:solidFill>
                <a:latin typeface="Calibri" panose="020F0502020204030204" pitchFamily="34" charset="0"/>
                <a:cs typeface="Calibri" panose="020F0502020204030204" pitchFamily="34" charset="0"/>
              </a:rPr>
              <a:t>End with a share out and discussion of all four topics.</a:t>
            </a:r>
          </a:p>
        </p:txBody>
      </p:sp>
      <p:sp>
        <p:nvSpPr>
          <p:cNvPr id="4" name="Slide Number Placeholder 3">
            <a:extLst>
              <a:ext uri="{FF2B5EF4-FFF2-40B4-BE49-F238E27FC236}">
                <a16:creationId xmlns:a16="http://schemas.microsoft.com/office/drawing/2014/main" id="{CDC0515D-4B81-AFBC-847A-5A0879C6A21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575320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F6627-4F60-D637-C269-341777014F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C06787-DB2E-6377-D7E4-0865BF46AF95}"/>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2BEC1AC-ECCC-D374-32FF-DDFBC206584C}"/>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Essential Function 2 is where partnership moves from relationship-building into action.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EF1 is about creating the conditions for partnership (building trust, opening communication, making families feel welcome)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EF2 is about what we do with that foundation. It focuses on a specific and critical question: are families genuinely equipped to support their child's learning and development, not just informed about it?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This essential function asks districts to go beyond keeping families in the loop. It's about ensuring families understand the curriculum, the goals, and the expectations in ways that make sense to them. It's about bringing families into the conversation around Tiers 2 and 3 interventions, not just notifying them that an intervention is happening. And it's about recognizing that families can't support at home what they don't understand. Schools have a responsibility to build that understanding intentionally.</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There are five criteria in EF2, and together they describe what it looks like when a district truly treats families as partners in the learning process rather than recipients of information about it. As we walk through each one, think about where your district is right now and where the opportunities for growth might be.</a:t>
            </a:r>
          </a:p>
          <a:p>
            <a:pPr marL="0" lvl="0" indent="0" algn="l" rtl="0">
              <a:spcBef>
                <a:spcPts val="0"/>
              </a:spcBef>
              <a:spcAft>
                <a:spcPts val="0"/>
              </a:spcAft>
              <a:buClr>
                <a:schemeClr val="dk1"/>
              </a:buClr>
              <a:buSzPts val="1100"/>
              <a:buFont typeface="Arial"/>
              <a:buNone/>
            </a:pPr>
            <a:endParaRPr lang="en-US"/>
          </a:p>
        </p:txBody>
      </p:sp>
      <p:sp>
        <p:nvSpPr>
          <p:cNvPr id="4" name="Slide Number Placeholder 3">
            <a:extLst>
              <a:ext uri="{FF2B5EF4-FFF2-40B4-BE49-F238E27FC236}">
                <a16:creationId xmlns:a16="http://schemas.microsoft.com/office/drawing/2014/main" id="{7693043F-D5B3-3667-C2A9-C5BC2ADD8E9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143363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g2fdb14a68f0_0_608: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604" name="Google Shape;604;g2fdb14a68f0_0_608: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This slide provides an opportunity for participants to reflect on their current experience in collaborating with families around academic and social emotional growth. Some educators may still see family engagement as an extra thing to deal with when they have time, rather than a potential resource for student success which can positively impact academics and behavior.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Pose the questions to the participants to answer with entire group.</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605" name="Google Shape;605;g2fdb14a68f0_0_608: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67</a:t>
            </a:fld>
            <a:endParaRPr>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7EF3A2-81AC-8F63-67AB-2990E82698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2990D-86D6-A59A-7278-74D3A7818C4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5257448B-AD43-C4BC-5948-A7D151ED3198}"/>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a:t>Key points for educators from the video</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Recognize and partner with the three parent roles: support, monitor, and advocate. They work best when done together.</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Acknowledge that parents are already doing a lot to help their children succeed and invite them to deepen their involvement in a structured way.</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Make progress updates clear and regular. Share concrete data on student learning so parents can monitor growth at home.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Encourage consistent routines at home (e.g., after-school/evening routines, bedtime, breakfast) and explain how these routines support learning.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Be explicit about needs and next steps. When you see gaps, communicate with urgency and provide actionable requests parents can carry out.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Create opportunities for parents to learn how to advocate effectively (e.g., how to articulate concerns, how to request supports or accommodations, how to navigate district processes).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Foster bidirectional trust and relational trust with families. Assume good intentions and collaborate to support the child.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Align classroom practices with families’ realities. Ask parents how they monitor progress at home and what supports would help them advocate for their child.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Show that advocacy and monitoring are not optional extras but essential parts of a student’s educational career.</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Share examples of successful advocacy and monitoring so other parents can learn from them and feel empowered to participate.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Emphasize that when parents monitor and advocate, they strengthen the parent–teacher partnership and improve student outcomes.</a:t>
            </a:r>
          </a:p>
          <a:p>
            <a:pPr marL="171450" lvl="0" indent="-171450" algn="l" rtl="0">
              <a:spcBef>
                <a:spcPts val="0"/>
              </a:spcBef>
              <a:spcAft>
                <a:spcPts val="0"/>
              </a:spcAft>
              <a:buFont typeface="Arial" panose="020B0604020202020204" pitchFamily="34" charset="0"/>
              <a:buChar char="•"/>
            </a:pPr>
            <a:endParaRPr lang="en-US"/>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RightQuestion Institute. (2018, November 9). </a:t>
            </a:r>
            <a:r>
              <a:rPr lang="en-US" i="1"/>
              <a:t>Three roles parents can play in their children’s education</a:t>
            </a:r>
            <a:r>
              <a:rPr lang="en-US"/>
              <a:t> [Video]. YouTube. </a:t>
            </a:r>
            <a:r>
              <a:rPr lang="en-US">
                <a:hlinkClick r:id="rId3"/>
              </a:rPr>
              <a:t>https://www.youtube.com/watch?v=xODEoIDJa70</a:t>
            </a:r>
            <a:endParaRPr lang="en-US"/>
          </a:p>
          <a:p>
            <a:pPr marL="0" lvl="0" indent="0" algn="l" rtl="0">
              <a:spcBef>
                <a:spcPts val="0"/>
              </a:spcBef>
              <a:spcAft>
                <a:spcPts val="0"/>
              </a:spcAft>
              <a:buNone/>
            </a:pPr>
            <a:endParaRPr lang="en-US"/>
          </a:p>
        </p:txBody>
      </p:sp>
      <p:sp>
        <p:nvSpPr>
          <p:cNvPr id="4" name="Slide Number Placeholder 3">
            <a:extLst>
              <a:ext uri="{FF2B5EF4-FFF2-40B4-BE49-F238E27FC236}">
                <a16:creationId xmlns:a16="http://schemas.microsoft.com/office/drawing/2014/main" id="{87AC7CF0-EFB1-221B-926A-2E5F05BE679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62971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a:extLst>
            <a:ext uri="{FF2B5EF4-FFF2-40B4-BE49-F238E27FC236}">
              <a16:creationId xmlns:a16="http://schemas.microsoft.com/office/drawing/2014/main" id="{93462EEB-633C-8E07-1F0E-FC41EC268B3E}"/>
            </a:ext>
          </a:extLst>
        </p:cNvPr>
        <p:cNvGrpSpPr/>
        <p:nvPr/>
      </p:nvGrpSpPr>
      <p:grpSpPr>
        <a:xfrm>
          <a:off x="0" y="0"/>
          <a:ext cx="0" cy="0"/>
          <a:chOff x="0" y="0"/>
          <a:chExt cx="0" cy="0"/>
        </a:xfrm>
      </p:grpSpPr>
      <p:sp>
        <p:nvSpPr>
          <p:cNvPr id="657" name="Google Shape;657;p39:notes">
            <a:extLst>
              <a:ext uri="{FF2B5EF4-FFF2-40B4-BE49-F238E27FC236}">
                <a16:creationId xmlns:a16="http://schemas.microsoft.com/office/drawing/2014/main" id="{0278F0E5-8FBB-79C4-A867-CCBAA35603C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658" name="Google Shape;658;p39:notes">
            <a:extLst>
              <a:ext uri="{FF2B5EF4-FFF2-40B4-BE49-F238E27FC236}">
                <a16:creationId xmlns:a16="http://schemas.microsoft.com/office/drawing/2014/main" id="{44A7EC68-26B2-B05E-A566-A03186064EB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After the video give participants a few minutes to reflect on the questions on the slide.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Then have participants talk with a partner about the three reflection questions.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Invite the whole group to share out. Ask for examples. </a:t>
            </a:r>
          </a:p>
          <a:p>
            <a:endParaRPr lang="en-US" dirty="0"/>
          </a:p>
        </p:txBody>
      </p:sp>
    </p:spTree>
    <p:extLst>
      <p:ext uri="{BB962C8B-B14F-4D97-AF65-F5344CB8AC3E}">
        <p14:creationId xmlns:p14="http://schemas.microsoft.com/office/powerpoint/2010/main" val="227309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78280116ae_0_685:notes"/>
          <p:cNvSpPr>
            <a:spLocks noGrp="1" noRot="1" noChangeAspect="1"/>
          </p:cNvSpPr>
          <p:nvPr>
            <p:ph type="sldImg" idx="2"/>
          </p:nvPr>
        </p:nvSpPr>
        <p:spPr>
          <a:xfrm>
            <a:off x="538163" y="677863"/>
            <a:ext cx="6026150" cy="338931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137" name="Google Shape;137;g278280116ae_0_685:notes"/>
          <p:cNvSpPr txBox="1">
            <a:spLocks noGrp="1"/>
          </p:cNvSpPr>
          <p:nvPr>
            <p:ph type="body" idx="1"/>
          </p:nvPr>
        </p:nvSpPr>
        <p:spPr>
          <a:xfrm>
            <a:off x="710248" y="4292878"/>
            <a:ext cx="5681980" cy="406693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dirty="0"/>
              <a:t>Notes</a:t>
            </a:r>
            <a:endParaRPr dirty="0"/>
          </a:p>
          <a:p>
            <a:pPr marL="171450" lvl="0" indent="-171450" algn="l" rtl="0">
              <a:lnSpc>
                <a:spcPct val="100000"/>
              </a:lnSpc>
              <a:spcBef>
                <a:spcPts val="0"/>
              </a:spcBef>
              <a:spcAft>
                <a:spcPts val="0"/>
              </a:spcAft>
              <a:buSzPts val="1100"/>
              <a:buFont typeface="Arial"/>
              <a:buChar char="•"/>
            </a:pPr>
            <a:r>
              <a:rPr lang="en-US" b="0" dirty="0"/>
              <a:t>Handouts listed are in the handout packet. </a:t>
            </a:r>
            <a:endParaRPr dirty="0"/>
          </a:p>
          <a:p>
            <a:pPr marL="171450" lvl="0" indent="-171450" algn="l" rtl="0">
              <a:lnSpc>
                <a:spcPct val="100000"/>
              </a:lnSpc>
              <a:spcBef>
                <a:spcPts val="0"/>
              </a:spcBef>
              <a:spcAft>
                <a:spcPts val="0"/>
              </a:spcAft>
              <a:buSzPts val="1100"/>
              <a:buFont typeface="Arial"/>
              <a:buChar char="•"/>
            </a:pPr>
            <a:r>
              <a:rPr lang="en-US" b="0" dirty="0"/>
              <a:t>Numerous sites are also provided throughout the module for participants to access via a web link. </a:t>
            </a:r>
            <a:endParaRPr dirty="0"/>
          </a:p>
          <a:p>
            <a:pPr marL="171450" lvl="0" indent="-171450" algn="l" rtl="0">
              <a:lnSpc>
                <a:spcPct val="100000"/>
              </a:lnSpc>
              <a:spcBef>
                <a:spcPts val="0"/>
              </a:spcBef>
              <a:spcAft>
                <a:spcPts val="0"/>
              </a:spcAft>
              <a:buSzPts val="1100"/>
              <a:buFont typeface="Arial"/>
              <a:buChar char="•"/>
            </a:pPr>
            <a:r>
              <a:rPr lang="en-US" dirty="0"/>
              <a:t>Due to copyright regulations, some materials are linked to their original source and must be downloaded from the link.</a:t>
            </a:r>
            <a:endParaRPr dirty="0"/>
          </a:p>
        </p:txBody>
      </p:sp>
      <p:sp>
        <p:nvSpPr>
          <p:cNvPr id="138" name="Google Shape;138;g278280116ae_0_685:notes"/>
          <p:cNvSpPr txBox="1">
            <a:spLocks noGrp="1"/>
          </p:cNvSpPr>
          <p:nvPr>
            <p:ph type="sldNum" idx="12"/>
          </p:nvPr>
        </p:nvSpPr>
        <p:spPr>
          <a:xfrm>
            <a:off x="0" y="0"/>
            <a:ext cx="3106944" cy="296510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rPr>
              <a:t>7</a:t>
            </a:fld>
            <a:endParaRPr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a:t>How can we collaborate with families around academic and social-emotional outcomes?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One strategy is to be thoughtful about the information we share and how we share it. Families want to be engaged, but the way districts provide updates and information matters. Parents have expressed a lack of confidence when it comes to understanding what their child needs to know in order to succeed. </a:t>
            </a:r>
            <a:r>
              <a:rPr lang="en-US" b="0"/>
              <a:t>“Right-sized information” means information that is intentionally calibrated to the audience and purpose: not too much, not too little, and delivered at the right time and in the right format. In plain terms, it’s just enough information to be useful and actionable, without overwhelming or oversimplifying.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A concrete way to help parents know about what their child is learning is to provide information about the curriculum and the types of work their kids are doing. Teachers should provide regular updates to families in their home language with information about what their child is learning and how they can reinforce that learning at home. Updates focused on student learning activities connected to high-quality, standards-aligned curriculum have been shown to meaningfully improve student learning outcomes.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Below are some examples of what this might look like for Tier 1 in elementary, middle, and high schools. Feel free to use your own examples or elicit examples from participants.  </a:t>
            </a:r>
            <a:endParaRPr lang="en-US" b="0"/>
          </a:p>
          <a:p>
            <a:pPr marL="0" lvl="0" indent="0" algn="l" rtl="0">
              <a:lnSpc>
                <a:spcPct val="115000"/>
              </a:lnSpc>
              <a:spcBef>
                <a:spcPts val="0"/>
              </a:spcBef>
              <a:spcAft>
                <a:spcPts val="0"/>
              </a:spcAft>
              <a:buClr>
                <a:schemeClr val="dk1"/>
              </a:buClr>
              <a:buSzPts val="1100"/>
              <a:buFont typeface="Arial" panose="020B0604020202020204" pitchFamily="34" charset="0"/>
              <a:buNone/>
            </a:pPr>
            <a:endParaRPr lang="en-US" b="0"/>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Elementary School (Tier 1)</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Focus:</a:t>
            </a:r>
            <a:r>
              <a:rPr lang="en-US"/>
              <a:t> Foundational skills, routines, and family-friendly support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Monthly or </a:t>
            </a:r>
            <a:r>
              <a:rPr lang="en-US" b="0"/>
              <a:t>unit-based learning snapshots (e.g., literacy, math, SEL)</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Simple explanations of grade-level benchmarks (e.g., “What does a 1st grader typically read by spring?”)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Clear descriptions of schoolwide behavior expectations using visuals</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Examples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A </a:t>
            </a:r>
            <a:r>
              <a:rPr lang="en-US" b="0"/>
              <a:t>one-page grade level “What We’re Learning This Month” flyer</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Key skills (e.g., letter sounds, number </a:t>
            </a:r>
            <a:r>
              <a:rPr lang="en-US"/>
              <a:t>sense)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What success looks like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2–3 simple activities families can do at home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Short videos or visuals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How early reading develops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How families can practice math during daily routines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Weekly classroom newsletters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Instructional focus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Behavior expectations (e.g., “Be Safe, Be Kind”)</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Reinforcement ideas for home</a:t>
            </a:r>
            <a:endParaRPr lang="en-US" b="0"/>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Why it works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Reduces jargon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Builds confidence in families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Reinforces Tier 1 instruction consistently for all students</a:t>
            </a:r>
            <a:br>
              <a:rPr lang="en-US"/>
            </a:br>
            <a:endParaRPr lang="en-US"/>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Middle School (Tier 1)</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Focus:</a:t>
            </a:r>
            <a:r>
              <a:rPr lang="en-US"/>
              <a:t> Organization, skill progression, and increasing independence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Clear connections between content standards, assignments, and assessments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Explanations of how progress is measured without overwhelming data</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Support for families navigating multiple teachers and subjects</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Examples</a:t>
            </a:r>
            <a:endParaRPr lang="en-US" b="0"/>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A quarterly grade-level overview</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Core learning goals by subject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Major assessments or projects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Skills students are building toward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Family guides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What proficiency looks like in writing, math, or reading comprehension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How to interpret grading scales or rubrics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Schoolwide behavior updates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Expectations tied to transitions, technology use, and peer interactions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How families can support routines and accountability at home</a:t>
            </a:r>
            <a:endParaRPr lang="en-US" b="0"/>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Why it works</a:t>
            </a:r>
            <a:endParaRPr lang="en-US" b="0"/>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Helps families support students without “doing the work for them”</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Clarifies expectations during a key developmental transition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Keeps Tier 1 communication proactive rather than reactive</a:t>
            </a:r>
          </a:p>
          <a:p>
            <a:endParaRPr lang="en-US"/>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High School (Tier 1)</a:t>
            </a:r>
          </a:p>
          <a:p>
            <a:pPr marL="0" marR="0" lvl="0" indent="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None/>
              <a:tabLst/>
              <a:defRPr/>
            </a:pPr>
            <a:r>
              <a:rPr lang="en-US" b="1"/>
              <a:t>Focus:</a:t>
            </a:r>
            <a:r>
              <a:rPr lang="en-US"/>
              <a:t> Graduation pathways, readiness, and student ownership</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Clear, conc</a:t>
            </a:r>
            <a:r>
              <a:rPr lang="en-US" b="0"/>
              <a:t>ise communication about learning goals, credits, and outcomes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Emphasis on postsecondary readiness rather than day-to-day assignments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Shared language between students, families, and staff</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Examples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A </a:t>
            </a:r>
            <a:r>
              <a:rPr lang="en-US" b="0"/>
              <a:t>semester learning brief</a:t>
            </a:r>
            <a:endParaRPr lang="en-US"/>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Course goals and standards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How coursework connects to graduation requirements or career pathways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Family-friendly explanations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Benchmark assessments (e.g., ACT/SAT, course competencies)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What “on track” means for graduation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Behavior and engagement expectations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Attendance dashboards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Clear definitions of academic integrity and digital citizenship</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Resources that help families support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Goal-setting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Time management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Self-advocacy</a:t>
            </a:r>
            <a:endParaRPr lang="en-US" b="1"/>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1"/>
              <a:t>Why it works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Supports student independence while keeping families informed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Aligns Tier 1 communication with long-term outcomes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Prevents information overload while maintaining transparency</a:t>
            </a:r>
          </a:p>
          <a:p>
            <a:endParaRPr lang="en-US"/>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b="0"/>
              <a:t>Weisskirk, L., &amp; O’Bryon, E. (2021, September </a:t>
            </a:r>
            <a:r>
              <a:rPr lang="en-US"/>
              <a:t>17</a:t>
            </a:r>
            <a:r>
              <a:rPr lang="en-US" b="0"/>
              <a:t>). </a:t>
            </a:r>
            <a:r>
              <a:rPr lang="en-US" b="0" i="1"/>
              <a:t>5 ways to engage families around student learning (and why you should!) </a:t>
            </a:r>
            <a:r>
              <a:rPr lang="en-US" b="0"/>
              <a:t>EdReports. </a:t>
            </a:r>
            <a:r>
              <a:rPr lang="en-US" b="0">
                <a:hlinkClick r:id="rId3"/>
              </a:rPr>
              <a:t>https://edreports.org/resources/article/5-ways-to-engage-families-around-student-learning-and-why-you-should</a:t>
            </a:r>
            <a:br>
              <a:rPr lang="en-US" b="1"/>
            </a:b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67330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endParaRPr lang="en-US" sz="1200" b="0" i="1" u="none" strike="noStrike" cap="none">
              <a:solidFill>
                <a:schemeClr val="dk1"/>
              </a:solidFill>
              <a:latin typeface="Calibri"/>
              <a:ea typeface="Calibri"/>
              <a:cs typeface="Calibri"/>
              <a:sym typeface="Calibri"/>
            </a:endParaRP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Set shared learning goals together and revisit them regularly</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Goal-setting is most powerful when it's a conversation, not a presentation. When families are part of defining what success looks like for their child, and when those goals are revisited throughout the year, they stay engaged in ways that one-time conferences can't produce. The key word here is </a:t>
            </a:r>
            <a:r>
              <a:rPr lang="en-US" i="0"/>
              <a:t>shared. </a:t>
            </a:r>
            <a:r>
              <a:rPr lang="en-US"/>
              <a:t>These aren't the school's goals that families are asked to endorse. They're goals built together.</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Share data in plain language-what it means and what comes next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Most families want to understand how their child is doing but assessment reports full of acronyms, percentiles, and benchmark language don't give them that. When we translate data into plain language (here's what this means, here's what we're going to do about it, here's what you can do at home) families move from confused bystanders to informed partners. Data sharing is only useful if it leads to shared understanding.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Provide specific grade-level strategies families can use at home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Telling families to "read every night" or "practice math facts" isn't enough. Families need to know</a:t>
            </a:r>
            <a:r>
              <a:rPr lang="en-US" i="0"/>
              <a:t> how. Provide examples of w</a:t>
            </a:r>
            <a:r>
              <a:rPr lang="en-US"/>
              <a:t>hat a good reading conversation looks like at this grade level or what practicing math facts means in practice. When schools are that specific, families can follow through with confidence. Vague encouragement puts the burden back on families to figure it out alone.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Involve families in progress monitoring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Progress monitoring shouldn't be something that happens at school and gets reported to families later. When families understand what's being measured, how often, and what the data is showing, they become active participants in responding to it. That's especially important when a child is on a reading or math intervention. Families who understand the goal and the trajectory are far more effective support systems at home.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Connect families to community resources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Schools can't do everything, and communities often have resources families don't know exist (e.g., tutoring programs, library reading initiatives, enrichment opportunities, after-school supports). When schools actively connect families to community resources, rather than assuming families will find them, learning extends well beyond the school day. This is especially important for families who are newer to the community or navigating systems they're unfamiliar with.</a:t>
            </a:r>
          </a:p>
          <a:p>
            <a:endParaRPr lang="en-US" b="1"/>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Smith, T. E., Sheridan, S. M., Kim, E. M., Park, S., &amp; Beretvas, S. N. (2019). The effects of family-school partnership interventions on academic and social-emotional functioning: A meta-analysis exploring what works for whom. </a:t>
            </a:r>
            <a:r>
              <a:rPr lang="en-US" i="1"/>
              <a:t>Educational Psychology Review, 32</a:t>
            </a:r>
            <a:r>
              <a:rPr lang="en-US"/>
              <a:t>, 511–544. </a:t>
            </a:r>
            <a:r>
              <a:rPr lang="en-US">
                <a:hlinkClick r:id="rId3"/>
              </a:rPr>
              <a:t>https://doi.org/10.1007/s10648-019-09509-w</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217089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BBC10-BB3D-4968-BB27-68DE29C1A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A4E36E-C9D8-ED83-18A3-87B12B06D5B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6D4C7CD-3D79-046F-6316-54A575A654F1}"/>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Align behavioral expectations between home and school</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When a child hears one set of expectations at school and a different set at home, they have to work harder to navigate both worlds. When schools share their behavioral frameworks with families (not just the rules, but the reasoning and the strategies), families can reinforce the same approach at home. That consistency is one of the most powerful things we can give a child working on self-regulation or social skills.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Include families as active participants in intervention planning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This is a place where many schools fall short, not out of bad intentions, but out of habit. The team meets, develops a plan, and then invites the family in to hear about it. But families who help build the plan are far more likely to implement it at home, follow through consistently, and flag when something isn't working. Participation in the process changes the level of investment in the outcome.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Provide explicit guidance on how to support interventions at home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Telling a family that their child is on a check-in/check-out system or a behavior support plan isn't enough. Families need to understand what that means, what their role is, and specifically what to do (and not do) at home to support it. When guidance is concrete and jargon-free, families become genuine extensions of the intervention rather than uninformed observers.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Share SEL frameworks and vocabulary</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If students are learning to identify emotions using specific language at school (e.g., naming feelings, using a particular problem-solving framework) and then come home to a completely different vocabulary, the learning doesn't transfer as well. When families understand the SEL language being used at school and why, they can use it too. That continuity reinforces the skills in the moments that matter most, when things get hard at home.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Create regular opportunities for communication, not just when something goes wrong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One of the most corrosive patterns in family-school communication is when families only hear from school when there's a problem. Over time, a school phone number on caller ID becomes something to dread rather than welcome. Regular, proactive communication (even brief check-ins when things are going well) fundamentally changes the nature of the relationship. It builds the trust that makes the harder conversations possible.</a:t>
            </a:r>
          </a:p>
          <a:p>
            <a:endParaRPr lang="en-US" b="1"/>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Smith, T. E., Sheridan, S. M., Kim, E. M., Park, S., &amp; Beretvas, S. N. (2019). The effects of family-school partnership interventions on academic and social-emotional functioning: A meta-analysis exploring what works for whom. </a:t>
            </a:r>
            <a:r>
              <a:rPr lang="en-US" i="1"/>
              <a:t>Educational Psychology Review, 32</a:t>
            </a:r>
            <a:r>
              <a:rPr lang="en-US"/>
              <a:t>, 511–544. </a:t>
            </a:r>
            <a:r>
              <a:rPr lang="en-US">
                <a:hlinkClick r:id="rId3"/>
              </a:rPr>
              <a:t>https://doi.org/10.1007/s10648-019-09509-w</a:t>
            </a:r>
            <a:endParaRPr lang="en-US"/>
          </a:p>
        </p:txBody>
      </p:sp>
      <p:sp>
        <p:nvSpPr>
          <p:cNvPr id="4" name="Slide Number Placeholder 3">
            <a:extLst>
              <a:ext uri="{FF2B5EF4-FFF2-40B4-BE49-F238E27FC236}">
                <a16:creationId xmlns:a16="http://schemas.microsoft.com/office/drawing/2014/main" id="{083D7808-980A-9724-DB90-5EAF6EF9B7E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797282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F44B8-4021-DCF2-4535-EF59A29A62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9307E3-480A-DEC4-F0D6-3731BFB8012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5A3B2E4-9FEB-8F62-0A2F-918597E19F33}"/>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Use conferences as two-way conversations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The traditional conference format (teacher presents, family listens, </a:t>
            </a:r>
            <a:r>
              <a:rPr lang="en-US" i="0"/>
              <a:t>family asks a question or two) is a one-way structure dressed up as a conversation. A genuine two-way conference starts with the family. What are you seeing at home? What's your child saying about school? What are you worried about? What's going well? That information shapes everything the educator shares afterward. It also signals something important to families: your knowledge matters here.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u="none"/>
              <a:t>Develop workshops that build real skills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0"/>
              <a:t>There's a difference between a workshop that informs families and one that builds their capacity to act. The first tells families what MTSS is. The second teaches them how to read a progress monitoring graph, what questions to ask at a team meeting, and what their rights are in the process. When workshops are designed around what families can do with the information, not just what they know, engagement increases and so does follow-through at home.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Establish shared communication tools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0"/>
              <a:t>Real-time, two-way communication tools (whether a simple communication log, an app, or a regular brief check-in) allow families and educators to stay connected between formal meetings. Small updates in both directions keep everyone aligned and reduce the likelihood that small concerns grow into big ones before anyone notices. The key is that it has to be genuinely two-way. We need families contributing to the conversation, not just receiving updates.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Ensure accessibility across language, literacy, and time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0"/>
              <a:t>None of these strategies work if families can't access them. Workshops held at times when working families can't attend, materials written above a fifth-grade reading level, and communications sent only in English, for example, are structural barriers that determine whose voice gets included and whose doesn't. Accessibility is not an accommodation for a few families. It is the foundation that makes partnership possible for all families.</a:t>
            </a:r>
          </a:p>
          <a:p>
            <a:endParaRPr lang="en-US" b="1"/>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Smith, T. E., Sheridan, S. M., Kim, E. M., Park, S., &amp; Beretvas, S. N. (2019). The effects of family-school partnership interventions on academic and social-emotional functioning: A meta-analysis exploring what works for whom. </a:t>
            </a:r>
            <a:r>
              <a:rPr lang="en-US" i="1"/>
              <a:t>Educational Psychology Review, 32</a:t>
            </a:r>
            <a:r>
              <a:rPr lang="en-US"/>
              <a:t>, 511–544. </a:t>
            </a:r>
            <a:r>
              <a:rPr lang="en-US">
                <a:hlinkClick r:id="rId3"/>
              </a:rPr>
              <a:t>https://doi.org/10.1007/s10648-019-09509-w</a:t>
            </a:r>
            <a:endParaRPr lang="en-US"/>
          </a:p>
        </p:txBody>
      </p:sp>
      <p:sp>
        <p:nvSpPr>
          <p:cNvPr id="4" name="Slide Number Placeholder 3">
            <a:extLst>
              <a:ext uri="{FF2B5EF4-FFF2-40B4-BE49-F238E27FC236}">
                <a16:creationId xmlns:a16="http://schemas.microsoft.com/office/drawing/2014/main" id="{1BC0B07E-E955-1A62-E6FD-7268D78BA83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013504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0"/>
              <a:t>This slide is about moving from </a:t>
            </a:r>
            <a:r>
              <a:rPr lang="en-US" b="0" i="0"/>
              <a:t>sharing data to building understanding. </a:t>
            </a:r>
            <a:r>
              <a:rPr lang="en-US" b="0"/>
              <a:t>Effective data sharing with families is not a one-time event, it’s a clear, predictable process that supports partnership.</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Schools should establish a consistent process for how and when data are shared. Families should know what information they will receive, how often, and who to contact with questions. Consistency builds trust and reduces confusion.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Families should have access to their student’s data in ways that are easy to navigate. This might include progress reports, dashboards, or summaries that focus on key indicators rather than overwhelming detail.</a:t>
            </a:r>
          </a:p>
          <a:p>
            <a:pPr marL="171450" marR="0" lvl="0"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b="0"/>
              <a:t>Access alone isn’t enough, so schools must also provide opportunities for families to talk about the data. This could happen during conferences, scheduled check-ins, or virtual meetings. The goal is to ensure families understand what the data are showing, not just see the numbers. During these conversations, invite questions and reflections and focus on shared problem solving.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Data should be translated as needed, both linguistically and conceptually. This means providing information in families’ home languages and explaining educational terms, benchmarks, and scores in plain language.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It’s also important to make explicit connections between behavior and achievement. Families benefit from understanding how attendance, engagement, and behavior support academic progress and overall success.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Schools should regularly share information about goal setting, helping families see how goals are established, monitored, and adjusted over time, and how those goals connect to classroom learning and expectations.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Finally, data sharing should always include a clear discussion of the family’s role in supporting their student. This means offering realistic, actionable ways families can reinforce learning and behavior at home, aligned with what is happening at school.</a:t>
            </a:r>
          </a:p>
          <a:p>
            <a:pPr marL="0" lvl="0" indent="0" algn="l" rtl="0">
              <a:lnSpc>
                <a:spcPct val="115000"/>
              </a:lnSpc>
              <a:spcBef>
                <a:spcPts val="0"/>
              </a:spcBef>
              <a:spcAft>
                <a:spcPts val="0"/>
              </a:spcAft>
              <a:buClr>
                <a:schemeClr val="dk1"/>
              </a:buClr>
              <a:buSzPts val="1100"/>
              <a:buFont typeface="Arial" panose="020B0604020202020204" pitchFamily="34" charset="0"/>
              <a:buNone/>
            </a:pPr>
            <a:r>
              <a:rPr lang="en-US" b="0"/>
              <a:t>The takeaway is that effective data sharing strengthens relationships, builds clarity, and positions families as true partners in student success.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US" b="1">
              <a:solidFill>
                <a:schemeClr val="dk1"/>
              </a:solidFill>
            </a:endParaRPr>
          </a:p>
          <a:p>
            <a:pPr marL="0" lvl="0" indent="0" algn="l" rtl="0">
              <a:lnSpc>
                <a:spcPct val="100000"/>
              </a:lnSpc>
              <a:spcBef>
                <a:spcPts val="0"/>
              </a:spcBef>
              <a:spcAft>
                <a:spcPts val="0"/>
              </a:spcAft>
              <a:buSzPts val="1100"/>
              <a:buNone/>
            </a:pPr>
            <a:r>
              <a:rPr lang="en-US" b="1"/>
              <a:t>References</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solidFill>
                  <a:schemeClr val="tx1"/>
                </a:solidFill>
              </a:rPr>
              <a:t>McREL International. (2015). </a:t>
            </a:r>
            <a:r>
              <a:rPr lang="en-US" i="1">
                <a:solidFill>
                  <a:schemeClr val="tx1"/>
                </a:solidFill>
              </a:rPr>
              <a:t>Toolkit of resources for engaging parents and community as partners in education</a:t>
            </a:r>
            <a:r>
              <a:rPr lang="en-US">
                <a:solidFill>
                  <a:schemeClr val="tx1"/>
                </a:solidFill>
              </a:rPr>
              <a:t>. REL Pacific. </a:t>
            </a:r>
            <a:r>
              <a:rPr lang="en-US">
                <a:solidFill>
                  <a:schemeClr val="tx1"/>
                </a:solidFill>
                <a:hlinkClick r:id="rId3"/>
              </a:rPr>
              <a:t>https://swiftschools.org/wp-content/uploads/2023/02/63-Engaging-all-in-data-conversations-Part4_May2015.pdf</a:t>
            </a:r>
            <a:endParaRPr lang="en-US">
              <a:solidFill>
                <a:schemeClr val="tx1"/>
              </a:solidFill>
            </a:endParaRPr>
          </a:p>
          <a:p>
            <a:pPr marL="171450" indent="-171450">
              <a:buSzPts val="1100"/>
              <a:buFont typeface="Arial"/>
              <a:buChar char="•"/>
            </a:pPr>
            <a:r>
              <a:rPr lang="en-US"/>
              <a:t>SWiFT Education Center. (2023). </a:t>
            </a:r>
            <a:r>
              <a:rPr lang="en-US" i="1"/>
              <a:t>Trusting family partnerships.</a:t>
            </a:r>
            <a:r>
              <a:rPr lang="en-US"/>
              <a:t> </a:t>
            </a:r>
            <a:r>
              <a:rPr lang="en-US">
                <a:hlinkClick r:id="rId4"/>
              </a:rPr>
              <a:t>https://swiftschools.org/wp-content/uploads/2023/02/57-Trusting-Family-Partnerships.pdf</a:t>
            </a:r>
            <a:endParaRPr lang="en-US"/>
          </a:p>
          <a:p>
            <a:pPr marL="171450" indent="-171450">
              <a:buSzPts val="1100"/>
              <a:buFont typeface="Arial,Sans-Serif"/>
              <a:buChar char="•"/>
            </a:pPr>
            <a:r>
              <a:rPr lang="en-US"/>
              <a:t>Wood, L., &amp; Bauman, E. (2017). </a:t>
            </a:r>
            <a:r>
              <a:rPr lang="en-US" i="1"/>
              <a:t>How family, school, and community engagement can improve student achievement and influence school reform</a:t>
            </a:r>
            <a:r>
              <a:rPr lang="en-US"/>
              <a:t>. American Institutes for Research. </a:t>
            </a:r>
            <a:r>
              <a:rPr lang="en-US">
                <a:solidFill>
                  <a:srgbClr val="444444"/>
                </a:solidFill>
                <a:hlinkClick r:id="rId5"/>
              </a:rPr>
              <a:t>https://nmefoundation.org/how-family-school-and-com</a:t>
            </a:r>
            <a:endParaRPr lang="en-US">
              <a:solidFill>
                <a:srgbClr val="000000"/>
              </a:solidFill>
            </a:endParaRPr>
          </a:p>
          <a:p>
            <a:pPr marL="171450" indent="-171450">
              <a:buSzPts val="1100"/>
              <a:buFont typeface="Arial"/>
              <a:buChar char="•"/>
            </a:pP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218413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g32a7f71fb1e_0_40: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707" name="Google Shape;707;g32a7f71fb1e_0_40: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Link</a:t>
            </a:r>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r>
              <a:rPr lang="en-US">
                <a:latin typeface="Calibri" panose="020F0502020204030204" pitchFamily="34" charset="0"/>
                <a:ea typeface="Calibri" panose="020F0502020204030204" pitchFamily="34" charset="0"/>
                <a:cs typeface="Calibri" panose="020F0502020204030204" pitchFamily="34" charset="0"/>
                <a:sym typeface="Times New Roman"/>
              </a:rPr>
              <a:t>https://www.youtube.com/watch?v=kL5lO8gMrR0</a:t>
            </a:r>
            <a:endParaRPr lang="en-US">
              <a:latin typeface="Calibri" panose="020F0502020204030204" pitchFamily="34" charset="0"/>
              <a:ea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lang="en-US" sz="1200" b="1" i="0" u="none" strike="noStrike" cap="none">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Sharing data is another strategy that can create strong partnerships.</a:t>
            </a:r>
            <a:r>
              <a:rPr lang="en-US" b="1"/>
              <a:t>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As you watch this video jot down the ideas that you can take back to your school/classroom</a:t>
            </a:r>
            <a:endParaRPr lang="en-US" b="0"/>
          </a:p>
          <a:p>
            <a:pPr marL="628650" lvl="1" indent="-171450" algn="l" rtl="0">
              <a:spcBef>
                <a:spcPts val="0"/>
              </a:spcBef>
              <a:spcAft>
                <a:spcPts val="0"/>
              </a:spcAft>
              <a:buFont typeface="Arial" panose="020B0604020202020204" pitchFamily="34" charset="0"/>
              <a:buChar char="•"/>
            </a:pPr>
            <a:r>
              <a:rPr lang="en-US" b="0"/>
              <a:t>Reflection questions are on the next slide </a:t>
            </a:r>
            <a:endParaRPr lang="en-US"/>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These are key points from the video</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Be data-driven and share data clearly</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Explain what the data means and how it informs instruction</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Use data to show progress and set expectations for each student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Foster wide collaboration</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Involve teachers, interventionists, aides, and parents as a team</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Create a common focus and shared goals for student success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Communicate with families effectively</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Hold events like a parent data night to walk families through the data</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Keep an open line of communication (e.g., first half-hour of the day for calls, drop-ins)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Provide a simple, translated “cheat sheet” for acronyms and terms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Provide and use detailed student folders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Include every test, indicator, and current level for each student</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Track progress over time and highlight growth areas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Translate data into actionable guidance for parents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Tell parents exactly what to work on at home to improve specific skills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Move beyond vague advice like “read with them” to targeted tasks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Set explicit progress targets and monitor growth</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Show a clear path (e.g., from below average to average by a future date)</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Use concrete examples (e.g., nonsense word fluency progress) to illustrate gains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Celebrate and motivate students and families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Highlight improvements to boost confidence and engagement</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Demonstrate how home practice supports school learning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Build a culture of collaboration and trust</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Ensure parents feel comfortable and part of the school team</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Show that data and progress are real, visible, and tied to outcomes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Use data to personalize instruction</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Identify where each student is and tailor interventions accordingly</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Track which strategies and supports are effective for each learner</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Emphasize continuity between school and home</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Align what’s being done at school with at-home practice</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Keep communication open to sustain momentum and motivation</a:t>
            </a:r>
          </a:p>
          <a:p>
            <a:pPr marL="628650" lvl="1" indent="-171450" algn="l" rtl="0">
              <a:spcBef>
                <a:spcPts val="0"/>
              </a:spcBef>
              <a:spcAft>
                <a:spcPts val="0"/>
              </a:spcAft>
              <a:buFont typeface="Arial" panose="020B0604020202020204" pitchFamily="34" charset="0"/>
              <a:buChar char="•"/>
            </a:pPr>
            <a:endParaRPr lang="en-US"/>
          </a:p>
          <a:p>
            <a:pPr marL="0" lvl="0" indent="0" algn="l" rtl="0">
              <a:spcBef>
                <a:spcPts val="0"/>
              </a:spcBef>
              <a:spcAft>
                <a:spcPts val="0"/>
              </a:spcAft>
              <a:buNone/>
            </a:pPr>
            <a:r>
              <a:rPr lang="en-US" b="1"/>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Edutopia. (2015, April 7). </a:t>
            </a:r>
            <a:r>
              <a:rPr lang="en-US" i="1"/>
              <a:t>Sharing data to create stronger parent partnerships</a:t>
            </a:r>
            <a:r>
              <a:rPr lang="en-US"/>
              <a:t> [Video]. YouTube. </a:t>
            </a:r>
            <a:r>
              <a:rPr lang="en-US">
                <a:hlinkClick r:id="rId3"/>
              </a:rPr>
              <a:t>https://www.youtube.com/watch?v=kL5lO8gMrR0</a:t>
            </a:r>
            <a:endParaRPr lang="en-US" b="1"/>
          </a:p>
          <a:p>
            <a:pPr marL="0" indent="0"/>
            <a:endParaRPr lang="en-US">
              <a:latin typeface="Calibri" panose="020F0502020204030204" pitchFamily="34" charset="0"/>
              <a:ea typeface="Calibri" panose="020F0502020204030204" pitchFamily="34" charset="0"/>
              <a:cs typeface="Calibri" panose="020F0502020204030204" pitchFamily="34" charset="0"/>
            </a:endParaRPr>
          </a:p>
        </p:txBody>
      </p:sp>
      <p:sp>
        <p:nvSpPr>
          <p:cNvPr id="708" name="Google Shape;708;g32a7f71fb1e_0_40: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75</a:t>
            </a:fld>
            <a:endParaRPr>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a:extLst>
            <a:ext uri="{FF2B5EF4-FFF2-40B4-BE49-F238E27FC236}">
              <a16:creationId xmlns:a16="http://schemas.microsoft.com/office/drawing/2014/main" id="{E9CDE541-7A2F-C13B-8D9D-B35CE68D7E91}"/>
            </a:ext>
          </a:extLst>
        </p:cNvPr>
        <p:cNvGrpSpPr/>
        <p:nvPr/>
      </p:nvGrpSpPr>
      <p:grpSpPr>
        <a:xfrm>
          <a:off x="0" y="0"/>
          <a:ext cx="0" cy="0"/>
          <a:chOff x="0" y="0"/>
          <a:chExt cx="0" cy="0"/>
        </a:xfrm>
      </p:grpSpPr>
      <p:sp>
        <p:nvSpPr>
          <p:cNvPr id="657" name="Google Shape;657;p39:notes">
            <a:extLst>
              <a:ext uri="{FF2B5EF4-FFF2-40B4-BE49-F238E27FC236}">
                <a16:creationId xmlns:a16="http://schemas.microsoft.com/office/drawing/2014/main" id="{6315267B-70C6-7903-BBF1-A5F624FBE61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658" name="Google Shape;658;p39:notes">
            <a:extLst>
              <a:ext uri="{FF2B5EF4-FFF2-40B4-BE49-F238E27FC236}">
                <a16:creationId xmlns:a16="http://schemas.microsoft.com/office/drawing/2014/main" id="{A0D8664B-032E-8033-6CF4-04A98C58C16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After watching the video, have participants talk with a partner about the three reflection questions. Invite the whole group to share out with examples. </a:t>
            </a:r>
          </a:p>
        </p:txBody>
      </p:sp>
    </p:spTree>
    <p:extLst>
      <p:ext uri="{BB962C8B-B14F-4D97-AF65-F5344CB8AC3E}">
        <p14:creationId xmlns:p14="http://schemas.microsoft.com/office/powerpoint/2010/main" val="384214765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This slide is a transition to more specific information about family-school partnerships when students need Tier 2 and 3 interventions. It provides ideas for how this partnership could lead to improved student outcomes</a:t>
            </a:r>
            <a:r>
              <a:rPr lang="en-US" b="1"/>
              <a: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Tiers 2 and 3 supports are most effective when families and schools work together. Families bring essential knowledge about the child, and their participation strengthens intervention consistency.</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Academic elements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Encourage families to reinforce skills, maintain routines, and celebrate progress. Even short daily practice sessions at home can make a big difference.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Behavior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Families can help by practicing replacement skills, keeping routines consistent, and giving positive feedback immediately.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Sharing what’s observed at home helps teachers adjust interventions.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Strong family-school partnerships ensure Tiers 2 and 3 supports are consistent, individualized, and more effective, ultimately leading to better student outcomes.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923805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g2fcfaae6faf_0_234: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727" name="Google Shape;727;g2fcfaae6faf_0_234: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Before focusing on tools and strategies, pause and reflect on</a:t>
            </a:r>
            <a:r>
              <a:rPr lang="en-US" i="0"/>
              <a:t> the human side of this work.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0"/>
              <a:t>Have participants share their responses to the questions on the slide with a partner.</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0"/>
              <a:t>Then do a whole group share out of lessons learned.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Sharing data with families, especially when it reflects challenges, can feel heavy. That’s normal. Below are some thoughts to consider for each question.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Do you feel prepared when sharing data that reflect a lack of progress with families?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When we share data showing limited or no progress, emotions can run high for families and for us. Take a moment to think about what ‘prepared’ means to you.</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Are you confident in the data?</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Do you feel ready to explain what it means in family-friendly language?</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Do you know how to talk about next steps in a way that feels hopeful and collaborative?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Remind participants that being prepared doesn’t mean having all the answers. It means being ready to listen, explain, and partner.</a:t>
            </a:r>
            <a:endParaRPr lang="en-US" b="0"/>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Do you feel prepared when sharing increases in challenging behaviors?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Behavior data can feel especially sensitive. Families may worry about labeling, discipline, or what this means long-term for their child.</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Reflect on whether you feel equipped to connect behavior data to needed support and to explain how the school is responding.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Emphasize framing behavior as </a:t>
            </a:r>
            <a:r>
              <a:rPr lang="en-US" b="0"/>
              <a:t>communication and skill development</a:t>
            </a:r>
            <a:r>
              <a:rPr lang="en-US"/>
              <a:t>, not as a deficit.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What lessons have you learned from sharing challenging information?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Think about experiences that didn’t go as planned and what they taught you.</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Maybe you learned the importance of slowing down, checking for understanding, or leading with strengths.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These lessons are valuable. They shape how we build trust and improve future conversations.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Invite participants to share lessons, not stories about families. Keep the focus on professional learning and growth.</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Sharing challenging information is some of the hardest and most important work we do. When we approach families with clarity, empathy, and a focus on partnership, we create space for shared problem-solving and better outcomes for students.</a:t>
            </a:r>
          </a:p>
          <a:p>
            <a:pPr marL="0" lvl="0" indent="0" algn="l" rtl="0">
              <a:spcBef>
                <a:spcPts val="0"/>
              </a:spcBef>
              <a:spcAft>
                <a:spcPts val="0"/>
              </a:spcAft>
              <a:buNone/>
            </a:pPr>
            <a:endParaRPr b="1"/>
          </a:p>
          <a:p>
            <a:pPr marL="0" lvl="0" indent="0" algn="l" rtl="0">
              <a:spcBef>
                <a:spcPts val="0"/>
              </a:spcBef>
              <a:spcAft>
                <a:spcPts val="0"/>
              </a:spcAft>
              <a:buNone/>
            </a:pPr>
            <a:r>
              <a:rPr lang="en-US" b="0"/>
              <a:t>Additional suggestions</a:t>
            </a:r>
          </a:p>
          <a:p>
            <a:pPr marL="0" lvl="0" indent="0" algn="l" rtl="0">
              <a:spcBef>
                <a:spcPts val="0"/>
              </a:spcBef>
              <a:spcAft>
                <a:spcPts val="0"/>
              </a:spcAft>
              <a:buNone/>
            </a:pPr>
            <a:r>
              <a:rPr lang="en-US"/>
              <a:t>Share suggestions below if not offered by participants during the discussion above.  </a:t>
            </a:r>
          </a:p>
          <a:p>
            <a:pPr marL="171450" lvl="0" indent="-171450" algn="l" rtl="0">
              <a:spcBef>
                <a:spcPts val="0"/>
              </a:spcBef>
              <a:spcAft>
                <a:spcPts val="0"/>
              </a:spcAft>
              <a:buFont typeface="Arial" panose="020B0604020202020204" pitchFamily="34" charset="0"/>
              <a:buChar char="•"/>
            </a:pPr>
            <a:r>
              <a:rPr lang="en-US"/>
              <a:t>Build trust early and often as a way to help families know you have their child’s best interest at heart… so, prior to the Tier 2 or 3 conversation.</a:t>
            </a:r>
          </a:p>
          <a:p>
            <a:pPr marL="171450" lvl="0" indent="-171450" algn="l" rtl="0">
              <a:spcBef>
                <a:spcPts val="0"/>
              </a:spcBef>
              <a:spcAft>
                <a:spcPts val="0"/>
              </a:spcAft>
              <a:buFont typeface="Arial" panose="020B0604020202020204" pitchFamily="34" charset="0"/>
              <a:buChar char="•"/>
            </a:pPr>
            <a:r>
              <a:rPr lang="en-US"/>
              <a:t>Share encouraging data whenever possible.</a:t>
            </a:r>
          </a:p>
          <a:p>
            <a:pPr marL="171450" lvl="0" indent="-171450" algn="l" rtl="0">
              <a:spcBef>
                <a:spcPts val="0"/>
              </a:spcBef>
              <a:spcAft>
                <a:spcPts val="0"/>
              </a:spcAft>
              <a:buFont typeface="Arial" panose="020B0604020202020204" pitchFamily="34" charset="0"/>
              <a:buChar char="•"/>
            </a:pPr>
            <a:r>
              <a:rPr lang="en-US"/>
              <a:t>When sharing difficult information, have a few next steps to offer. Don’t just leave families with bad news.</a:t>
            </a:r>
          </a:p>
          <a:p>
            <a:pPr marL="171450" lvl="0" indent="-171450" algn="l" rtl="0">
              <a:spcBef>
                <a:spcPts val="0"/>
              </a:spcBef>
              <a:spcAft>
                <a:spcPts val="0"/>
              </a:spcAft>
              <a:buFont typeface="Arial" panose="020B0604020202020204" pitchFamily="34" charset="0"/>
              <a:buChar char="•"/>
            </a:pPr>
            <a:r>
              <a:rPr lang="en-US"/>
              <a:t>Acknowledge both the student’s and family’s efforts.</a:t>
            </a:r>
          </a:p>
          <a:p>
            <a:pPr marL="171450" lvl="0" indent="-171450" algn="l" rtl="0">
              <a:spcBef>
                <a:spcPts val="0"/>
              </a:spcBef>
              <a:spcAft>
                <a:spcPts val="0"/>
              </a:spcAft>
              <a:buFont typeface="Arial" panose="020B0604020202020204" pitchFamily="34" charset="0"/>
              <a:buChar char="•"/>
            </a:pPr>
            <a:r>
              <a:rPr lang="en-US"/>
              <a:t>Communicate in a clear and respectful way. </a:t>
            </a:r>
          </a:p>
          <a:p>
            <a:pPr marL="171450" lvl="0" indent="-171450" algn="l" rtl="0">
              <a:spcBef>
                <a:spcPts val="0"/>
              </a:spcBef>
              <a:spcAft>
                <a:spcPts val="0"/>
              </a:spcAft>
              <a:buFont typeface="Arial" panose="020B0604020202020204" pitchFamily="34" charset="0"/>
              <a:buChar char="•"/>
            </a:pPr>
            <a:r>
              <a:rPr lang="en-US"/>
              <a:t>Wonder how this experience can be empowering for families rather than intimidating.</a:t>
            </a:r>
          </a:p>
          <a:p>
            <a:pPr marL="171450" lvl="0" indent="-171450" algn="l" rtl="0">
              <a:spcBef>
                <a:spcPts val="0"/>
              </a:spcBef>
              <a:spcAft>
                <a:spcPts val="0"/>
              </a:spcAft>
              <a:buFont typeface="Arial" panose="020B0604020202020204" pitchFamily="34" charset="0"/>
              <a:buChar char="•"/>
            </a:pPr>
            <a:r>
              <a:rPr lang="en-US"/>
              <a:t>Avoid school jargon and focus on next steps toward progress, even the terms Tier 2 and Tier 3 may not make sense to those outside of education. </a:t>
            </a:r>
            <a:endParaRPr/>
          </a:p>
          <a:p>
            <a:pPr marL="0" lvl="0" indent="0" algn="l" rtl="0">
              <a:spcBef>
                <a:spcPts val="0"/>
              </a:spcBef>
              <a:spcAft>
                <a:spcPts val="0"/>
              </a:spcAft>
              <a:buNone/>
            </a:pPr>
            <a:endParaRPr/>
          </a:p>
          <a:p>
            <a:pPr marL="0" lvl="0" indent="0" algn="l" rtl="0">
              <a:spcBef>
                <a:spcPts val="0"/>
              </a:spcBef>
              <a:spcAft>
                <a:spcPts val="0"/>
              </a:spcAft>
              <a:buNone/>
            </a:pPr>
            <a:r>
              <a:rPr lang="en-US" b="1"/>
              <a:t>References</a:t>
            </a:r>
          </a:p>
          <a:p>
            <a:pPr marL="171450" indent="-171450">
              <a:buFont typeface="Arial" panose="020B0604020202020204" pitchFamily="34" charset="0"/>
              <a:buChar char="•"/>
            </a:pPr>
            <a:r>
              <a:rPr lang="en-US">
                <a:solidFill>
                  <a:schemeClr val="tx1"/>
                </a:solidFill>
              </a:rPr>
              <a:t>Bailey, T. R., Colpo, A., &amp; Foley, A. (2020). </a:t>
            </a:r>
            <a:r>
              <a:rPr lang="en-US" i="1">
                <a:solidFill>
                  <a:schemeClr val="tx1"/>
                </a:solidFill>
              </a:rPr>
              <a:t>Assessment practices within a multi-tiered system of supports</a:t>
            </a:r>
            <a:r>
              <a:rPr lang="en-US">
                <a:solidFill>
                  <a:schemeClr val="tx1"/>
                </a:solidFill>
              </a:rPr>
              <a:t>. University of Florida, Collaboration for Effective Educator, Development, Accountability, and Reform Center.</a:t>
            </a:r>
            <a:r>
              <a:rPr lang="en-US">
                <a:solidFill>
                  <a:schemeClr val="hlink"/>
                </a:solidFill>
              </a:rPr>
              <a:t> </a:t>
            </a:r>
            <a:r>
              <a:rPr lang="en-US">
                <a:solidFill>
                  <a:schemeClr val="hlink"/>
                </a:solidFill>
                <a:hlinkClick r:id="rId3"/>
              </a:rPr>
              <a:t>https://ceedar.education.ufl.edu/wp-content/uploads/2020/12/Assessment-Practices-Within-a-Multi-Tiered-System-of-Supports-2.pdf</a:t>
            </a:r>
            <a:endParaRPr lang="en-US">
              <a:solidFill>
                <a:schemeClr val="hlink"/>
              </a:solidFill>
            </a:endParaRPr>
          </a:p>
          <a:p>
            <a:pPr marL="171450" indent="-171450">
              <a:buFont typeface="Arial" panose="020B0604020202020204" pitchFamily="34" charset="0"/>
              <a:buChar char="•"/>
            </a:pPr>
            <a:r>
              <a:rPr lang="en-US"/>
              <a:t>Weist, M. D., Garbacz, S. A., Lane, K. L., &amp; Kincaid, D. (2017). </a:t>
            </a:r>
            <a:r>
              <a:rPr lang="en-US" i="1"/>
              <a:t>Aligning and integrating family engagement in positive behavioral interventions and supports (PBIS): Concepts and strategies for families and schools in key contexts</a:t>
            </a:r>
            <a:r>
              <a:rPr lang="en-US"/>
              <a:t>. University of Oregon Press. </a:t>
            </a:r>
            <a:r>
              <a:rPr lang="en-US">
                <a:hlinkClick r:id="rId4"/>
              </a:rPr>
              <a:t>https://www.pbis.org/resource/aligning-and-integrating-family-engagement-in-pbis</a:t>
            </a:r>
            <a:endParaRPr/>
          </a:p>
        </p:txBody>
      </p:sp>
      <p:sp>
        <p:nvSpPr>
          <p:cNvPr id="728" name="Google Shape;728;g2fcfaae6faf_0_234: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78</a:t>
            </a:fld>
            <a:endParaRPr>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31b17446efd_0_90: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734" name="Google Shape;734;g31b17446efd_0_90: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Everything we've covered so far applies broadly to family engagement, but for students receiving Tiers 2 and 3 interventions, we need to go a step further. These families are navigating something more intensive, and the level of partnership we offer should reflect that. As we think about involving them, there are four key areas to keep in mind: communication; involvement in planning interventions; connecting home and school; and removing barriers to participation.</a:t>
            </a:r>
            <a:endParaRPr lang="en-US" b="1"/>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Communication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The key shift is moving away from a model where families only hear from us when there's a problem. We want regular, two-way communication built into the process: that could be a quick call, a text update, or a note through the portal tied specifically to the goals we're tracking.</a:t>
            </a:r>
          </a:p>
          <a:p>
            <a:pPr marL="628650" lvl="1" indent="-171450" algn="l" rtl="0">
              <a:spcBef>
                <a:spcPts val="0"/>
              </a:spcBef>
              <a:spcAft>
                <a:spcPts val="0"/>
              </a:spcAft>
              <a:buFont typeface="Arial" panose="020B0604020202020204" pitchFamily="34" charset="0"/>
              <a:buChar char="•"/>
            </a:pPr>
            <a:r>
              <a:rPr lang="en-US"/>
              <a:t>When data is shared, it needs to be translated. Families shouldn't have to decode educational jargon or graphs without context. Tell them plainly what the intervention is targeting, how we're measuring progress, and what success looks like for their child. </a:t>
            </a:r>
          </a:p>
          <a:p>
            <a:pPr marL="628650" lvl="1" indent="-171450" algn="l" rtl="0">
              <a:spcBef>
                <a:spcPts val="0"/>
              </a:spcBef>
              <a:spcAft>
                <a:spcPts val="0"/>
              </a:spcAft>
              <a:buFont typeface="Arial" panose="020B0604020202020204" pitchFamily="34" charset="0"/>
              <a:buChar char="•"/>
            </a:pPr>
            <a:r>
              <a:rPr lang="en-US"/>
              <a:t>Finally, don't overlook language access. If a family's home language isn't English, materials and conversations need to happen in a language they're comfortable with-otherwise we're not really communicating.</a:t>
            </a:r>
          </a:p>
          <a:p>
            <a:pPr marL="171450" lvl="0" indent="-171450" algn="l" rtl="0">
              <a:spcBef>
                <a:spcPts val="0"/>
              </a:spcBef>
              <a:spcAft>
                <a:spcPts val="0"/>
              </a:spcAft>
              <a:buFont typeface="Arial" panose="020B0604020202020204" pitchFamily="34" charset="0"/>
              <a:buChar char="•"/>
            </a:pPr>
            <a:r>
              <a:rPr lang="en-US" b="0" i="1"/>
              <a:t>Involvement in planning</a:t>
            </a:r>
          </a:p>
          <a:p>
            <a:pPr marL="628650" lvl="1" indent="-171450" algn="l" rtl="0">
              <a:spcBef>
                <a:spcPts val="0"/>
              </a:spcBef>
              <a:spcAft>
                <a:spcPts val="0"/>
              </a:spcAft>
              <a:buFont typeface="Arial" panose="020B0604020202020204" pitchFamily="34" charset="0"/>
              <a:buChar char="•"/>
            </a:pPr>
            <a:r>
              <a:rPr lang="en-US"/>
              <a:t>Families need a seat at the table when planning the intervention itself. That means inviting them to intervention planning or review meetings, not just the formal IEP or 504 meetings. </a:t>
            </a:r>
          </a:p>
          <a:p>
            <a:pPr marL="628650" lvl="1" indent="-171450" algn="l" rtl="0">
              <a:spcBef>
                <a:spcPts val="0"/>
              </a:spcBef>
              <a:spcAft>
                <a:spcPts val="0"/>
              </a:spcAft>
              <a:buFont typeface="Arial" panose="020B0604020202020204" pitchFamily="34" charset="0"/>
              <a:buChar char="•"/>
            </a:pPr>
            <a:r>
              <a:rPr lang="en-US"/>
              <a:t>What they see at home is real data, and we should be using it.</a:t>
            </a:r>
          </a:p>
          <a:p>
            <a:pPr marL="628650" lvl="1" indent="-171450" algn="l" rtl="0">
              <a:spcBef>
                <a:spcPts val="0"/>
              </a:spcBef>
              <a:spcAft>
                <a:spcPts val="0"/>
              </a:spcAft>
              <a:buFont typeface="Arial" panose="020B0604020202020204" pitchFamily="34" charset="0"/>
              <a:buChar char="•"/>
            </a:pPr>
            <a:r>
              <a:rPr lang="en-US"/>
              <a:t>Ask them directly what's already working and build on that instead of introducing something new that competes with it. </a:t>
            </a:r>
          </a:p>
          <a:p>
            <a:pPr marL="628650" lvl="1" indent="-171450" algn="l" rtl="0">
              <a:spcBef>
                <a:spcPts val="0"/>
              </a:spcBef>
              <a:spcAft>
                <a:spcPts val="0"/>
              </a:spcAft>
              <a:buFont typeface="Arial" panose="020B0604020202020204" pitchFamily="34" charset="0"/>
              <a:buChar char="•"/>
            </a:pPr>
            <a:r>
              <a:rPr lang="en-US"/>
              <a:t>And when goals are set, set them together, so the skill we're targeting gets reinforced in both places, not just at school.</a:t>
            </a:r>
          </a:p>
          <a:p>
            <a:pPr marL="0" lvl="0" indent="0" algn="l" rtl="0">
              <a:lnSpc>
                <a:spcPct val="100000"/>
              </a:lnSpc>
              <a:spcBef>
                <a:spcPts val="0"/>
              </a:spcBef>
              <a:spcAft>
                <a:spcPts val="0"/>
              </a:spcAft>
              <a:buSzPts val="1100"/>
              <a:buNone/>
            </a:pPr>
            <a:endParaRPr lang="en-US" b="1">
              <a:solidFill>
                <a:schemeClr val="dk1"/>
              </a:solidFill>
            </a:endParaRPr>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b="0"/>
              <a:t>Illinois </a:t>
            </a:r>
            <a:r>
              <a:rPr lang="en-US"/>
              <a:t>Multi-Tiered System of Supports </a:t>
            </a:r>
            <a:r>
              <a:rPr lang="en-US" b="0"/>
              <a:t>Network (</a:t>
            </a:r>
            <a:r>
              <a:rPr lang="en-US"/>
              <a:t>n.d.). </a:t>
            </a:r>
            <a:r>
              <a:rPr lang="en-US" b="0" i="1"/>
              <a:t>Family </a:t>
            </a:r>
            <a:r>
              <a:rPr lang="en-US" i="1"/>
              <a:t>engagement. </a:t>
            </a:r>
            <a:r>
              <a:rPr lang="en-US"/>
              <a:t>Northern Illinois University</a:t>
            </a:r>
            <a:r>
              <a:rPr lang="en-US" b="0"/>
              <a:t>.</a:t>
            </a:r>
            <a:r>
              <a:rPr lang="en-US" b="0" i="1"/>
              <a:t> </a:t>
            </a:r>
            <a:r>
              <a:rPr lang="en-US" b="0" i="0">
                <a:hlinkClick r:id="rId3"/>
              </a:rPr>
              <a:t>https://ilmtss.niu.edu/family-engagement/</a:t>
            </a:r>
            <a:endParaRPr lang="en-US" i="0"/>
          </a:p>
          <a:p>
            <a:pPr marL="0" lvl="0" indent="0" algn="l" rtl="0">
              <a:spcBef>
                <a:spcPts val="0"/>
              </a:spcBef>
              <a:spcAft>
                <a:spcPts val="0"/>
              </a:spcAft>
              <a:buNone/>
            </a:pPr>
            <a:endParaRPr lang="en-US" b="1" i="0"/>
          </a:p>
          <a:p>
            <a:pPr marL="0" lvl="0" indent="0" algn="l" rtl="0">
              <a:spcBef>
                <a:spcPts val="0"/>
              </a:spcBef>
              <a:spcAft>
                <a:spcPts val="0"/>
              </a:spcAft>
              <a:buNone/>
            </a:pPr>
            <a:endParaRPr lang="en-US" b="1" i="0"/>
          </a:p>
          <a:p>
            <a:pPr marL="0" lvl="0" indent="0" algn="l" rtl="0">
              <a:spcBef>
                <a:spcPts val="0"/>
              </a:spcBef>
              <a:spcAft>
                <a:spcPts val="0"/>
              </a:spcAft>
              <a:buNone/>
            </a:pPr>
            <a:endParaRPr lang="en-US" b="1"/>
          </a:p>
        </p:txBody>
      </p:sp>
      <p:sp>
        <p:nvSpPr>
          <p:cNvPr id="735" name="Google Shape;735;g31b17446efd_0_90: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79</a:t>
            </a:fld>
            <a:endParaRPr>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2eb8c0eaacd_0_28: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44" name="Google Shape;144;g2eb8c0eaacd_0_28: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b="1" dirty="0"/>
              <a:t>Handout 1.3, Family-School Partnerships Key Terms</a:t>
            </a:r>
          </a:p>
          <a:p>
            <a:pPr marL="0" lvl="0" indent="0" algn="l" rtl="0">
              <a:spcBef>
                <a:spcPts val="0"/>
              </a:spcBef>
              <a:spcAft>
                <a:spcPts val="0"/>
              </a:spcAft>
              <a:buNone/>
            </a:pPr>
            <a:r>
              <a:rPr lang="en-US" b="1" dirty="0"/>
              <a:t>Notes</a:t>
            </a:r>
          </a:p>
          <a:p>
            <a:pPr marL="0" lvl="0" indent="0" algn="l" rtl="0">
              <a:spcBef>
                <a:spcPts val="0"/>
              </a:spcBef>
              <a:spcAft>
                <a:spcPts val="0"/>
              </a:spcAft>
              <a:buNone/>
            </a:pPr>
            <a:r>
              <a:rPr lang="en-US" b="0" dirty="0"/>
              <a:t>Definitions of key terms can be found on Handout 1.3, which can be provided as an individual handout or table copies. </a:t>
            </a:r>
          </a:p>
        </p:txBody>
      </p:sp>
      <p:sp>
        <p:nvSpPr>
          <p:cNvPr id="145" name="Google Shape;145;g2eb8c0eaacd_0_28: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8</a:t>
            </a:fld>
            <a:endParaRPr>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a:extLst>
            <a:ext uri="{FF2B5EF4-FFF2-40B4-BE49-F238E27FC236}">
              <a16:creationId xmlns:a16="http://schemas.microsoft.com/office/drawing/2014/main" id="{3A8D843A-FAFF-0B3F-C77E-8350FAFF32B3}"/>
            </a:ext>
          </a:extLst>
        </p:cNvPr>
        <p:cNvGrpSpPr/>
        <p:nvPr/>
      </p:nvGrpSpPr>
      <p:grpSpPr>
        <a:xfrm>
          <a:off x="0" y="0"/>
          <a:ext cx="0" cy="0"/>
          <a:chOff x="0" y="0"/>
          <a:chExt cx="0" cy="0"/>
        </a:xfrm>
      </p:grpSpPr>
      <p:sp>
        <p:nvSpPr>
          <p:cNvPr id="733" name="Google Shape;733;g31b17446efd_0_90:notes">
            <a:extLst>
              <a:ext uri="{FF2B5EF4-FFF2-40B4-BE49-F238E27FC236}">
                <a16:creationId xmlns:a16="http://schemas.microsoft.com/office/drawing/2014/main" id="{0CB115FC-DFBE-4883-1032-8B9A364D9627}"/>
              </a:ext>
            </a:extLst>
          </p:cNvPr>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734" name="Google Shape;734;g31b17446efd_0_90:notes">
            <a:extLst>
              <a:ext uri="{FF2B5EF4-FFF2-40B4-BE49-F238E27FC236}">
                <a16:creationId xmlns:a16="http://schemas.microsoft.com/office/drawing/2014/main" id="{68DAC46E-F52C-3A17-ABA7-13F13FE9EC69}"/>
              </a:ext>
            </a:extLst>
          </p:cNvPr>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Home-school connection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How do we connect what's happening at school with what happens at home? Keep it simple. Give families a short, specific routine to practice, not a full lesson plan to implement. A five-minute activity they can realistically fit into their day beats a comprehensive packet that gets set aside.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It also helps to send home something visual (a simple chart or graph) so families can see progress over time without needing to interpret raw data.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Offer optional workshops or short videos on the specific skill being targeted, whether that's a reading strategy or a behavior de-escalation technique, so families feel equipped, not just informed.</a:t>
            </a:r>
            <a:endParaRPr lang="en-US" b="0"/>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Removing barriers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None of this works if families can't access it. That starts with flexibility, such as offering meeting times and formats that fit real schedules, whether that's a phone call, a video call, or in person.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If a meeting is in person, think about what's standing in the way (transportation, childcare, interpretation) and address those proactively rather than assuming families will figure it out.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Having a consistent person families can reach out to makes it easier for them when they have questions or want to share information. </a:t>
            </a:r>
          </a:p>
          <a:p>
            <a:pPr marL="0" lvl="0" indent="0" algn="l" rtl="0">
              <a:lnSpc>
                <a:spcPct val="100000"/>
              </a:lnSpc>
              <a:spcBef>
                <a:spcPts val="0"/>
              </a:spcBef>
              <a:spcAft>
                <a:spcPts val="0"/>
              </a:spcAft>
              <a:buSzPts val="1100"/>
              <a:buNone/>
            </a:pPr>
            <a:endParaRPr lang="en-US" b="1">
              <a:solidFill>
                <a:schemeClr val="dk1"/>
              </a:solidFill>
            </a:endParaRPr>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b="0"/>
              <a:t>Illinois </a:t>
            </a:r>
            <a:r>
              <a:rPr lang="en-US"/>
              <a:t>Multi-Tiered System of Supports </a:t>
            </a:r>
            <a:r>
              <a:rPr lang="en-US" b="0"/>
              <a:t>Network (</a:t>
            </a:r>
            <a:r>
              <a:rPr lang="en-US"/>
              <a:t>n.d.). </a:t>
            </a:r>
            <a:r>
              <a:rPr lang="en-US" b="0" i="1"/>
              <a:t>Family </a:t>
            </a:r>
            <a:r>
              <a:rPr lang="en-US" i="1"/>
              <a:t>engagement. </a:t>
            </a:r>
            <a:r>
              <a:rPr lang="en-US"/>
              <a:t>Northern Illinois University</a:t>
            </a:r>
            <a:r>
              <a:rPr lang="en-US" b="0"/>
              <a:t>.</a:t>
            </a:r>
            <a:r>
              <a:rPr lang="en-US" b="0" i="1"/>
              <a:t> </a:t>
            </a:r>
            <a:r>
              <a:rPr lang="en-US" b="0" i="0">
                <a:hlinkClick r:id="rId3"/>
              </a:rPr>
              <a:t>https://ilmtss.niu.edu/family-engagement/</a:t>
            </a:r>
            <a:endParaRPr lang="en-US" i="0"/>
          </a:p>
          <a:p>
            <a:pPr marL="0" lvl="0" indent="0" algn="l" rtl="0">
              <a:spcBef>
                <a:spcPts val="0"/>
              </a:spcBef>
              <a:spcAft>
                <a:spcPts val="0"/>
              </a:spcAft>
              <a:buNone/>
            </a:pPr>
            <a:endParaRPr lang="en-US" b="1" i="0"/>
          </a:p>
          <a:p>
            <a:pPr marL="0" lvl="0" indent="0" algn="l" rtl="0">
              <a:spcBef>
                <a:spcPts val="0"/>
              </a:spcBef>
              <a:spcAft>
                <a:spcPts val="0"/>
              </a:spcAft>
              <a:buNone/>
            </a:pPr>
            <a:endParaRPr/>
          </a:p>
        </p:txBody>
      </p:sp>
      <p:sp>
        <p:nvSpPr>
          <p:cNvPr id="735" name="Google Shape;735;g31b17446efd_0_90:notes">
            <a:extLst>
              <a:ext uri="{FF2B5EF4-FFF2-40B4-BE49-F238E27FC236}">
                <a16:creationId xmlns:a16="http://schemas.microsoft.com/office/drawing/2014/main" id="{441FD74B-5CCE-A00E-BAB4-67F02D67D67D}"/>
              </a:ext>
            </a:extLst>
          </p:cNvPr>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80</a:t>
            </a:fld>
            <a:endParaRPr>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263182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a:extLst>
            <a:ext uri="{FF2B5EF4-FFF2-40B4-BE49-F238E27FC236}">
              <a16:creationId xmlns:a16="http://schemas.microsoft.com/office/drawing/2014/main" id="{5477CFE1-CA8C-5544-BBEC-2120454A3F42}"/>
            </a:ext>
          </a:extLst>
        </p:cNvPr>
        <p:cNvGrpSpPr/>
        <p:nvPr/>
      </p:nvGrpSpPr>
      <p:grpSpPr>
        <a:xfrm>
          <a:off x="0" y="0"/>
          <a:ext cx="0" cy="0"/>
          <a:chOff x="0" y="0"/>
          <a:chExt cx="0" cy="0"/>
        </a:xfrm>
      </p:grpSpPr>
      <p:sp>
        <p:nvSpPr>
          <p:cNvPr id="657" name="Google Shape;657;p39:notes">
            <a:extLst>
              <a:ext uri="{FF2B5EF4-FFF2-40B4-BE49-F238E27FC236}">
                <a16:creationId xmlns:a16="http://schemas.microsoft.com/office/drawing/2014/main" id="{C17185C1-2A68-63A8-7570-71C50A943F8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658" name="Google Shape;658;p39:notes">
            <a:extLst>
              <a:ext uri="{FF2B5EF4-FFF2-40B4-BE49-F238E27FC236}">
                <a16:creationId xmlns:a16="http://schemas.microsoft.com/office/drawing/2014/main" id="{F96738B1-E818-181A-7D26-47C1EB51063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Before starting, remind participants that fully building these strategies into how we support families won't happen overnight. Sustainable systems take time.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But that doesn't mean we wait to begin. Starting small, with one manageable action, moves us forward, and small changes compound over time. That's the spirit of this activity.</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Designate a topic to each corner of the room one per corner, labeled on chart paper.</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Ask each participant to move to the corner representing the area they most want to strengthen in their own practice.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Give participants 3–5 minutes to discuss with others in their corner and each write down one specific, concrete action they'll take.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Ask for one volunteer per corner to share their actions with the whole group.</a:t>
            </a:r>
          </a:p>
          <a:p>
            <a:endParaRPr lang="en-US" dirty="0"/>
          </a:p>
        </p:txBody>
      </p:sp>
    </p:spTree>
    <p:extLst>
      <p:ext uri="{BB962C8B-B14F-4D97-AF65-F5344CB8AC3E}">
        <p14:creationId xmlns:p14="http://schemas.microsoft.com/office/powerpoint/2010/main" val="17340200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67856-670A-86A0-3279-DD8C26525E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0B6672-3DDF-E0EF-B736-9A264093F6E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617C787C-F199-4B7F-7472-F503F80F119C}"/>
              </a:ext>
            </a:extLst>
          </p:cNvPr>
          <p:cNvSpPr>
            <a:spLocks noGrp="1"/>
          </p:cNvSpPr>
          <p:nvPr>
            <p:ph type="body" idx="1"/>
          </p:nvPr>
        </p:nvSpPr>
        <p:spPr/>
        <p:txBody>
          <a:bodyPr/>
          <a:lstStyle/>
          <a:p>
            <a:pPr marL="0" lvl="0" indent="0" algn="l" rtl="0">
              <a:spcBef>
                <a:spcPts val="0"/>
              </a:spcBef>
              <a:spcAft>
                <a:spcPts val="0"/>
              </a:spcAft>
              <a:buNone/>
            </a:pPr>
            <a:r>
              <a:rPr lang="en-US" b="1"/>
              <a:t>Link</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https://youtu.be/ToH92DBWneU</a:t>
            </a:r>
          </a:p>
          <a:p>
            <a:pPr marL="0" lvl="0" indent="0" algn="l" rtl="0">
              <a:spcBef>
                <a:spcPts val="0"/>
              </a:spcBef>
              <a:spcAft>
                <a:spcPts val="0"/>
              </a:spcAft>
              <a:buNone/>
            </a:pPr>
            <a:endParaRPr lang="en-US" b="1"/>
          </a:p>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This brief </a:t>
            </a:r>
            <a:r>
              <a:rPr lang="en-US" b="0"/>
              <a:t>video (1:41 minutes) provides an introduction to Community Partnerships.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Reflection questions and activity on the next slide. </a:t>
            </a:r>
          </a:p>
          <a:p>
            <a:pPr marL="0" lvl="0" indent="0" algn="l" rtl="0">
              <a:lnSpc>
                <a:spcPct val="100000"/>
              </a:lnSpc>
              <a:spcBef>
                <a:spcPts val="0"/>
              </a:spcBef>
              <a:spcAft>
                <a:spcPts val="0"/>
              </a:spcAft>
              <a:buSzPts val="1100"/>
              <a:buNone/>
            </a:pPr>
            <a:endParaRPr lang="en-US" b="1">
              <a:solidFill>
                <a:schemeClr val="dk1"/>
              </a:solidFill>
            </a:endParaRPr>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The Swift Center. (2016, March 15). </a:t>
            </a:r>
            <a:r>
              <a:rPr lang="en-US" i="1"/>
              <a:t>SWIFT in 60 trusting community partnerships HD </a:t>
            </a:r>
            <a:r>
              <a:rPr lang="en-US"/>
              <a:t>[Video]. YouTube. </a:t>
            </a:r>
            <a:r>
              <a:rPr lang="en-US">
                <a:hlinkClick r:id="rId3"/>
              </a:rPr>
              <a:t>https://youtu.be/ToH92DBWneU</a:t>
            </a:r>
            <a:endParaRPr lang="en-US"/>
          </a:p>
          <a:p>
            <a:endParaRPr lang="en-US"/>
          </a:p>
        </p:txBody>
      </p:sp>
      <p:sp>
        <p:nvSpPr>
          <p:cNvPr id="4" name="Slide Number Placeholder 3">
            <a:extLst>
              <a:ext uri="{FF2B5EF4-FFF2-40B4-BE49-F238E27FC236}">
                <a16:creationId xmlns:a16="http://schemas.microsoft.com/office/drawing/2014/main" id="{B90FF404-42B1-651E-0D75-43B7E0E2685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3905762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a:extLst>
            <a:ext uri="{FF2B5EF4-FFF2-40B4-BE49-F238E27FC236}">
              <a16:creationId xmlns:a16="http://schemas.microsoft.com/office/drawing/2014/main" id="{A0FC9FC9-F3F7-B813-0217-C1D4961826BB}"/>
            </a:ext>
          </a:extLst>
        </p:cNvPr>
        <p:cNvGrpSpPr/>
        <p:nvPr/>
      </p:nvGrpSpPr>
      <p:grpSpPr>
        <a:xfrm>
          <a:off x="0" y="0"/>
          <a:ext cx="0" cy="0"/>
          <a:chOff x="0" y="0"/>
          <a:chExt cx="0" cy="0"/>
        </a:xfrm>
      </p:grpSpPr>
      <p:sp>
        <p:nvSpPr>
          <p:cNvPr id="657" name="Google Shape;657;p39:notes">
            <a:extLst>
              <a:ext uri="{FF2B5EF4-FFF2-40B4-BE49-F238E27FC236}">
                <a16:creationId xmlns:a16="http://schemas.microsoft.com/office/drawing/2014/main" id="{97D10FA8-942A-CDBF-8138-98719CE06E3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658" name="Google Shape;658;p39:notes">
            <a:extLst>
              <a:ext uri="{FF2B5EF4-FFF2-40B4-BE49-F238E27FC236}">
                <a16:creationId xmlns:a16="http://schemas.microsoft.com/office/drawing/2014/main" id="{BBC648BC-C3A6-6D0B-2418-737714E7EFC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Partnering with families may also take place outside of the school building and school day.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The community, as we are defining it is anywhere other than school.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What are some of the community places where learning takes place? Who are your community partners?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Make a list individually, then share your list at your table. We will share out when you are finished.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Offer these examples if participants do not mention them: homes, libraries, community buildings, businesses, mental health centers, nursing homes, hospitals, police stations, health clubs, golf course, basketball court, parks, after-school programs, churches, etc. </a:t>
            </a:r>
          </a:p>
          <a:p>
            <a:endParaRPr lang="en-US"/>
          </a:p>
        </p:txBody>
      </p:sp>
    </p:spTree>
    <p:extLst>
      <p:ext uri="{BB962C8B-B14F-4D97-AF65-F5344CB8AC3E}">
        <p14:creationId xmlns:p14="http://schemas.microsoft.com/office/powerpoint/2010/main" val="402193452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Community partnerships extend our reach and provide supports that schools alone cannot always offer.</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Community organizations can provide tutoring, mentoring, counseling, enrichment programs, and more.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Community partners can help families access health services, social supports, or after-school programs. Families feel more supported when the school is linked to community resources.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Students benefit academically and behaviorally when the school, families, and community work together. Engagement increases, challenges are addressed early, and opportunities are equitable.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Encouraging partnerships is not an add-on, rather it’s a strategic approach to improve outcomes for all students and create a stronger, more connected community around learning.</a:t>
            </a:r>
          </a:p>
          <a:p>
            <a:endParaRPr lang="en-US"/>
          </a:p>
          <a:p>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979053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Examples of partnerships are demonstrated on this slide and the next. </a:t>
            </a:r>
            <a:endParaRPr lang="en-US" b="1">
              <a:solidFill>
                <a:schemeClr val="tx1"/>
              </a:solidFill>
              <a:latin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In this elementary example, the library provides weekly literacy programs and after-school tutoring.</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Review the information on the slide and include the following points.</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Teachers collaborate with library staff to reinforce classroom instruction, making sure what students practice at the library supports what they learn during the school day.</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Students who may be struggling in reading or math get additional small-group instruction, which helps them build confidence and improves outcomes.</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Beyond academics, students are exposed to books, learning activities, and safe spaces for exploration, which helps foster a lifelong love of learning.</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85</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6457065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80754-4A29-DD62-B857-4FE049D200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0C3B13-2A8A-2552-CB4A-F22A98F1D9A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C78CB9A-7E75-BF7B-A92C-1C27A3A6002C}"/>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At the high school level, partnerships with local businesses, like engineering firms or technology companies, can create real-world learning opportunities.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Review the points on the slide and include the following points.</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Participation connects classroom skills to meaningful work experiences.</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Teachers and mentors coordinate so that on-the-job skills reinforce academic learning.</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Critical problem-solving skills are developed and students explore career paths.</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a:t>Motivation is increased as students see the connection between learning and future goals, which can improve both academic outcomes and long-term aspirations.</a:t>
            </a:r>
          </a:p>
        </p:txBody>
      </p:sp>
      <p:sp>
        <p:nvSpPr>
          <p:cNvPr id="4" name="Slide Number Placeholder 3">
            <a:extLst>
              <a:ext uri="{FF2B5EF4-FFF2-40B4-BE49-F238E27FC236}">
                <a16:creationId xmlns:a16="http://schemas.microsoft.com/office/drawing/2014/main" id="{62A6BA8C-7A74-61D1-6C34-1149C410C3E5}"/>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86</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3619358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D87AC-9DF7-9119-2C3B-93AFAC8F82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E450FD-959E-098F-AA32-DAEBAEAE2EC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A468302-DB4E-AA0E-BF8A-6C79071D51EE}"/>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This activity focuses on potential community partners based on building need. </a:t>
            </a:r>
            <a:endParaRPr lang="en-US">
              <a:solidFill>
                <a:schemeClr val="tx1"/>
              </a:solidFill>
              <a:latin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a:t>Form groups by building. If groups are large, or you are only working with one building, divide into smaller groups (of 5 or 6). </a:t>
            </a:r>
          </a:p>
          <a:p>
            <a:pPr marL="628650" lvl="1" indent="-171450" algn="l" rtl="0">
              <a:spcBef>
                <a:spcPts val="0"/>
              </a:spcBef>
              <a:spcAft>
                <a:spcPts val="0"/>
              </a:spcAft>
              <a:buFont typeface="Arial" panose="020B0604020202020204" pitchFamily="34" charset="0"/>
              <a:buChar char="•"/>
            </a:pPr>
            <a:r>
              <a:rPr lang="en-US"/>
              <a:t>Each group will need chart paper and markers. </a:t>
            </a:r>
          </a:p>
          <a:p>
            <a:pPr marL="628650" lvl="1" indent="-171450" algn="l" rtl="0">
              <a:spcBef>
                <a:spcPts val="0"/>
              </a:spcBef>
              <a:spcAft>
                <a:spcPts val="0"/>
              </a:spcAft>
              <a:buFont typeface="Arial" panose="020B0604020202020204" pitchFamily="34" charset="0"/>
              <a:buChar char="•"/>
            </a:pPr>
            <a:r>
              <a:rPr lang="en-US"/>
              <a:t>The goal is for the school to identify potential partners they may want to reach out to. </a:t>
            </a:r>
          </a:p>
          <a:p>
            <a:pPr marL="171450" lvl="0" indent="-171450" algn="l" rtl="0">
              <a:spcBef>
                <a:spcPts val="0"/>
              </a:spcBef>
              <a:spcAft>
                <a:spcPts val="0"/>
              </a:spcAft>
              <a:buFont typeface="Arial" panose="020B0604020202020204" pitchFamily="34" charset="0"/>
              <a:buChar char="•"/>
            </a:pPr>
            <a:r>
              <a:rPr lang="en-US"/>
              <a:t>Each group will create their own chart.</a:t>
            </a:r>
          </a:p>
          <a:p>
            <a:pPr marL="628650" lvl="1" indent="-171450" algn="l" rtl="0">
              <a:spcBef>
                <a:spcPts val="0"/>
              </a:spcBef>
              <a:spcAft>
                <a:spcPts val="0"/>
              </a:spcAft>
              <a:buFont typeface="Arial" panose="020B0604020202020204" pitchFamily="34" charset="0"/>
              <a:buChar char="•"/>
            </a:pPr>
            <a:r>
              <a:rPr lang="en-US"/>
              <a:t>On chart paper create a three-column chart. </a:t>
            </a:r>
          </a:p>
          <a:p>
            <a:pPr marL="628650" lvl="1" indent="-171450" algn="l" rtl="0">
              <a:spcBef>
                <a:spcPts val="0"/>
              </a:spcBef>
              <a:spcAft>
                <a:spcPts val="0"/>
              </a:spcAft>
              <a:buFont typeface="Arial" panose="020B0604020202020204" pitchFamily="34" charset="0"/>
              <a:buChar char="•"/>
            </a:pPr>
            <a:r>
              <a:rPr lang="en-US"/>
              <a:t>In the left column, list 5 current needs of the building, creating 5 rows. </a:t>
            </a:r>
          </a:p>
          <a:p>
            <a:pPr marL="628650" lvl="1" indent="-171450" algn="l" rtl="0">
              <a:spcBef>
                <a:spcPts val="0"/>
              </a:spcBef>
              <a:spcAft>
                <a:spcPts val="0"/>
              </a:spcAft>
              <a:buFont typeface="Arial" panose="020B0604020202020204" pitchFamily="34" charset="0"/>
              <a:buChar char="•"/>
            </a:pPr>
            <a:r>
              <a:rPr lang="en-US"/>
              <a:t>In the middle column, for each listed need, identify one or more potential community partners that could support that need. </a:t>
            </a:r>
          </a:p>
          <a:p>
            <a:pPr marL="628650" lvl="1" indent="-171450" algn="l" rtl="0">
              <a:spcBef>
                <a:spcPts val="0"/>
              </a:spcBef>
              <a:spcAft>
                <a:spcPts val="0"/>
              </a:spcAft>
              <a:buFont typeface="Arial" panose="020B0604020202020204" pitchFamily="34" charset="0"/>
              <a:buChar char="•"/>
            </a:pPr>
            <a:r>
              <a:rPr lang="en-US"/>
              <a:t>In the right column, identify benefits the school can provide to meet the community parter’s needs – making it a reciprocal partnership. </a:t>
            </a:r>
          </a:p>
          <a:p>
            <a:pPr marL="171450" lvl="0" indent="-171450" algn="l" rtl="0">
              <a:spcBef>
                <a:spcPts val="0"/>
              </a:spcBef>
              <a:spcAft>
                <a:spcPts val="0"/>
              </a:spcAft>
              <a:buFont typeface="Arial" panose="020B0604020202020204" pitchFamily="34" charset="0"/>
              <a:buChar char="•"/>
            </a:pPr>
            <a:r>
              <a:rPr lang="en-US"/>
              <a:t>Examples of potential needs/partners</a:t>
            </a:r>
          </a:p>
          <a:p>
            <a:pPr marL="628650" lvl="1" indent="-171450" algn="l" rtl="0">
              <a:spcBef>
                <a:spcPts val="0"/>
              </a:spcBef>
              <a:spcAft>
                <a:spcPts val="0"/>
              </a:spcAft>
              <a:buFont typeface="Arial" panose="020B0604020202020204" pitchFamily="34" charset="0"/>
              <a:buChar char="•"/>
            </a:pPr>
            <a:r>
              <a:rPr lang="en-US"/>
              <a:t>Need - after school tutoring / Potential partners - local libraries, university education students, retired teachers</a:t>
            </a:r>
          </a:p>
          <a:p>
            <a:pPr marL="628650" lvl="1" indent="-171450" algn="l" rtl="0">
              <a:spcBef>
                <a:spcPts val="0"/>
              </a:spcBef>
              <a:spcAft>
                <a:spcPts val="0"/>
              </a:spcAft>
              <a:buFont typeface="Arial" panose="020B0604020202020204" pitchFamily="34" charset="0"/>
              <a:buChar char="•"/>
            </a:pPr>
            <a:r>
              <a:rPr lang="en-US"/>
              <a:t>Need - nutrition and healthy food programs / Potential partners - food banks, local grocery stores, community gardens</a:t>
            </a:r>
          </a:p>
          <a:p>
            <a:pPr marL="628650" lvl="1" indent="-171450" algn="l" rtl="0">
              <a:spcBef>
                <a:spcPts val="0"/>
              </a:spcBef>
              <a:spcAft>
                <a:spcPts val="0"/>
              </a:spcAft>
              <a:buFont typeface="Arial" panose="020B0604020202020204" pitchFamily="34" charset="0"/>
              <a:buChar char="•"/>
            </a:pPr>
            <a:r>
              <a:rPr lang="en-US"/>
              <a:t>Need - mental health services / Potential partners - counseling centers, hospitals</a:t>
            </a:r>
          </a:p>
          <a:p>
            <a:pPr marL="628650" lvl="1" indent="-171450" algn="l" rtl="0">
              <a:spcBef>
                <a:spcPts val="0"/>
              </a:spcBef>
              <a:spcAft>
                <a:spcPts val="0"/>
              </a:spcAft>
              <a:buFont typeface="Arial" panose="020B0604020202020204" pitchFamily="34" charset="0"/>
              <a:buChar char="•"/>
            </a:pPr>
            <a:r>
              <a:rPr lang="en-US"/>
              <a:t>Need - technology resources / Potential partners - tech companies, local businesses, public library</a:t>
            </a:r>
          </a:p>
          <a:p>
            <a:pPr marL="628650" lvl="1" indent="-171450" algn="l" rtl="0">
              <a:spcBef>
                <a:spcPts val="0"/>
              </a:spcBef>
              <a:spcAft>
                <a:spcPts val="0"/>
              </a:spcAft>
              <a:buFont typeface="Arial" panose="020B0604020202020204" pitchFamily="34" charset="0"/>
              <a:buChar char="•"/>
            </a:pPr>
            <a:r>
              <a:rPr lang="en-US"/>
              <a:t>Need - career exposure / Potential partners - Chamber of Commerce, local business, alumni networks </a:t>
            </a:r>
          </a:p>
          <a:p>
            <a:pPr marL="171450" lvl="0" indent="-171450" algn="l" rtl="0">
              <a:spcBef>
                <a:spcPts val="0"/>
              </a:spcBef>
              <a:spcAft>
                <a:spcPts val="0"/>
              </a:spcAft>
              <a:buFont typeface="Arial" panose="020B0604020202020204" pitchFamily="34" charset="0"/>
              <a:buChar char="•"/>
            </a:pPr>
            <a:r>
              <a:rPr lang="en-US"/>
              <a:t>Examples of reciprocal benefits</a:t>
            </a:r>
          </a:p>
          <a:p>
            <a:pPr marL="628650" lvl="1" indent="-171450" algn="l" rtl="0">
              <a:spcBef>
                <a:spcPts val="0"/>
              </a:spcBef>
              <a:spcAft>
                <a:spcPts val="0"/>
              </a:spcAft>
              <a:buFont typeface="Arial" panose="020B0604020202020204" pitchFamily="34" charset="0"/>
              <a:buChar char="•"/>
            </a:pPr>
            <a:r>
              <a:rPr lang="en-US"/>
              <a:t>Visibility and outreach</a:t>
            </a:r>
          </a:p>
          <a:p>
            <a:pPr marL="628650" lvl="1" indent="-171450" algn="l" rtl="0">
              <a:spcBef>
                <a:spcPts val="0"/>
              </a:spcBef>
              <a:spcAft>
                <a:spcPts val="0"/>
              </a:spcAft>
              <a:buFont typeface="Arial" panose="020B0604020202020204" pitchFamily="34" charset="0"/>
              <a:buChar char="•"/>
            </a:pPr>
            <a:r>
              <a:rPr lang="en-US"/>
              <a:t>Volunteer support</a:t>
            </a:r>
          </a:p>
          <a:p>
            <a:pPr marL="628650" lvl="1" indent="-171450" algn="l" rtl="0">
              <a:spcBef>
                <a:spcPts val="0"/>
              </a:spcBef>
              <a:spcAft>
                <a:spcPts val="0"/>
              </a:spcAft>
              <a:buFont typeface="Arial" panose="020B0604020202020204" pitchFamily="34" charset="0"/>
              <a:buChar char="•"/>
            </a:pPr>
            <a:r>
              <a:rPr lang="en-US"/>
              <a:t>Community data</a:t>
            </a:r>
          </a:p>
          <a:p>
            <a:pPr marL="628650" lvl="1" indent="-171450" algn="l" rtl="0">
              <a:spcBef>
                <a:spcPts val="0"/>
              </a:spcBef>
              <a:spcAft>
                <a:spcPts val="0"/>
              </a:spcAft>
              <a:buFont typeface="Arial" panose="020B0604020202020204" pitchFamily="34" charset="0"/>
              <a:buChar char="•"/>
            </a:pPr>
            <a:r>
              <a:rPr lang="en-US"/>
              <a:t>Pipeline for future careers </a:t>
            </a:r>
          </a:p>
          <a:p>
            <a:pPr marL="171450" lvl="0" indent="-171450" algn="l" rtl="0">
              <a:spcBef>
                <a:spcPts val="0"/>
              </a:spcBef>
              <a:spcAft>
                <a:spcPts val="0"/>
              </a:spcAft>
              <a:buFont typeface="Arial" panose="020B0604020202020204" pitchFamily="34" charset="0"/>
              <a:buChar char="•"/>
            </a:pPr>
            <a:r>
              <a:rPr lang="en-US"/>
              <a:t>Share out each group’s ideas</a:t>
            </a:r>
          </a:p>
          <a:p>
            <a:endParaRPr lang="en-US"/>
          </a:p>
        </p:txBody>
      </p:sp>
      <p:sp>
        <p:nvSpPr>
          <p:cNvPr id="4" name="Slide Number Placeholder 3">
            <a:extLst>
              <a:ext uri="{FF2B5EF4-FFF2-40B4-BE49-F238E27FC236}">
                <a16:creationId xmlns:a16="http://schemas.microsoft.com/office/drawing/2014/main" id="{162AC31D-432C-B5C3-1C51-005C54DCBF8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87</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50853312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2308D-68E9-E4DA-08B8-B7EF7D987B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9A5A9F-78F9-EBD4-C1DE-B2560EA8AF5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33CBE45-4C51-AF21-E315-FA0BD881AB34}"/>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Divide the group into small groups.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Assign each group one of the topics and have them discuss a few of the questions (their choice) for that topic.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solidFill>
                  <a:schemeClr val="tx1"/>
                </a:solidFill>
                <a:latin typeface="Calibri" panose="020F0502020204030204" pitchFamily="34" charset="0"/>
                <a:cs typeface="Calibri" panose="020F0502020204030204" pitchFamily="34" charset="0"/>
              </a:rPr>
              <a:t>End with a share out and discussion of all three topics.</a:t>
            </a:r>
            <a:endParaRPr lang="en-US" b="1"/>
          </a:p>
          <a:p>
            <a:pPr marL="0" lvl="0" indent="0" algn="l" rtl="0">
              <a:spcBef>
                <a:spcPts val="0"/>
              </a:spcBef>
              <a:spcAft>
                <a:spcPts val="0"/>
              </a:spcAft>
              <a:buNone/>
            </a:pPr>
            <a:endParaRPr lang="en-US" b="1"/>
          </a:p>
        </p:txBody>
      </p:sp>
      <p:sp>
        <p:nvSpPr>
          <p:cNvPr id="4" name="Slide Number Placeholder 3">
            <a:extLst>
              <a:ext uri="{FF2B5EF4-FFF2-40B4-BE49-F238E27FC236}">
                <a16:creationId xmlns:a16="http://schemas.microsoft.com/office/drawing/2014/main" id="{DD1E9CC4-CF52-EBE2-718A-09EA631F8FA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799743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2CE6E-2A45-9D3A-F911-57D8D33A92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58B8F3-4210-894B-EE8C-B36B380B500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3DE575A-404E-79F0-954A-623B2CB31A64}"/>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We've talked about building trust, opening communication, and engaging families as partners in supporting student learning. This section moves us into the third and most advanced essential function, shared leadership.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In this section we will dive into Essential Function 3 of the Family-School Partnership Practice Profile: The district promotes shared leadership by actively engaging families in decision making.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EF3 represents the highest level of partnership, moving beyond communication and collaboration into genuine power sharing. There are four criteria related to this essential function.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Creates and maintains structures that enable meaningful family partnerships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Includes formal decision-making roles; family leadership opportunities; input on policy and budget; involvement in school improvement planning; staff recruitment; and family advisory councils. </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The emphasis on </a:t>
            </a:r>
            <a:r>
              <a:rPr lang="en-US" i="0"/>
              <a:t>structures is </a:t>
            </a:r>
            <a:r>
              <a:rPr lang="en-US"/>
              <a:t>important. Shared leadership has to be built into how a school operates, not left to informal goodwill.</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Develops and sustains family partnership opportunities that encourage participation and collaboration among families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 This goes beyond family-school relationships to building connections among families themselves, through volunteering; supporting school climate and safety; and networking with one another.</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Ensures partnership opportunities are representative of the entire school community</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It's not enough to have family leaders at the table if they represent only a narrow slice of the community. EF3 requires that the voices shaping decisions reflect the full range of families the school serves.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Ensures materials are available and accessible in understandable formats, language, and literacy levels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Shared leadership is only real if all families can meaningfully participate. Accessibility is not a footnote; it's a condition for genuine representation.</a:t>
            </a:r>
          </a:p>
          <a:p>
            <a:pPr marL="0" lvl="0" indent="0" algn="l" rtl="0">
              <a:spcBef>
                <a:spcPts val="0"/>
              </a:spcBef>
              <a:spcAft>
                <a:spcPts val="0"/>
              </a:spcAft>
              <a:buClr>
                <a:schemeClr val="dk1"/>
              </a:buClr>
              <a:buSzPts val="1100"/>
              <a:buFont typeface="Arial"/>
              <a:buNone/>
            </a:pPr>
            <a:endParaRPr lang="en-US"/>
          </a:p>
        </p:txBody>
      </p:sp>
      <p:sp>
        <p:nvSpPr>
          <p:cNvPr id="4" name="Slide Number Placeholder 3">
            <a:extLst>
              <a:ext uri="{FF2B5EF4-FFF2-40B4-BE49-F238E27FC236}">
                <a16:creationId xmlns:a16="http://schemas.microsoft.com/office/drawing/2014/main" id="{043D9F2F-F00C-EDE1-1075-97146FE2D55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9815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F145B98C-6EE8-6EA0-6A4B-4865BA3EFCBC}"/>
            </a:ext>
          </a:extLst>
        </p:cNvPr>
        <p:cNvGrpSpPr/>
        <p:nvPr/>
      </p:nvGrpSpPr>
      <p:grpSpPr>
        <a:xfrm>
          <a:off x="0" y="0"/>
          <a:ext cx="0" cy="0"/>
          <a:chOff x="0" y="0"/>
          <a:chExt cx="0" cy="0"/>
        </a:xfrm>
      </p:grpSpPr>
      <p:sp>
        <p:nvSpPr>
          <p:cNvPr id="143" name="Google Shape;143;g2eb8c0eaacd_0_28:notes">
            <a:extLst>
              <a:ext uri="{FF2B5EF4-FFF2-40B4-BE49-F238E27FC236}">
                <a16:creationId xmlns:a16="http://schemas.microsoft.com/office/drawing/2014/main" id="{D06C966F-AB49-DAA5-F591-A887822E6930}"/>
              </a:ext>
            </a:extLst>
          </p:cNvPr>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44" name="Google Shape;144;g2eb8c0eaacd_0_28:notes">
            <a:extLst>
              <a:ext uri="{FF2B5EF4-FFF2-40B4-BE49-F238E27FC236}">
                <a16:creationId xmlns:a16="http://schemas.microsoft.com/office/drawing/2014/main" id="{4BBF2CE7-1D52-6DCD-C93C-EDFCC36FF888}"/>
              </a:ext>
            </a:extLst>
          </p:cNvPr>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b="0"/>
          </a:p>
        </p:txBody>
      </p:sp>
      <p:sp>
        <p:nvSpPr>
          <p:cNvPr id="145" name="Google Shape;145;g2eb8c0eaacd_0_28:notes">
            <a:extLst>
              <a:ext uri="{FF2B5EF4-FFF2-40B4-BE49-F238E27FC236}">
                <a16:creationId xmlns:a16="http://schemas.microsoft.com/office/drawing/2014/main" id="{E6A3D47B-D69E-B4A0-5BE4-52923E3F30CB}"/>
              </a:ext>
            </a:extLst>
          </p:cNvPr>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atin typeface="Calibri" panose="020F0502020204030204" pitchFamily="34" charset="0"/>
                <a:ea typeface="Calibri" panose="020F0502020204030204" pitchFamily="34" charset="0"/>
                <a:cs typeface="Calibri" panose="020F0502020204030204" pitchFamily="34" charset="0"/>
              </a:rPr>
              <a:t>9</a:t>
            </a:fld>
            <a:endParaRPr>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5851590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When we talk about shared leadership in family-school partnerships, it's worth pausing before we go through the components to think about what we mean by that phrase, because it can be easy to hear "shared leadership" and think of what we already do (parent volunteers, PTO meetings, a family representative on a committee). </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Shared leadership is something more substantive than that. At its core, shared leadership asks not just to consult families after decisions are made, and not just to invite a few parent representatives to observe a process, but to genuinely include families in shaping the direction of a school.</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What makes shared leadership different from earlier stages of partnership is that families aren't just informed, and they aren't just involved, they're at the table when the decisions that affect their children are being made. That's the standard EF3 sets, and it's worth considering.</a:t>
            </a:r>
          </a:p>
          <a:p>
            <a:pPr marL="171450" marR="0" lvl="0" indent="-171450" algn="l" defTabSz="914400" rtl="0" eaLnBrk="1" fontAlgn="auto" latinLnBrk="0" hangingPunct="1">
              <a:lnSpc>
                <a:spcPct val="115000"/>
              </a:lnSpc>
              <a:spcBef>
                <a:spcPts val="0"/>
              </a:spcBef>
              <a:spcAft>
                <a:spcPts val="0"/>
              </a:spcAft>
              <a:buClr>
                <a:schemeClr val="dk1"/>
              </a:buClr>
              <a:buSzPts val="1100"/>
              <a:buFont typeface="Arial" panose="020B0604020202020204" pitchFamily="34" charset="0"/>
              <a:buChar char="•"/>
              <a:tabLst/>
              <a:defRPr/>
            </a:pPr>
            <a:r>
              <a:rPr lang="en-US"/>
              <a:t>The five components on this slide describe what that shift looks like in practice. As you read through them, hold two questions in mind: where does your school already reflect these characteristics and where is there still work to do? There's no judgement in that question. Most schools are somewhere on a continuum, and the goal of this framework is to help us see clearly where we are and where we're headed.</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Balance of power and equality. </a:t>
            </a:r>
            <a:r>
              <a:rPr lang="en-US"/>
              <a:t>Families and school staff are treated as equal partners. Power is consciously shared, often breaking down traditional hierarchies to ensure parents have a genuine voice in school decisions, not just a consultative one.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Mutual responsibility and accountability. </a:t>
            </a:r>
            <a:r>
              <a:rPr lang="en-US"/>
              <a:t>Both parties are accountable for the success of students and the school, collaborating on everything from academic goals to policy and, at times, budget decisions.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Contextual expertise. </a:t>
            </a:r>
            <a:r>
              <a:rPr lang="en-US"/>
              <a:t>Schools bring academic content expertise, while families provide invaluable, context-specific knowledge about their children's experiences, culture, and needs.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Active parent leaders. </a:t>
            </a:r>
            <a:r>
              <a:rPr lang="en-US"/>
              <a:t>Parents are empowered to take on “parent leader" roles, representing the "parent voice" in school improvement teams, committees, and policy-making bodies.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Shared vision and goal alignment. </a:t>
            </a:r>
            <a:r>
              <a:rPr lang="en-US"/>
              <a:t>The partnership focuses on a unified, common, and, at times, jointly-developed purpose: improving student learning and creating a supportive school climate. </a:t>
            </a:r>
          </a:p>
          <a:p>
            <a:pPr marL="0" lvl="0" indent="0" algn="l" rtl="0">
              <a:lnSpc>
                <a:spcPct val="100000"/>
              </a:lnSpc>
              <a:spcBef>
                <a:spcPts val="0"/>
              </a:spcBef>
              <a:spcAft>
                <a:spcPts val="0"/>
              </a:spcAft>
              <a:buSzPts val="1100"/>
              <a:buNone/>
            </a:pPr>
            <a:endParaRPr lang="en-US" b="1">
              <a:solidFill>
                <a:schemeClr val="dk1"/>
              </a:solidFill>
            </a:endParaRPr>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Mapp, K. L., &amp; Bergman, E. (2019). </a:t>
            </a:r>
            <a:r>
              <a:rPr lang="en-US" i="1"/>
              <a:t>Dual capacity-building framework for family-school partnerships (Version 2).</a:t>
            </a:r>
            <a:r>
              <a:rPr lang="en-US"/>
              <a:t> Institute for Educational Leadership. </a:t>
            </a:r>
            <a:r>
              <a:rPr lang="en-US">
                <a:hlinkClick r:id="rId3"/>
              </a:rPr>
              <a:t>https://www.dualcapacity.org</a:t>
            </a:r>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587257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endParaRPr lang="en-US">
              <a:solidFill>
                <a:schemeClr val="tx1"/>
              </a:solidFill>
              <a:latin typeface="Calibri" panose="020F0502020204030204" pitchFamily="34" charset="0"/>
              <a:cs typeface="Calibri" panose="020F0502020204030204" pitchFamily="34" charset="0"/>
            </a:endParaRPr>
          </a:p>
          <a:p>
            <a:pPr marL="0" lvl="0" indent="0" algn="l" rtl="0">
              <a:spcBef>
                <a:spcPts val="0"/>
              </a:spcBef>
              <a:spcAft>
                <a:spcPts val="0"/>
              </a:spcAft>
              <a:buFont typeface="Arial" panose="020B0604020202020204" pitchFamily="34" charset="0"/>
              <a:buNone/>
            </a:pPr>
            <a:r>
              <a:rPr lang="en-US"/>
              <a:t>Shared leadership in family–school partnerships involves families, educators, and sometimes community partners working together to make decisions, solve problems, and support student learning. Research shows this approach brings several important benefits.</a:t>
            </a:r>
          </a:p>
          <a:p>
            <a:pPr marL="171450" lvl="0" indent="-171450" algn="l" rtl="0">
              <a:spcBef>
                <a:spcPts val="0"/>
              </a:spcBef>
              <a:spcAft>
                <a:spcPts val="0"/>
              </a:spcAft>
              <a:buFont typeface="Arial" panose="020B0604020202020204" pitchFamily="34" charset="0"/>
              <a:buChar char="•"/>
            </a:pPr>
            <a:r>
              <a:rPr lang="en-US" b="0" i="1"/>
              <a:t>Improves student learning and educational outcomes</a:t>
            </a:r>
          </a:p>
          <a:p>
            <a:pPr marL="628650" lvl="1" indent="-171450" algn="l" rtl="0">
              <a:spcBef>
                <a:spcPts val="0"/>
              </a:spcBef>
              <a:spcAft>
                <a:spcPts val="0"/>
              </a:spcAft>
              <a:buFont typeface="Arial" panose="020B0604020202020204" pitchFamily="34" charset="0"/>
              <a:buChar char="•"/>
            </a:pPr>
            <a:r>
              <a:rPr lang="en-US"/>
              <a:t>When families and educators share leadership roles, student learning improves because decisions are better aligned with student’s needs.</a:t>
            </a:r>
          </a:p>
          <a:p>
            <a:pPr marL="628650" lvl="1" indent="-171450" algn="l" rtl="0">
              <a:spcBef>
                <a:spcPts val="0"/>
              </a:spcBef>
              <a:spcAft>
                <a:spcPts val="0"/>
              </a:spcAft>
              <a:buFont typeface="Arial" panose="020B0604020202020204" pitchFamily="34" charset="0"/>
              <a:buChar char="•"/>
            </a:pPr>
            <a:r>
              <a:rPr lang="en-US"/>
              <a:t>Studies show that strong collaboration between schools and families boosts student achievement and helps reduce learning gaps. Long-term research indicates that active family involvement, especially when families help shape goals and strategies, has a positive and consistent impact on student success. </a:t>
            </a:r>
          </a:p>
          <a:p>
            <a:pPr marL="171450" lvl="0" indent="-171450" algn="l" rtl="0">
              <a:spcBef>
                <a:spcPts val="0"/>
              </a:spcBef>
              <a:spcAft>
                <a:spcPts val="0"/>
              </a:spcAft>
              <a:buFont typeface="Arial" panose="020B0604020202020204" pitchFamily="34" charset="0"/>
              <a:buChar char="•"/>
            </a:pPr>
            <a:r>
              <a:rPr lang="en-US" b="0" i="1"/>
              <a:t>Builds greater trust, relational strength, and family empowerment</a:t>
            </a:r>
          </a:p>
          <a:p>
            <a:pPr marL="628650" lvl="1" indent="-171450" algn="l" rtl="0">
              <a:spcBef>
                <a:spcPts val="0"/>
              </a:spcBef>
              <a:spcAft>
                <a:spcPts val="0"/>
              </a:spcAft>
              <a:buFont typeface="Arial" panose="020B0604020202020204" pitchFamily="34" charset="0"/>
              <a:buChar char="•"/>
            </a:pPr>
            <a:r>
              <a:rPr lang="en-US"/>
              <a:t>Shared leadership helps build mutual trust by creating channels for genuine communication and shared responsibility.</a:t>
            </a:r>
          </a:p>
          <a:p>
            <a:pPr marL="628650" lvl="1" indent="-171450" algn="l" rtl="0">
              <a:spcBef>
                <a:spcPts val="0"/>
              </a:spcBef>
              <a:spcAft>
                <a:spcPts val="0"/>
              </a:spcAft>
              <a:buFont typeface="Arial" panose="020B0604020202020204" pitchFamily="34" charset="0"/>
              <a:buChar char="•"/>
            </a:pPr>
            <a:r>
              <a:rPr lang="en-US"/>
              <a:t>Parents report higher satisfaction when communication is strong and when they feel their perspectives matter in school decisions.</a:t>
            </a:r>
          </a:p>
          <a:p>
            <a:pPr marL="628650" lvl="1" indent="-171450" algn="l" rtl="0">
              <a:spcBef>
                <a:spcPts val="0"/>
              </a:spcBef>
              <a:spcAft>
                <a:spcPts val="0"/>
              </a:spcAft>
              <a:buFont typeface="Arial" panose="020B0604020202020204" pitchFamily="34" charset="0"/>
              <a:buChar char="•"/>
            </a:pPr>
            <a:r>
              <a:rPr lang="en-US"/>
              <a:t>Collaborative design efforts show that working side‑by‑side with families strengthens relationships and encourages more open dialogue. </a:t>
            </a:r>
          </a:p>
          <a:p>
            <a:pPr marL="171450" lvl="0" indent="-171450" algn="l" rtl="0">
              <a:spcBef>
                <a:spcPts val="0"/>
              </a:spcBef>
              <a:spcAft>
                <a:spcPts val="0"/>
              </a:spcAft>
              <a:buFont typeface="Arial" panose="020B0604020202020204" pitchFamily="34" charset="0"/>
              <a:buChar char="•"/>
            </a:pPr>
            <a:r>
              <a:rPr lang="en-US" b="0" i="1"/>
              <a:t>Expanded participation in decision making</a:t>
            </a:r>
          </a:p>
          <a:p>
            <a:pPr marL="628650" lvl="1" indent="-171450" algn="l" rtl="0">
              <a:spcBef>
                <a:spcPts val="0"/>
              </a:spcBef>
              <a:spcAft>
                <a:spcPts val="0"/>
              </a:spcAft>
              <a:buFont typeface="Arial" panose="020B0604020202020204" pitchFamily="34" charset="0"/>
              <a:buChar char="•"/>
            </a:pPr>
            <a:r>
              <a:rPr lang="en-US"/>
              <a:t>Shared leadership allows more voices and perspectives to shape school practices and policies.</a:t>
            </a:r>
          </a:p>
          <a:p>
            <a:pPr marL="628650" lvl="1" indent="-171450" algn="l" rtl="0">
              <a:spcBef>
                <a:spcPts val="0"/>
              </a:spcBef>
              <a:spcAft>
                <a:spcPts val="0"/>
              </a:spcAft>
              <a:buFont typeface="Arial" panose="020B0604020202020204" pitchFamily="34" charset="0"/>
              <a:buChar char="•"/>
            </a:pPr>
            <a:r>
              <a:rPr lang="en-US"/>
              <a:t>Research on collaborative governance shows that involving families in school decisions leads to better solutions, stronger community support, and shared ownership of outcomes. </a:t>
            </a:r>
          </a:p>
          <a:p>
            <a:pPr marL="628650" lvl="1" indent="-171450" algn="l" rtl="0">
              <a:spcBef>
                <a:spcPts val="0"/>
              </a:spcBef>
              <a:spcAft>
                <a:spcPts val="0"/>
              </a:spcAft>
              <a:buFont typeface="Arial" panose="020B0604020202020204" pitchFamily="34" charset="0"/>
              <a:buChar char="•"/>
            </a:pPr>
            <a:r>
              <a:rPr lang="en-US"/>
              <a:t>Families often say they want a more active role in decisions; when schools create these opportunities, partnerships improve and families feel more connected to the school’s direction. </a:t>
            </a:r>
          </a:p>
          <a:p>
            <a:pPr marL="171450" lvl="0" indent="-171450" algn="l" rtl="0">
              <a:spcBef>
                <a:spcPts val="0"/>
              </a:spcBef>
              <a:spcAft>
                <a:spcPts val="0"/>
              </a:spcAft>
              <a:buFont typeface="Arial" panose="020B0604020202020204" pitchFamily="34" charset="0"/>
              <a:buChar char="•"/>
            </a:pPr>
            <a:r>
              <a:rPr lang="en-US" b="0" i="1"/>
              <a:t>Better communication and shared understanding</a:t>
            </a:r>
          </a:p>
          <a:p>
            <a:pPr marL="628650" lvl="1" indent="-171450" algn="l" rtl="0">
              <a:spcBef>
                <a:spcPts val="0"/>
              </a:spcBef>
              <a:spcAft>
                <a:spcPts val="0"/>
              </a:spcAft>
              <a:buFont typeface="Arial" panose="020B0604020202020204" pitchFamily="34" charset="0"/>
              <a:buChar char="•"/>
            </a:pPr>
            <a:r>
              <a:rPr lang="en-US"/>
              <a:t>Shared leadership encourages ongoing two‑way communication, improving clarity and alignment between home and school.</a:t>
            </a:r>
          </a:p>
          <a:p>
            <a:pPr marL="628650" lvl="1" indent="-171450" algn="l" rtl="0">
              <a:spcBef>
                <a:spcPts val="0"/>
              </a:spcBef>
              <a:spcAft>
                <a:spcPts val="0"/>
              </a:spcAft>
              <a:buFont typeface="Arial" panose="020B0604020202020204" pitchFamily="34" charset="0"/>
              <a:buChar char="•"/>
            </a:pPr>
            <a:r>
              <a:rPr lang="en-US"/>
              <a:t>Structured communication can help bridge differences in how parents and teachers view the school environment. Studies show that offering multiple ways for families to communicate with schools (e.g., texts, social media, community groups) dramatically increases participation and shared decision making.</a:t>
            </a:r>
          </a:p>
          <a:p>
            <a:pPr marL="171450" lvl="0" indent="-171450" algn="l" rtl="0">
              <a:spcBef>
                <a:spcPts val="0"/>
              </a:spcBef>
              <a:spcAft>
                <a:spcPts val="0"/>
              </a:spcAft>
              <a:buFont typeface="Arial" panose="020B0604020202020204" pitchFamily="34" charset="0"/>
              <a:buChar char="•"/>
            </a:pPr>
            <a:r>
              <a:rPr lang="en-US" b="0" i="1"/>
              <a:t>More creative and community‑driven problem solving</a:t>
            </a:r>
          </a:p>
          <a:p>
            <a:pPr marL="628650" lvl="1" indent="-171450" algn="l" rtl="0">
              <a:spcBef>
                <a:spcPts val="0"/>
              </a:spcBef>
              <a:spcAft>
                <a:spcPts val="0"/>
              </a:spcAft>
              <a:buFont typeface="Arial" panose="020B0604020202020204" pitchFamily="34" charset="0"/>
              <a:buChar char="•"/>
            </a:pPr>
            <a:r>
              <a:rPr lang="en-US"/>
              <a:t>When leadership is shared, schools draw on the ideas, experiences, and strengths of families and the broader community.</a:t>
            </a:r>
          </a:p>
          <a:p>
            <a:pPr marL="628650" lvl="1" indent="-171450" algn="l" rtl="0">
              <a:spcBef>
                <a:spcPts val="0"/>
              </a:spcBef>
              <a:spcAft>
                <a:spcPts val="0"/>
              </a:spcAft>
              <a:buFont typeface="Arial" panose="020B0604020202020204" pitchFamily="34" charset="0"/>
              <a:buChar char="•"/>
            </a:pPr>
            <a:r>
              <a:rPr lang="en-US"/>
              <a:t>Collaborative design processes that include families lead to innovative strategies that better address local needs. </a:t>
            </a:r>
          </a:p>
          <a:p>
            <a:pPr marL="628650" lvl="1" indent="-171450" algn="l" rtl="0">
              <a:spcBef>
                <a:spcPts val="0"/>
              </a:spcBef>
              <a:spcAft>
                <a:spcPts val="0"/>
              </a:spcAft>
              <a:buFont typeface="Arial" panose="020B0604020202020204" pitchFamily="34" charset="0"/>
              <a:buChar char="•"/>
            </a:pPr>
            <a:r>
              <a:rPr lang="en-US"/>
              <a:t>School–community partnerships built on shared involvement strengthen support networks and create more responsive solutions for students and families.</a:t>
            </a:r>
          </a:p>
          <a:p>
            <a:pPr marL="171450" lvl="0" indent="-171450" algn="l" rtl="0">
              <a:spcBef>
                <a:spcPts val="0"/>
              </a:spcBef>
              <a:spcAft>
                <a:spcPts val="0"/>
              </a:spcAft>
              <a:buFont typeface="Arial" panose="020B0604020202020204" pitchFamily="34" charset="0"/>
              <a:buChar char="•"/>
            </a:pPr>
            <a:endParaRPr lang="en-US"/>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a:t>
            </a:r>
          </a:p>
          <a:p>
            <a:pPr marL="171450" indent="-171450">
              <a:buClr>
                <a:schemeClr val="dk1"/>
              </a:buClr>
              <a:buSzPts val="935"/>
              <a:buFont typeface="Arial" panose="020B0604020202020204" pitchFamily="34" charset="0"/>
              <a:buChar char="•"/>
            </a:pPr>
            <a:r>
              <a:rPr lang="en-US">
                <a:sym typeface="Arial"/>
              </a:rPr>
              <a:t>Mapp, K. L., Henderson, A., Cuevas, S., Franco, M., &amp; Ewert, S. (2022). </a:t>
            </a:r>
            <a:r>
              <a:rPr lang="en-US" i="1">
                <a:sym typeface="Arial"/>
              </a:rPr>
              <a:t>Everyone wins! The evidence for family-school partnerships and implications for practice</a:t>
            </a:r>
            <a:r>
              <a:rPr lang="en-US">
                <a:sym typeface="Arial"/>
              </a:rPr>
              <a:t>. Scholastic Professional.</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882392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54B746-0E83-93AE-BDE0-8CAA69FA5D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84C5F7-F631-EC42-E254-1EE5C4233E7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5C9D7523-767C-F1F4-579F-8C6CA3895542}"/>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These are examples of shared leadership in practice. Highlight these ideas to illustrate the multiple ways shared leadership can look in a building.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Families serve as voting members on school improvement teams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There's a meaningful difference between inviting a family representative to sit in on a school improvement meeting and giving them a vote. One is inclusion; the other is shared power. When families are voting members, when their yes or no actually changes an outcome, the dynamic of the meeting changes. Staff prepare differently. They present information more clearly. They listen differently. The presence of real accountability shifts the culture of the room.</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Parent representatives on hiring committees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Who gets hired in a school shapes everything: the culture, the relationships, the quality of instruction, and whether families feel welcome. When families are part of the process of selecting a principal or a teacher, they bring a perspective that interview committees often lack: what does it feel like to walk into this building as a parent? What kind of leader does this community need? That perspective is irreplaceable and excluding it means making a decision with incomplete information.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Family seats on budget committees with access to real data</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Budget conversations are some of the most consequential decisions a school makes, and they are almost always made without family input. Meaningful involvement means families see the actual numbers, understand the tradeoffs, and have a voice before allocations are finalized, not after. This requires trust on the school's part, and it requires preparation on the family's part. Both are possible, and the result is a budget that better reflects community priorities.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Family advisory councils with defined scope</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Advisory councils only work if families know what they're advising on, how their input will be used, and what happens after they leave the room. Too often these councils become forums for one-way information sharing: the school presents, families listen and ask questions. A genuine advisory council has a real agenda, a real scope of influence, and a feedback loop that closes: here's what you told us, here's what we did about it, here's where we need more input.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i="1"/>
              <a:t>Parent leadership teams reviewing data with the principal</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a:t>This is one of the most powerful and underutilized forms of shared leadership. When families sit alongside the principal and look at attendance data, discipline referrals, and academic outcomes together, two things happen. First, the conversation gets more honest. Second, the solutions get better. Families often see patterns in data that staff miss, because they have context staff don't have. Monthly data conversations with a representative parent leadership team aren't just inclusive, they can be strategically smart.</a:t>
            </a:r>
          </a:p>
          <a:p>
            <a:endParaRPr lang="en-US"/>
          </a:p>
        </p:txBody>
      </p:sp>
      <p:sp>
        <p:nvSpPr>
          <p:cNvPr id="4" name="Slide Number Placeholder 3">
            <a:extLst>
              <a:ext uri="{FF2B5EF4-FFF2-40B4-BE49-F238E27FC236}">
                <a16:creationId xmlns:a16="http://schemas.microsoft.com/office/drawing/2014/main" id="{0591DD35-0567-2D72-F8D3-A4A4A503E8C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527951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Families participate in data review and school improvement cycles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School improvement planning is often a staff exercise that gets presented to families at the end. Shared leadership flips that. When families are part of reading data, they bring context and urgency that changes the conversation. They also build ownership of the solutions. A family who helped identify the problem is far more invested in the plan to address it.</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Families consulted during curriculum adoption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Curriculum decisions affect every child in the building, and families are rarely asked about them until after adoption. Shared leadership means building family review into the process, not as a formality, but as a genuine check on cultural relevance, accessibility, and alignment with community values. Families can identify content that feels disconnected from their children's lives, language that is inaccessible, or perspectives that are missing. That feedback makes the curriculum better.</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Family knowledge incorporated into classroom instruction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Every family holds historically accumulated, culturally specific knowledge that is academically valuable. When teachers actively learn about families' experiences, occupations, traditions, and expertise and bring that knowledge into the classroom, the curriculum becomes more relevant and families become more than background supporters of school. They become contributors to what is being learned.</a:t>
            </a:r>
            <a:endParaRPr lang="en-US" b="0"/>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Families co-leading school climate committees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School climate is everyone's responsibility, but it is usually managed by staff alone. When families co-lead climate committees, they surface issues that staff may not see or may minimize: whether hallways feel safe or discipline is applied consistently across groups. Families who are part of the committee don't just bring concerns, they help design solutions and take ownership of implementation in ways that extend beyond the school walls.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Parent leaders facilitating conversations with harder-to-reach families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Some families will never walk into a school building to speak with a principal or a teacher, but will talk to another parent from their community. Training and supporting parent leaders to reach out to, listen to, and represent families who are otherwise invisible in partnership structures is one of the most equity-driven forms of shared leadership a school can pursue. It acknowledges that trust is built within communities, not just between communities and institutions.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A principal who brings real questions to family leadership meetings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This one is deceptively simple but culturally significant. When a principal comes to a family leadership meeting with an update to deliver, the message is that “we're keeping you informed.” When a principal comes with a real question, we're trying to decide between these two approaches to scheduling and need your perspective, the message is “we need you.” That shift in posture, practiced consistently over time, is what transforms a family engagement program into a genuine partnership.</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060493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For MTSS to function as intended, families must be partners in data use, decision making, and problem solving, not just recipients of information.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Shared leadership within DCI- MTSS does not happen automatically. It requires intentional systems and structures. Many districts value family engagement but have not yet embedded families into DCI-MTSS decision-making processes.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First, districts often lack </a:t>
            </a:r>
            <a:r>
              <a:rPr lang="en-US" b="0"/>
              <a:t>systems for family participation across MTSS tiers</a:t>
            </a:r>
            <a:r>
              <a:rPr lang="en-US"/>
              <a:t>. Families may receive information about Tiers 2 or 3 supports, but they are not consistently included in data reviews or intervention planning.</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1"/>
              <a:t>Example:</a:t>
            </a:r>
            <a:r>
              <a:rPr lang="en-US"/>
              <a:t> A school sends home a notice that a student has been placed in a Tier 2 reading intervention, but the family is not invited to the problem-solving meeting where the intervention is selected or adjusted.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Second, </a:t>
            </a:r>
            <a:r>
              <a:rPr lang="en-US" b="0"/>
              <a:t>MTSS structures are often not designed for shared decision making</a:t>
            </a:r>
            <a:r>
              <a:rPr lang="en-US"/>
              <a:t>. Data teams, behavior teams, or DCI-MTSS leadership teams typically include educators but not families.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1"/>
              <a:t>Example:</a:t>
            </a:r>
            <a:r>
              <a:rPr lang="en-US"/>
              <a:t> A building DCI-MTSS team reviews schoolwide behavior data and makes Tier 1 decisions without family representation, even though families could provide insight into cultural expectations or community factors.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Another barrier is the </a:t>
            </a:r>
            <a:r>
              <a:rPr lang="en-US" b="0"/>
              <a:t>lack of training and onboarding for families </a:t>
            </a:r>
            <a:r>
              <a:rPr lang="en-US"/>
              <a:t>related to DCI-MTSS. Families are asked to participate without being oriented to DCI-MTSS language, data, or processes.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1"/>
              <a:t>Example:</a:t>
            </a:r>
            <a:r>
              <a:rPr lang="en-US"/>
              <a:t> Families are expected to engage in a Tier 3 meeting but have never been taught what progress monitoring graphs mean or how decisions are made within MTSS.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Finally, </a:t>
            </a:r>
            <a:r>
              <a:rPr lang="en-US" b="0"/>
              <a:t>family engagement often exists outside DCI-MTSS systems</a:t>
            </a:r>
            <a:r>
              <a:rPr lang="en-US"/>
              <a:t>, rather than being embedded within them.</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1"/>
              <a:t>Example:</a:t>
            </a:r>
            <a:r>
              <a:rPr lang="en-US"/>
              <a:t> Schools host family nights or send newsletters, but those activities are not connected to Tier 1 expectations, MTSS goals, or data-based decision making.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These barriers are system-level challenges, not family deficits, and they highlight where districts can redesign DCI-MTSS structures to support shared leadership.</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This </a:t>
            </a:r>
            <a:r>
              <a:rPr lang="en-US" b="0"/>
              <a:t>content is connected to the content on the next slide</a:t>
            </a:r>
            <a:endParaRPr lang="en-US"/>
          </a:p>
          <a:p>
            <a:pPr marL="0" lvl="0" indent="0" algn="l" rtl="0">
              <a:lnSpc>
                <a:spcPct val="100000"/>
              </a:lnSpc>
              <a:spcBef>
                <a:spcPts val="0"/>
              </a:spcBef>
              <a:spcAft>
                <a:spcPts val="0"/>
              </a:spcAft>
              <a:buSzPts val="1100"/>
              <a:buNone/>
            </a:pPr>
            <a:endParaRPr lang="en-US" b="1">
              <a:solidFill>
                <a:schemeClr val="dk1"/>
              </a:solidFill>
            </a:endParaRPr>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sym typeface="Arial"/>
              </a:rPr>
              <a:t> Mapp, K. L., Henderson, A., Cuevas, S., Franco, M., &amp; Ewert, S. (2022). </a:t>
            </a:r>
            <a:r>
              <a:rPr lang="en-US" i="1">
                <a:sym typeface="Arial"/>
              </a:rPr>
              <a:t>Everyone wins! The evidence for family-school partnerships and implications for practice</a:t>
            </a:r>
            <a:r>
              <a:rPr lang="en-US">
                <a:sym typeface="Arial"/>
              </a:rPr>
              <a:t>. Scholastic Professional.</a:t>
            </a:r>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684999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7B356-DAE4-0A8F-1EFB-4DEB6D4007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EBEADA-0C56-B378-9052-FC4BE7131D8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259F316-E784-7937-86C4-616BEC6045F4}"/>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In addition to system barriers, families experience real challenges when asked to engage in shared leadership within DCI-MTSS, especially if the system has not historically included them.</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One common challenge is </a:t>
            </a:r>
            <a:r>
              <a:rPr lang="en-US" b="0"/>
              <a:t>understanding </a:t>
            </a:r>
            <a:r>
              <a:rPr lang="en-US"/>
              <a:t>DCI-</a:t>
            </a:r>
            <a:r>
              <a:rPr lang="en-US" b="0"/>
              <a:t>MTSS terminology and expectations</a:t>
            </a:r>
            <a:r>
              <a:rPr lang="en-US"/>
              <a:t>.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1"/>
              <a:t>Example. </a:t>
            </a:r>
            <a:r>
              <a:rPr lang="en-US"/>
              <a:t>Families hear terms like “Tier 1 fidelity,” “benchmark data,” or “intensification” without a clear explanation of how these concepts affect their child or how they can support progress.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Families may also carry </a:t>
            </a:r>
            <a:r>
              <a:rPr lang="en-US" b="0"/>
              <a:t>a long history of exclusion from meaningful decision making</a:t>
            </a:r>
            <a:r>
              <a:rPr lang="en-US"/>
              <a:t>. When shared leadership is introduced, families may be skeptical.</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1"/>
              <a:t>Example. </a:t>
            </a:r>
            <a:r>
              <a:rPr lang="en-US"/>
              <a:t>A family was previously included in an intervention meeting that was simply to explain their child’s placement (the decision had already been made). Then they are invited to a DCI-MTSS meeting and, if they do attend, are surprised to learn decisions have not yet been made but they might be hesitant to provide input because of that previous experience.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Time and logistical barriers </a:t>
            </a:r>
            <a:r>
              <a:rPr lang="en-US"/>
              <a:t>also limit participation. DCI-MTSS meetings are often scheduled during the school day or require in-person attendance.</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1"/>
              <a:t>Example. </a:t>
            </a:r>
            <a:r>
              <a:rPr lang="en-US"/>
              <a:t>A working caregiver cannot attend Tier 2 problem-solving meetings because they occur mid-morning and childcare is not available.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a:t>Language and accessibility barriers </a:t>
            </a:r>
            <a:r>
              <a:rPr lang="en-US"/>
              <a:t>further impact shared leadership.</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1"/>
              <a:t>Example. </a:t>
            </a:r>
            <a:r>
              <a:rPr lang="en-US"/>
              <a:t>Progress monitoring graphs and DCI-MTSS reports are shared only in English, or interpretation is provided inconsistently, limiting families’ ability to ask questions or contribute to decisions.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Finally, families may experience </a:t>
            </a:r>
            <a:r>
              <a:rPr lang="en-US" b="0"/>
              <a:t>unclear expectations about their role in </a:t>
            </a:r>
            <a:r>
              <a:rPr lang="en-US"/>
              <a:t>DCI-</a:t>
            </a:r>
            <a:r>
              <a:rPr lang="en-US" b="0"/>
              <a:t>MTSS</a:t>
            </a:r>
            <a:r>
              <a:rPr lang="en-US"/>
              <a:t>.</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i="1"/>
              <a:t>Example. </a:t>
            </a:r>
            <a:r>
              <a:rPr lang="en-US"/>
              <a:t>Families are told their child is receiving Tier 2 behavior support but are not given guidance on how Tier 1 expectations or Tier 2 strategies can be reinforced at home.</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a:t>Shared leadership within DCI-MTSS requires more than inviting families to meetings. It requires building systems that support families as partners in data use, decision making, and implementation across all tiers.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US" b="1">
              <a:solidFill>
                <a:schemeClr val="dk1"/>
              </a:solidFill>
            </a:endParaRPr>
          </a:p>
          <a:p>
            <a:pPr marL="0" lvl="0" indent="0" algn="l" rtl="0">
              <a:lnSpc>
                <a:spcPct val="100000"/>
              </a:lnSpc>
              <a:spcBef>
                <a:spcPts val="0"/>
              </a:spcBef>
              <a:spcAft>
                <a:spcPts val="0"/>
              </a:spcAft>
              <a:buSzPts val="1100"/>
              <a:buNone/>
            </a:pPr>
            <a:r>
              <a:rPr lang="en-US" b="1">
                <a:solidFill>
                  <a:schemeClr val="dk1"/>
                </a:solidFill>
              </a:rPr>
              <a:t>Reference</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sym typeface="Arial"/>
              </a:rPr>
              <a:t>Mapp, K. L., Henderson, A., Cuevas, S., Franco, M., &amp; Ewert, S. (2022). </a:t>
            </a:r>
            <a:r>
              <a:rPr lang="en-US" i="1">
                <a:sym typeface="Arial"/>
              </a:rPr>
              <a:t>Everyone wins! The evidence for family-school partnerships and implications for practice</a:t>
            </a:r>
            <a:r>
              <a:rPr lang="en-US">
                <a:sym typeface="Arial"/>
              </a:rPr>
              <a:t>. Scholastic Professional.</a:t>
            </a:r>
            <a:endParaRPr lang="en-US"/>
          </a:p>
          <a:p>
            <a:endParaRPr lang="en-US"/>
          </a:p>
        </p:txBody>
      </p:sp>
      <p:sp>
        <p:nvSpPr>
          <p:cNvPr id="4" name="Slide Number Placeholder 3">
            <a:extLst>
              <a:ext uri="{FF2B5EF4-FFF2-40B4-BE49-F238E27FC236}">
                <a16:creationId xmlns:a16="http://schemas.microsoft.com/office/drawing/2014/main" id="{CBC16001-4333-8AAB-0B1B-23568D4CE34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375369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Handout 1.4, Family-School Partnerships Case Study One</a:t>
            </a:r>
          </a:p>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Handout 1.5, Family-School Partnerships Case Study Two</a:t>
            </a:r>
          </a:p>
          <a:p>
            <a:pPr marL="0" lvl="0" indent="0" algn="l" rtl="0">
              <a:lnSpc>
                <a:spcPct val="115000"/>
              </a:lnSpc>
              <a:spcBef>
                <a:spcPts val="0"/>
              </a:spcBef>
              <a:spcAft>
                <a:spcPts val="0"/>
              </a:spcAft>
              <a:buClr>
                <a:schemeClr val="dk1"/>
              </a:buClr>
              <a:buSzPts val="1100"/>
              <a:buFont typeface="Arial"/>
              <a:buNone/>
            </a:pPr>
            <a:endParaRPr lang="en-US" sz="1200" b="1" i="0" u="none" strike="noStrike" cap="none"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t>Trainers should select one of the two case studies that best fits the district/building needs.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1" dirty="0">
                <a:effectLst/>
              </a:rPr>
              <a:t>Stanton Elementary School (Case 1) Handout 1.4. </a:t>
            </a:r>
            <a:r>
              <a:rPr lang="en-US" dirty="0">
                <a:effectLst/>
              </a:rPr>
              <a:t>Stanton illustrates shared leadership primarily through a </a:t>
            </a:r>
            <a:r>
              <a:rPr lang="en-US" b="0" dirty="0">
                <a:effectLst/>
              </a:rPr>
              <a:t>team-based approach focused on individual student achievement.</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effectLst/>
              </a:rPr>
              <a:t>Relational Foundation. Using the Parent-Teacher Home Visit Project, staff build trust and respect, allowing families and teachers to see each other as equal partners.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effectLst/>
              </a:rPr>
              <a:t>Academic Parent-Teacher Teams (APTT). This model replaces traditional conferences with group collaboration where parents and teachers share techniques and set goals together, making the teacher's instruction informed by parental expertise.</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effectLst/>
              </a:rPr>
              <a:t>Reciprocal Expectations. Leadership is shared through a "team" mentality where teachers, parents, and students all have defined parts to play, meeting one another's expectations for the child's success.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1" dirty="0">
                <a:effectLst/>
              </a:rPr>
              <a:t>Boston Public Schools (Case 2) Handout 1.5. </a:t>
            </a:r>
            <a:r>
              <a:rPr lang="en-US" b="0" dirty="0">
                <a:effectLst/>
              </a:rPr>
              <a:t>This case focuses on shared leadership as a shared responsibility across an entire district infrastructure.</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effectLst/>
              </a:rPr>
              <a:t>Distributed Responsibility. The district moved away from family engagement being the job of one office (the OFSE) to it being the responsibility of everyone, including curriculum coaches, principals, and teachers.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effectLst/>
              </a:rPr>
              <a:t>Capacity Building for All. The four-pronged approach builds the capacity of families, staff, students, and district leadership to ensure accountability is shared at every level.</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effectLst/>
              </a:rPr>
              <a:t>Collaborative Tools. Resources like "Family Guides to Learning" were developed collaboratively across departments to help teachers and parents have deeper conversations about student outcomes.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effectLst/>
              </a:rPr>
              <a:t>Coaching Model. Family Community Outreach Coordinators (FCOCs) were shifted from doing the work in isolation to acting as family engagement coaches, helping school staff build their own internal capacity for partnership.</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1" dirty="0"/>
              <a:t>Group Activity - Case Study Analysis and Reflection</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t>Purpose To support collaborative analysis, shared understanding, and key concepts using a written case study.</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dirty="0"/>
              <a:t>Group size: </a:t>
            </a:r>
            <a:r>
              <a:rPr lang="en-US" dirty="0"/>
              <a:t>4–6 participants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Step 1. Have participants individually read the case study and note key actions, decisions and interactions related to shared leadership.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Step 2. In small groups, discuss the case identifying key insights and questions they might have.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Step 3. Groups share their insights and questions with the whole group. Trainer captures the themes across groups and highlights pattens and connections.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Optional reflection questions</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What assumptions surfaced during our discussion?</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How does this case reflect challenges in our context? </a:t>
            </a:r>
          </a:p>
          <a:p>
            <a:pPr marL="1085850" lvl="2" indent="-171450" algn="l" rtl="0">
              <a:lnSpc>
                <a:spcPct val="115000"/>
              </a:lnSpc>
              <a:spcBef>
                <a:spcPts val="0"/>
              </a:spcBef>
              <a:spcAft>
                <a:spcPts val="0"/>
              </a:spcAft>
              <a:buClr>
                <a:schemeClr val="dk1"/>
              </a:buClr>
              <a:buSzPts val="1100"/>
              <a:buFont typeface="Arial" panose="020B0604020202020204" pitchFamily="34" charset="0"/>
              <a:buChar char="•"/>
            </a:pPr>
            <a:r>
              <a:rPr lang="en-US" dirty="0"/>
              <a:t>What systems-level changes would support better outcomes? </a:t>
            </a:r>
          </a:p>
          <a:p>
            <a:endParaRPr lang="en-US" b="1" dirty="0"/>
          </a:p>
          <a:p>
            <a:pPr marL="0" lvl="0" indent="0" algn="l" rtl="0">
              <a:lnSpc>
                <a:spcPct val="100000"/>
              </a:lnSpc>
              <a:spcBef>
                <a:spcPts val="0"/>
              </a:spcBef>
              <a:spcAft>
                <a:spcPts val="0"/>
              </a:spcAft>
              <a:buSzPts val="1100"/>
              <a:buNone/>
            </a:pPr>
            <a:r>
              <a:rPr lang="en-US" b="1" dirty="0">
                <a:solidFill>
                  <a:schemeClr val="dk1"/>
                </a:solidFill>
              </a:rPr>
              <a:t>Reference</a:t>
            </a:r>
            <a:endParaRPr lang="en-US" dirty="0">
              <a:latin typeface="Calibri" panose="020F0502020204030204" pitchFamily="34" charset="0"/>
              <a:cs typeface="Calibri" panose="020F0502020204030204" pitchFamily="34" charset="0"/>
            </a:endParaRPr>
          </a:p>
          <a:p>
            <a:pPr marL="171450" indent="-171450">
              <a:buSzPts val="1100"/>
              <a:buFont typeface="Arial"/>
              <a:buChar char="•"/>
            </a:pPr>
            <a:r>
              <a:rPr lang="en-US" dirty="0"/>
              <a:t>Mapp, K. L., &amp; Kuttner, P. J. (2013). </a:t>
            </a:r>
            <a:r>
              <a:rPr lang="en-US" i="1" dirty="0"/>
              <a:t>Partners in education: A dual capacity-building framework for family-school partnerships</a:t>
            </a:r>
            <a:r>
              <a:rPr lang="en-US" dirty="0"/>
              <a:t>. United States Department of Education. </a:t>
            </a:r>
            <a:r>
              <a:rPr lang="en-US" dirty="0">
                <a:hlinkClick r:id="rId3"/>
              </a:rPr>
              <a:t>https://eric.ed.gov/?id=ED593896</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648534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9"/>
        <p:cNvGrpSpPr/>
        <p:nvPr/>
      </p:nvGrpSpPr>
      <p:grpSpPr>
        <a:xfrm>
          <a:off x="0" y="0"/>
          <a:ext cx="0" cy="0"/>
          <a:chOff x="0" y="0"/>
          <a:chExt cx="0" cy="0"/>
        </a:xfrm>
      </p:grpSpPr>
      <p:sp>
        <p:nvSpPr>
          <p:cNvPr id="910" name="Google Shape;910;g2fcfaae6faf_0_365:notes"/>
          <p:cNvSpPr>
            <a:spLocks noGrp="1" noRot="1" noChangeAspect="1"/>
          </p:cNvSpPr>
          <p:nvPr>
            <p:ph type="sldImg" idx="2"/>
          </p:nvPr>
        </p:nvSpPr>
        <p:spPr>
          <a:xfrm>
            <a:off x="839788" y="1130300"/>
            <a:ext cx="5422900" cy="3049588"/>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911" name="Google Shape;911;g2fcfaae6faf_0_365:notes"/>
          <p:cNvSpPr txBox="1">
            <a:spLocks noGrp="1"/>
          </p:cNvSpPr>
          <p:nvPr>
            <p:ph type="body" idx="1"/>
          </p:nvPr>
        </p:nvSpPr>
        <p:spPr>
          <a:xfrm>
            <a:off x="710248" y="4349363"/>
            <a:ext cx="5681980" cy="355871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Notes</a:t>
            </a:r>
          </a:p>
          <a:p>
            <a:pPr marL="0" lvl="0" indent="0" algn="l" rtl="0">
              <a:spcBef>
                <a:spcPts val="0"/>
              </a:spcBef>
              <a:spcAft>
                <a:spcPts val="0"/>
              </a:spcAft>
              <a:buClr>
                <a:schemeClr val="dk1"/>
              </a:buClr>
              <a:buSzPts val="1100"/>
              <a:buFont typeface="Arial"/>
              <a:buNone/>
            </a:pPr>
            <a:r>
              <a:rPr lang="en-US">
                <a:latin typeface="Calibri" panose="020F0502020204030204" pitchFamily="34" charset="0"/>
                <a:ea typeface="Calibri" panose="020F0502020204030204" pitchFamily="34" charset="0"/>
                <a:cs typeface="Calibri" panose="020F0502020204030204" pitchFamily="34" charset="0"/>
                <a:sym typeface="Helvetica Neue"/>
              </a:rPr>
              <a:t>Another strategy is to support families to build relationships with each other that recognize, respect, and address cultural and class differences.</a:t>
            </a:r>
          </a:p>
          <a:p>
            <a:pPr marL="171450" lvl="0" indent="-171450" algn="l" rtl="0">
              <a:spcBef>
                <a:spcPts val="0"/>
              </a:spcBef>
              <a:spcAft>
                <a:spcPts val="0"/>
              </a:spcAft>
              <a:buFont typeface="Arial" panose="020B0604020202020204" pitchFamily="34" charset="0"/>
              <a:buChar char="•"/>
            </a:pPr>
            <a:r>
              <a:rPr lang="en-US">
                <a:latin typeface="Calibri" panose="020F0502020204030204" pitchFamily="34" charset="0"/>
                <a:ea typeface="Calibri" panose="020F0502020204030204" pitchFamily="34" charset="0"/>
                <a:cs typeface="Calibri" panose="020F0502020204030204" pitchFamily="34" charset="0"/>
                <a:sym typeface="Helvetica Neue"/>
              </a:rPr>
              <a:t>Support families to build relationships with each other that recognize, respect, and address cultural and class differences.</a:t>
            </a:r>
          </a:p>
          <a:p>
            <a:pPr marL="628650" lvl="1" indent="-171450" algn="l" rtl="0">
              <a:spcBef>
                <a:spcPts val="0"/>
              </a:spcBef>
              <a:spcAft>
                <a:spcPts val="0"/>
              </a:spcAft>
              <a:buFont typeface="Arial" panose="020B0604020202020204" pitchFamily="34" charset="0"/>
              <a:buChar char="•"/>
            </a:pPr>
            <a:r>
              <a:rPr lang="en-US">
                <a:latin typeface="Calibri" panose="020F0502020204030204" pitchFamily="34" charset="0"/>
                <a:ea typeface="Calibri" panose="020F0502020204030204" pitchFamily="34" charset="0"/>
                <a:cs typeface="Calibri" panose="020F0502020204030204" pitchFamily="34" charset="0"/>
                <a:sym typeface="Helvetica Neue"/>
              </a:rPr>
              <a:t>Families bring diverse experiences, perspectives, and cultural backgrounds to our school community. One goal should be to create opportunities for families to connect in ways that are inclusive and respectful. By recognizing and addressing differences, we help families feel valued, included, and empowered to contribute.</a:t>
            </a:r>
          </a:p>
          <a:p>
            <a:pPr marL="171450" lvl="0" indent="-171450" algn="l" rtl="0">
              <a:spcBef>
                <a:spcPts val="0"/>
              </a:spcBef>
              <a:spcAft>
                <a:spcPts val="0"/>
              </a:spcAft>
              <a:buFont typeface="Arial" panose="020B0604020202020204" pitchFamily="34" charset="0"/>
              <a:buChar char="•"/>
            </a:pPr>
            <a:r>
              <a:rPr lang="en-US">
                <a:latin typeface="Calibri" panose="020F0502020204030204" pitchFamily="34" charset="0"/>
                <a:ea typeface="Calibri" panose="020F0502020204030204" pitchFamily="34" charset="0"/>
                <a:cs typeface="Calibri" panose="020F0502020204030204" pitchFamily="34" charset="0"/>
                <a:sym typeface="Helvetica Neue"/>
              </a:rPr>
              <a:t> Support families to learn from each other and build social capital.</a:t>
            </a:r>
          </a:p>
          <a:p>
            <a:pPr marL="628650" lvl="1" indent="-171450" algn="l" rtl="0">
              <a:spcBef>
                <a:spcPts val="0"/>
              </a:spcBef>
              <a:spcAft>
                <a:spcPts val="0"/>
              </a:spcAft>
              <a:buFont typeface="Arial" panose="020B0604020202020204" pitchFamily="34" charset="0"/>
              <a:buChar char="•"/>
            </a:pPr>
            <a:r>
              <a:rPr lang="en-US">
                <a:latin typeface="Calibri" panose="020F0502020204030204" pitchFamily="34" charset="0"/>
                <a:ea typeface="Calibri" panose="020F0502020204030204" pitchFamily="34" charset="0"/>
                <a:cs typeface="Calibri" panose="020F0502020204030204" pitchFamily="34" charset="0"/>
                <a:sym typeface="Helvetica Neue"/>
              </a:rPr>
              <a:t>Families are powerful resources for one another, sharing knowledge, experiences, and strategies that work in their households. Building social capital means creating connections that provide information, support, and resources that families can draw on. This peer-to-peer learning strengthens families’ ability to support their children’s success in school and beyond.</a:t>
            </a:r>
          </a:p>
          <a:p>
            <a:pPr marL="171450" lvl="0" indent="-171450" algn="l" rtl="0">
              <a:spcBef>
                <a:spcPts val="0"/>
              </a:spcBef>
              <a:spcAft>
                <a:spcPts val="0"/>
              </a:spcAft>
              <a:buFont typeface="Arial" panose="020B0604020202020204" pitchFamily="34" charset="0"/>
              <a:buChar char="•"/>
            </a:pPr>
            <a:r>
              <a:rPr lang="en-US">
                <a:latin typeface="Calibri" panose="020F0502020204030204" pitchFamily="34" charset="0"/>
                <a:ea typeface="Calibri" panose="020F0502020204030204" pitchFamily="34" charset="0"/>
                <a:cs typeface="Calibri" panose="020F0502020204030204" pitchFamily="34" charset="0"/>
                <a:sym typeface="Helvetica Neue"/>
              </a:rPr>
              <a:t>Start by convening a family-led team at your school whose responsibility it is to facilitate family-to-family communication. </a:t>
            </a:r>
          </a:p>
          <a:p>
            <a:pPr marL="628650" lvl="1" indent="-171450" algn="l" rtl="0">
              <a:spcBef>
                <a:spcPts val="0"/>
              </a:spcBef>
              <a:spcAft>
                <a:spcPts val="0"/>
              </a:spcAft>
              <a:buFont typeface="Arial" panose="020B0604020202020204" pitchFamily="34" charset="0"/>
              <a:buChar char="•"/>
            </a:pPr>
            <a:r>
              <a:rPr lang="en-US">
                <a:latin typeface="Calibri" panose="020F0502020204030204" pitchFamily="34" charset="0"/>
                <a:ea typeface="Calibri" panose="020F0502020204030204" pitchFamily="34" charset="0"/>
                <a:cs typeface="Calibri" panose="020F0502020204030204" pitchFamily="34" charset="0"/>
                <a:sym typeface="Helvetica Neue"/>
              </a:rPr>
              <a:t>One practical step is to set up a family-led team, a group of parents or guardians who take the lead in connecting families. This team can organize events, facilitate conversations, and make sure families know how to access each other’s support. By empowering families to lead, we encourage ownership, engagement, and authentic relationships across the school community.</a:t>
            </a:r>
          </a:p>
          <a:p>
            <a:pPr marL="171450" lvl="0" indent="-171450" algn="l" rtl="0">
              <a:spcBef>
                <a:spcPts val="0"/>
              </a:spcBef>
              <a:spcAft>
                <a:spcPts val="0"/>
              </a:spcAft>
              <a:buFont typeface="Arial" panose="020B0604020202020204" pitchFamily="34" charset="0"/>
              <a:buChar char="•"/>
            </a:pPr>
            <a:endParaRPr lang="en-US">
              <a:latin typeface="Calibri" panose="020F0502020204030204" pitchFamily="34" charset="0"/>
              <a:ea typeface="Calibri" panose="020F0502020204030204" pitchFamily="34" charset="0"/>
              <a:cs typeface="Calibri" panose="020F0502020204030204" pitchFamily="34" charset="0"/>
              <a:sym typeface="Helvetica Neue"/>
            </a:endParaRPr>
          </a:p>
          <a:p>
            <a:pPr marL="0" lvl="0" indent="0" algn="l" rtl="0">
              <a:lnSpc>
                <a:spcPct val="100000"/>
              </a:lnSpc>
              <a:spcBef>
                <a:spcPts val="0"/>
              </a:spcBef>
              <a:spcAft>
                <a:spcPts val="0"/>
              </a:spcAft>
              <a:buClr>
                <a:schemeClr val="dk1"/>
              </a:buClr>
              <a:buSzPts val="1100"/>
              <a:buFont typeface="Arial"/>
              <a:buNone/>
            </a:pPr>
            <a:r>
              <a:rPr lang="en-US" b="1">
                <a:solidFill>
                  <a:schemeClr val="tx1"/>
                </a:solidFill>
                <a:latin typeface="Calibri" panose="020F0502020204030204" pitchFamily="34" charset="0"/>
                <a:cs typeface="Calibri" panose="020F0502020204030204" pitchFamily="34" charset="0"/>
              </a:rPr>
              <a:t>Reference</a:t>
            </a:r>
          </a:p>
          <a:p>
            <a:pPr marL="171450" indent="-171450">
              <a:buClr>
                <a:schemeClr val="dk1"/>
              </a:buClr>
              <a:buSzPts val="935"/>
              <a:buFont typeface="Arial" panose="020B0604020202020204" pitchFamily="34" charset="0"/>
              <a:buChar char="•"/>
            </a:pPr>
            <a:r>
              <a:rPr lang="en-US">
                <a:solidFill>
                  <a:schemeClr val="tx1"/>
                </a:solidFill>
              </a:rPr>
              <a:t>Wood, L., &amp; Bauman, E. (2017). </a:t>
            </a:r>
            <a:r>
              <a:rPr lang="en-US" i="1">
                <a:solidFill>
                  <a:schemeClr val="tx1"/>
                </a:solidFill>
              </a:rPr>
              <a:t>How family, school, and community engagement can improve student achievement and influence school reform</a:t>
            </a:r>
            <a:r>
              <a:rPr lang="en-US">
                <a:solidFill>
                  <a:schemeClr val="tx1"/>
                </a:solidFill>
              </a:rPr>
              <a:t>. American Institutes for Research. </a:t>
            </a:r>
            <a:r>
              <a:rPr lang="en-US">
                <a:solidFill>
                  <a:schemeClr val="tx1"/>
                </a:solidFill>
                <a:hlinkClick r:id="rId3"/>
              </a:rPr>
              <a:t>https://nmefoundation.org/how-family-school-and-com</a:t>
            </a:r>
            <a:endParaRPr lang="en-US"/>
          </a:p>
        </p:txBody>
      </p:sp>
      <p:sp>
        <p:nvSpPr>
          <p:cNvPr id="912" name="Google Shape;912;g2fcfaae6faf_0_365:notes"/>
          <p:cNvSpPr txBox="1">
            <a:spLocks noGrp="1"/>
          </p:cNvSpPr>
          <p:nvPr>
            <p:ph type="sldNum" idx="12"/>
          </p:nvPr>
        </p:nvSpPr>
        <p:spPr>
          <a:xfrm>
            <a:off x="4023092" y="8584188"/>
            <a:ext cx="3077739" cy="453364"/>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97</a:t>
            </a:fld>
            <a:endParaRPr kumimoji="0" lang="en-US" sz="14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Families trust other families</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Peer relationships carry a kind of credibility that institutional relationships don't. There are things a parent will hear from another parent that they will never fully believe from a principal or a teacher, no matter how well-intentioned. When schools invest in connecting families with each other, they're activating a form of trust and influence that the school itself cannot generate. A parent who feels hesitant to attend a school meeting may show up because someone they know is going.</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Family networks build social capital that benefits students</a:t>
            </a:r>
          </a:p>
          <a:p>
            <a:pPr marL="628650" lvl="1" indent="-171450">
              <a:lnSpc>
                <a:spcPct val="115000"/>
              </a:lnSpc>
              <a:buClr>
                <a:schemeClr val="dk1"/>
              </a:buClr>
              <a:buSzPts val="1100"/>
              <a:buFont typeface="Arial" panose="020B0604020202020204" pitchFamily="34" charset="0"/>
              <a:buChar char="•"/>
            </a:pPr>
            <a:r>
              <a:rPr lang="en-US"/>
              <a:t>Research on social capital, pioneered by Coleman and built on by decades of subsequent work, consistently shows that the networks families belong to shape student outcomes. When families know other families, they share information about programs, opportunities, and resources. They set collective expectations. They provide emotional support during hard stretches. The Brookings Institution research on social capital found that relationships, who you know, are among the strongest predictors of educational opportunity, particularly for students from lower-income communities.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Connected families navigate systems better and advocate more effectively</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School systems are complex. Knowing how to request a specific service, understand an IEP, navigate a discipline process, or access a program is not intuitive and schools often assume families already understand these issues. When families are connected to each other, that knowledge circulates. A parent who has been through the MTSS process can explain it to a parent who is just entering it. That peer navigation support is practical, immediate, and often more accessible than anything the school formally provides.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Family networks reach families schools cannot reach</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The families most disengaged from school are often the ones with the most reason to feel unwelcome. They may have had negative school experiences, be navigating language barriers, are in crisis, or are from communities that have historically been underserved. Schools rarely reach these families through newsletters, websites, or formal events. But another parent from the same community, who speaks the same language and shares similar experiences, often can. Warren and Mapp's research in </a:t>
            </a:r>
            <a:r>
              <a:rPr lang="en-US" i="1"/>
              <a:t>A Match on Dry Grass</a:t>
            </a:r>
            <a:r>
              <a:rPr lang="en-US"/>
              <a:t> showed that community organizing, built on relational networks among families, reached and activated families that traditional engagement strategies consistently missed.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Family engagement becomes sustainable when it's community-rooted</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Partnership built entirely on individual staff relationships is fragile. It walks out the door when that staff member leaves. Partnership built on family-to-family relationships is more durable. When families have relationships with each other, they hold each other accountable, remind each other of meetings, support each other through setbacks, and collectively advocate for change. That kind of community infrastructure sustains engagement across transitions in staff and leadership.</a:t>
            </a:r>
          </a:p>
          <a:p>
            <a:pPr marL="0" lvl="0" indent="0" algn="l" rtl="0">
              <a:lnSpc>
                <a:spcPct val="100000"/>
              </a:lnSpc>
              <a:spcBef>
                <a:spcPts val="0"/>
              </a:spcBef>
              <a:spcAft>
                <a:spcPts val="0"/>
              </a:spcAft>
              <a:buSzPts val="1100"/>
              <a:buNone/>
            </a:pPr>
            <a:endParaRPr lang="en-US" b="1">
              <a:solidFill>
                <a:schemeClr val="dk1"/>
              </a:solidFill>
            </a:endParaRPr>
          </a:p>
          <a:p>
            <a:pPr marL="0" lvl="0" indent="0" algn="l" rtl="0">
              <a:lnSpc>
                <a:spcPct val="100000"/>
              </a:lnSpc>
              <a:spcBef>
                <a:spcPts val="0"/>
              </a:spcBef>
              <a:spcAft>
                <a:spcPts val="0"/>
              </a:spcAft>
              <a:buSzPts val="1100"/>
              <a:buNone/>
            </a:pPr>
            <a:r>
              <a:rPr lang="en-US" b="1">
                <a:solidFill>
                  <a:schemeClr val="dk1"/>
                </a:solidFill>
              </a:rPr>
              <a:t>References</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Mapp, K. L., &amp; Bergman, E. (2019). </a:t>
            </a:r>
            <a:r>
              <a:rPr lang="en-US" i="1"/>
              <a:t>Dual capacity-building framework for family-school partnerships (Version 2).</a:t>
            </a:r>
            <a:r>
              <a:rPr lang="en-US"/>
              <a:t> Institute for Educational Leadership. </a:t>
            </a:r>
            <a:r>
              <a:rPr lang="en-US">
                <a:hlinkClick r:id="rId3"/>
              </a:rPr>
              <a:t>https://www.dualcapacity.org</a:t>
            </a:r>
            <a:endParaRPr lang="en-US"/>
          </a:p>
          <a:p>
            <a:pPr marL="171450" indent="-171450">
              <a:buSzPts val="1100"/>
              <a:buChar char="•"/>
            </a:pPr>
            <a:r>
              <a:rPr lang="en-US"/>
              <a:t>Reeves, R. V., &amp; Deng, B. (2022, May 26). </a:t>
            </a:r>
            <a:r>
              <a:rPr lang="en-US" i="1"/>
              <a:t>Who you know: Relationships, networks and social capital in boosting educational opportunity for young Americans.</a:t>
            </a:r>
            <a:r>
              <a:rPr lang="en-US"/>
              <a:t> The Brookings Institution. </a:t>
            </a:r>
            <a:r>
              <a:rPr lang="en-US">
                <a:hlinkClick r:id="rId4"/>
              </a:rPr>
              <a:t>https://www.brookings.edu/articles/who-you-know-relationships-networks-and-social-capital-in-boosting-educational-opportunity-for-young-americans/</a:t>
            </a:r>
            <a:endParaRPr lang="en-US"/>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565941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066D27-56AF-CB41-3A2E-52C3CCF812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054F98-701E-D7E8-EC67-335EBB9C6FA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FE4A58A-578D-67D7-CAA0-F1BF15CE6893}"/>
              </a:ext>
            </a:extLst>
          </p:cNvPr>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b="1" i="0" u="none" strike="noStrike" cap="none">
                <a:solidFill>
                  <a:schemeClr val="dk1"/>
                </a:solidFill>
                <a:latin typeface="Calibri"/>
                <a:ea typeface="Calibri"/>
                <a:cs typeface="Calibri"/>
                <a:sym typeface="Calibri"/>
              </a:rPr>
              <a:t>Notes</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Train and support parent leaders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This is the highest-leverage strategy on this list. When schools identify families with strong community relationships, invest in their leadership skills, and give them a defined role (reaching out to other families, facilitating conversations, representing family voice in school structures) they extend the reach of partnership far beyond what staff can accomplish alone. The key word is </a:t>
            </a:r>
            <a:r>
              <a:rPr lang="en-US" i="1"/>
              <a:t>support</a:t>
            </a:r>
            <a:r>
              <a:rPr lang="en-US"/>
              <a:t>: parent leaders need preparation, compensation or recognition, and ongoing connection to the school's work. Without that infrastructure, parent leadership burns out quickly.</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Create events designed for family connection, not just family attendance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Many school events are designed for families to receive information (a curriculum night, a back-to-school orientation, a data presentation). These are valuable, but they don't build relationships among families. Designing even a portion of these events for families to talk to each other through structured conversations, small group discussions, or shared activities changes what families take away. They leave not just informed but connected.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Establish family resource spaces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A physical or virtual space where families can gather, access resources, and build relationships with each other and with school staff sends a powerful message: this school is a place where families belong, not just visit. When these spaces are welcoming, staffed by someone families trust, and available at accessible times, they become hubs of family community, and that community becomes a resource the school can draw on.</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Family mentorship programs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Pairing families who know the school well with families who are new (to the school, the district, the country) is a practical and relational form of connection. Experienced families can share what they wish someone had told them. New families get an immediate relationship and a source of support that doesn't feel institutional. Both benefit, and the school gains a stronger, more interconnected family community.</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Networks organized around shared identity and experience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b="0"/>
              <a:t>Families from the same linguistic community, cultural background, or family structure often have specific strengths and needs that general family engagement programs don't </a:t>
            </a:r>
            <a:r>
              <a:rPr lang="en-US"/>
              <a:t>address. Affinity-based networks (a Spanish-speaking family group, a network of parents of children with IEPs, a group for single parents) create spaces where families feel fully seen and can build trust quickly. These networks also become important sources of feedback for the school about what specific communities need.</a:t>
            </a: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US" b="0" i="1"/>
              <a:t>Build family-to-family connection into governance structures </a:t>
            </a:r>
          </a:p>
          <a:p>
            <a:pPr marL="628650" lvl="1" indent="-171450" algn="l" rtl="0">
              <a:lnSpc>
                <a:spcPct val="115000"/>
              </a:lnSpc>
              <a:spcBef>
                <a:spcPts val="0"/>
              </a:spcBef>
              <a:spcAft>
                <a:spcPts val="0"/>
              </a:spcAft>
              <a:buClr>
                <a:schemeClr val="dk1"/>
              </a:buClr>
              <a:buSzPts val="1100"/>
              <a:buFont typeface="Arial" panose="020B0604020202020204" pitchFamily="34" charset="0"/>
              <a:buChar char="•"/>
            </a:pPr>
            <a:r>
              <a:rPr lang="en-US"/>
              <a:t>Advisory councils and leadership teams are most effective when the family members on them are connected to a broader base of families: when they're representing a group, not just their perspective. Structuring family leadership so that parent leaders are expected to gather input from their networks and report back creates a real feedback loop between the school and the community it serves.</a:t>
            </a:r>
          </a:p>
          <a:p>
            <a:pPr marL="0" lvl="0" indent="0" algn="l" rtl="0">
              <a:lnSpc>
                <a:spcPct val="100000"/>
              </a:lnSpc>
              <a:spcBef>
                <a:spcPts val="0"/>
              </a:spcBef>
              <a:spcAft>
                <a:spcPts val="0"/>
              </a:spcAft>
              <a:buSzPts val="1100"/>
              <a:buNone/>
            </a:pPr>
            <a:endParaRPr lang="en-US" b="1">
              <a:solidFill>
                <a:schemeClr val="dk1"/>
              </a:solidFill>
            </a:endParaRPr>
          </a:p>
          <a:p>
            <a:pPr marL="0" lvl="0" indent="0" algn="l" rtl="0">
              <a:lnSpc>
                <a:spcPct val="100000"/>
              </a:lnSpc>
              <a:spcBef>
                <a:spcPts val="0"/>
              </a:spcBef>
              <a:spcAft>
                <a:spcPts val="0"/>
              </a:spcAft>
              <a:buSzPts val="1100"/>
              <a:buNone/>
            </a:pPr>
            <a:r>
              <a:rPr lang="en-US" b="1">
                <a:solidFill>
                  <a:schemeClr val="dk1"/>
                </a:solidFill>
              </a:rPr>
              <a:t>References</a:t>
            </a:r>
            <a:endParaRPr lang="en-US">
              <a:latin typeface="Calibri" panose="020F0502020204030204" pitchFamily="34" charset="0"/>
              <a:cs typeface="Calibri" panose="020F0502020204030204" pitchFamily="34" charset="0"/>
            </a:endParaRPr>
          </a:p>
          <a:p>
            <a:pPr marL="171450" indent="-171450">
              <a:buSzPts val="1100"/>
              <a:buFont typeface="Arial"/>
              <a:buChar char="•"/>
            </a:pPr>
            <a:r>
              <a:rPr lang="en-US"/>
              <a:t>Mapp, K. L., &amp; Bergman, E. (2019). </a:t>
            </a:r>
            <a:r>
              <a:rPr lang="en-US" i="1"/>
              <a:t>Dual capacity-building framework for family-school partnerships (Version 2).</a:t>
            </a:r>
            <a:r>
              <a:rPr lang="en-US"/>
              <a:t> Institute for Educational Leadership. </a:t>
            </a:r>
            <a:r>
              <a:rPr lang="en-US">
                <a:hlinkClick r:id="rId3"/>
              </a:rPr>
              <a:t>https://www.dualcapacity.org</a:t>
            </a:r>
            <a:endParaRPr lang="en-US"/>
          </a:p>
          <a:p>
            <a:pPr marL="171450" indent="-171450">
              <a:buSzPts val="1100"/>
              <a:buFont typeface="Arial"/>
              <a:buChar char="•"/>
            </a:pPr>
            <a:r>
              <a:rPr lang="en-US"/>
              <a:t>Reeves, R. V., &amp; Deng, B. (2022, May 26). </a:t>
            </a:r>
            <a:r>
              <a:rPr lang="en-US" i="1"/>
              <a:t>Who you know: Relationships, networks and social capital in boosting educational opportunity for young Americans.</a:t>
            </a:r>
            <a:r>
              <a:rPr lang="en-US"/>
              <a:t> The Brookings Institution. </a:t>
            </a:r>
            <a:r>
              <a:rPr lang="en-US">
                <a:hlinkClick r:id="rId4"/>
              </a:rPr>
              <a:t>https://www.brookings.edu/articles/who-you-know-relationships-networks-and-social-capital-in-boosting-educational-opportunity-for-young-americans/</a:t>
            </a:r>
            <a:endParaRPr lang="en-US"/>
          </a:p>
          <a:p>
            <a:endParaRPr lang="en-US"/>
          </a:p>
        </p:txBody>
      </p:sp>
      <p:sp>
        <p:nvSpPr>
          <p:cNvPr id="4" name="Slide Number Placeholder 3">
            <a:extLst>
              <a:ext uri="{FF2B5EF4-FFF2-40B4-BE49-F238E27FC236}">
                <a16:creationId xmlns:a16="http://schemas.microsoft.com/office/drawing/2014/main" id="{9D55E978-F1BE-82E3-D6FC-4B85A690537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942505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sv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4.svg"/><Relationship Id="rId2" Type="http://schemas.openxmlformats.org/officeDocument/2006/relationships/image" Target="../media/image1.sv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6.svg"/><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4.svg"/><Relationship Id="rId2" Type="http://schemas.openxmlformats.org/officeDocument/2006/relationships/image" Target="../media/image1.sv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6.svg"/><Relationship Id="rId4" Type="http://schemas.openxmlformats.org/officeDocument/2006/relationships/image" Target="../media/image2.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https://www.alamy.com/stack-of-old-vintage-books-hand-drawn-color-watercolor-illustration-learning-image526010991.html" TargetMode="External"/><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6ADB5-7ABD-11BD-0457-20AF9574E4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ACED0D4-DB59-830F-8CFC-C3A02A07684E}"/>
              </a:ext>
            </a:extLst>
          </p:cNvPr>
          <p:cNvSpPr>
            <a:spLocks noGrp="1"/>
          </p:cNvSpPr>
          <p:nvPr>
            <p:ph type="subTitle" idx="1"/>
          </p:nvPr>
        </p:nvSpPr>
        <p:spPr>
          <a:xfrm>
            <a:off x="1524000" y="3602037"/>
            <a:ext cx="9144000" cy="430467"/>
          </a:xfrm>
        </p:spPr>
        <p:txBody>
          <a:bodyPr/>
          <a:lstStyle>
            <a:lvl1pPr marL="0" indent="0" algn="ctr">
              <a:spcBef>
                <a:spcPts val="0"/>
              </a:spcBef>
              <a:buNone/>
              <a:defRPr sz="2400">
                <a:latin typeface="Aptos" panose="020B00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7" name="Rectangle 6">
            <a:extLst>
              <a:ext uri="{FF2B5EF4-FFF2-40B4-BE49-F238E27FC236}">
                <a16:creationId xmlns:a16="http://schemas.microsoft.com/office/drawing/2014/main" id="{B4BE0203-EB06-8117-4157-7A683904A742}"/>
              </a:ext>
              <a:ext uri="{C183D7F6-B498-43B3-948B-1728B52AA6E4}">
                <adec:decorative xmlns:adec="http://schemas.microsoft.com/office/drawing/2017/decorative" val="1"/>
              </a:ext>
            </a:extLst>
          </p:cNvPr>
          <p:cNvSpPr/>
          <p:nvPr/>
        </p:nvSpPr>
        <p:spPr>
          <a:xfrm>
            <a:off x="1" y="-17314"/>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9">
            <a:extLst>
              <a:ext uri="{FF2B5EF4-FFF2-40B4-BE49-F238E27FC236}">
                <a16:creationId xmlns:a16="http://schemas.microsoft.com/office/drawing/2014/main" id="{13A7A589-18B4-C0E1-3E31-0A46E15C82D9}"/>
              </a:ext>
              <a:ext uri="{C183D7F6-B498-43B3-948B-1728B52AA6E4}">
                <adec:decorative xmlns:adec="http://schemas.microsoft.com/office/drawing/2017/decorative" val="1"/>
              </a:ext>
            </a:extLst>
          </p:cNvPr>
          <p:cNvSpPr/>
          <p:nvPr/>
        </p:nvSpPr>
        <p:spPr>
          <a:xfrm>
            <a:off x="4027242" y="-17314"/>
            <a:ext cx="4137519"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 name="Rectangle 10">
            <a:extLst>
              <a:ext uri="{FF2B5EF4-FFF2-40B4-BE49-F238E27FC236}">
                <a16:creationId xmlns:a16="http://schemas.microsoft.com/office/drawing/2014/main" id="{A0D35DF5-BDAC-946D-41CC-AA78481E9498}"/>
              </a:ext>
              <a:ext uri="{C183D7F6-B498-43B3-948B-1728B52AA6E4}">
                <adec:decorative xmlns:adec="http://schemas.microsoft.com/office/drawing/2017/decorative" val="1"/>
              </a:ext>
            </a:extLst>
          </p:cNvPr>
          <p:cNvSpPr/>
          <p:nvPr/>
        </p:nvSpPr>
        <p:spPr>
          <a:xfrm>
            <a:off x="8164761" y="-17314"/>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2" name="Rectangle 11">
            <a:extLst>
              <a:ext uri="{FF2B5EF4-FFF2-40B4-BE49-F238E27FC236}">
                <a16:creationId xmlns:a16="http://schemas.microsoft.com/office/drawing/2014/main" id="{0CE8622C-D250-697F-5FB0-5762F0BD0800}"/>
              </a:ext>
              <a:ext uri="{C183D7F6-B498-43B3-948B-1728B52AA6E4}">
                <adec:decorative xmlns:adec="http://schemas.microsoft.com/office/drawing/2017/decorative" val="1"/>
              </a:ext>
            </a:extLst>
          </p:cNvPr>
          <p:cNvSpPr/>
          <p:nvPr/>
        </p:nvSpPr>
        <p:spPr>
          <a:xfrm>
            <a:off x="-1" y="5760829"/>
            <a:ext cx="12192001" cy="15099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extBox 20">
            <a:extLst>
              <a:ext uri="{FF2B5EF4-FFF2-40B4-BE49-F238E27FC236}">
                <a16:creationId xmlns:a16="http://schemas.microsoft.com/office/drawing/2014/main" id="{D331874B-AAB3-AF41-B618-2AD92750D770}"/>
              </a:ext>
            </a:extLst>
          </p:cNvPr>
          <p:cNvSpPr txBox="1"/>
          <p:nvPr/>
        </p:nvSpPr>
        <p:spPr>
          <a:xfrm>
            <a:off x="1524000" y="5014513"/>
            <a:ext cx="9144000" cy="646331"/>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1">
                <a:solidFill>
                  <a:schemeClr val="accent3"/>
                </a:solidFill>
                <a:latin typeface="Aptos" panose="020B0004020202020204" pitchFamily="34" charset="0"/>
                <a:ea typeface="Questrial"/>
                <a:cs typeface="Questrial"/>
                <a:sym typeface="Questrial"/>
              </a:rPr>
              <a:t>The contents of this presentation were developed under a grant from the US Department of Education to the Missouri Department of Elementary and Secondary Education (#H323A120018). However, these contents do not necessarily represent the policy of the US Department of Education, and you should not assume endorsement by the Federal Government. </a:t>
            </a:r>
          </a:p>
        </p:txBody>
      </p:sp>
      <p:pic>
        <p:nvPicPr>
          <p:cNvPr id="23" name="Graphic 22">
            <a:extLst>
              <a:ext uri="{FF2B5EF4-FFF2-40B4-BE49-F238E27FC236}">
                <a16:creationId xmlns:a16="http://schemas.microsoft.com/office/drawing/2014/main" id="{87F01B52-B69F-D641-497B-D932CF8ABB99}"/>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233243" y="4758238"/>
            <a:ext cx="1251167" cy="1002591"/>
          </a:xfrm>
          <a:prstGeom prst="rect">
            <a:avLst/>
          </a:prstGeom>
        </p:spPr>
      </p:pic>
      <p:pic>
        <p:nvPicPr>
          <p:cNvPr id="16" name="Graphic 15" descr="Missouri Department of Elementary &amp; Secondary Education (DESE) Logo">
            <a:extLst>
              <a:ext uri="{FF2B5EF4-FFF2-40B4-BE49-F238E27FC236}">
                <a16:creationId xmlns:a16="http://schemas.microsoft.com/office/drawing/2014/main" id="{B2B5EFC7-98E2-FDDB-39D0-E6508139DF3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90431" y="6063664"/>
            <a:ext cx="1922919" cy="665275"/>
          </a:xfrm>
          <a:prstGeom prst="rect">
            <a:avLst/>
          </a:prstGeom>
        </p:spPr>
      </p:pic>
      <p:pic>
        <p:nvPicPr>
          <p:cNvPr id="14" name="Graphic 13" descr="MoEdu-SAIL Logo">
            <a:extLst>
              <a:ext uri="{FF2B5EF4-FFF2-40B4-BE49-F238E27FC236}">
                <a16:creationId xmlns:a16="http://schemas.microsoft.com/office/drawing/2014/main" id="{7B272676-7EB0-ADD5-4A53-38326C19A63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270751" y="6075381"/>
            <a:ext cx="2516013" cy="641840"/>
          </a:xfrm>
          <a:prstGeom prst="rect">
            <a:avLst/>
          </a:prstGeom>
        </p:spPr>
      </p:pic>
      <p:pic>
        <p:nvPicPr>
          <p:cNvPr id="8" name="Graphic 7" descr="DCI-MTSS Logo">
            <a:extLst>
              <a:ext uri="{FF2B5EF4-FFF2-40B4-BE49-F238E27FC236}">
                <a16:creationId xmlns:a16="http://schemas.microsoft.com/office/drawing/2014/main" id="{95BE900A-6796-8C55-9242-7E5F0FA5CFB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344165" y="6089579"/>
            <a:ext cx="1914368" cy="613444"/>
          </a:xfrm>
          <a:prstGeom prst="rect">
            <a:avLst/>
          </a:prstGeom>
        </p:spPr>
      </p:pic>
      <p:pic>
        <p:nvPicPr>
          <p:cNvPr id="20" name="Graphic 19" descr="Northern Arizona University - Institute for Human Development Logo ">
            <a:extLst>
              <a:ext uri="{FF2B5EF4-FFF2-40B4-BE49-F238E27FC236}">
                <a16:creationId xmlns:a16="http://schemas.microsoft.com/office/drawing/2014/main" id="{F19B443C-6E8E-48D7-95A5-1677A1E0DE6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815934" y="6163911"/>
            <a:ext cx="2724893" cy="464781"/>
          </a:xfrm>
          <a:prstGeom prst="rect">
            <a:avLst/>
          </a:prstGeom>
        </p:spPr>
      </p:pic>
    </p:spTree>
    <p:extLst>
      <p:ext uri="{BB962C8B-B14F-4D97-AF65-F5344CB8AC3E}">
        <p14:creationId xmlns:p14="http://schemas.microsoft.com/office/powerpoint/2010/main" val="503664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ss content, bullets, left sail">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559833" y="5603728"/>
              <a:ext cx="1251167" cy="1002591"/>
            </a:xfrm>
            <a:prstGeom prst="rect">
              <a:avLst/>
            </a:prstGeom>
          </p:spPr>
        </p:pic>
      </p:grpSp>
      <p:sp>
        <p:nvSpPr>
          <p:cNvPr id="9" name="Title 1">
            <a:extLst>
              <a:ext uri="{FF2B5EF4-FFF2-40B4-BE49-F238E27FC236}">
                <a16:creationId xmlns:a16="http://schemas.microsoft.com/office/drawing/2014/main" id="{55B072F0-5363-2B46-6DCE-F5389CCBB107}"/>
              </a:ext>
            </a:extLst>
          </p:cNvPr>
          <p:cNvSpPr>
            <a:spLocks noGrp="1"/>
          </p:cNvSpPr>
          <p:nvPr>
            <p:ph type="title"/>
          </p:nvPr>
        </p:nvSpPr>
        <p:spPr>
          <a:xfrm>
            <a:off x="838200" y="365125"/>
            <a:ext cx="10515600" cy="1097280"/>
          </a:xfrm>
        </p:spPr>
        <p:txBody>
          <a:bodyPr/>
          <a:lstStyle>
            <a:lvl1pPr>
              <a:defRPr sz="3600"/>
            </a:lvl1pPr>
          </a:lstStyle>
          <a:p>
            <a:r>
              <a:rPr lang="en-US"/>
              <a:t>Click to edit Master title style</a:t>
            </a:r>
          </a:p>
        </p:txBody>
      </p:sp>
      <p:sp>
        <p:nvSpPr>
          <p:cNvPr id="4" name="Content Placeholder 3">
            <a:extLst>
              <a:ext uri="{FF2B5EF4-FFF2-40B4-BE49-F238E27FC236}">
                <a16:creationId xmlns:a16="http://schemas.microsoft.com/office/drawing/2014/main" id="{5B17E29A-DFCF-2DE3-F408-C9397AE0E9FB}"/>
              </a:ext>
            </a:extLst>
          </p:cNvPr>
          <p:cNvSpPr>
            <a:spLocks noGrp="1"/>
          </p:cNvSpPr>
          <p:nvPr>
            <p:ph sz="quarter" idx="11"/>
          </p:nvPr>
        </p:nvSpPr>
        <p:spPr>
          <a:xfrm>
            <a:off x="838200" y="1600200"/>
            <a:ext cx="10515600" cy="4071938"/>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804A9437-C0BB-174A-97F4-4E433732924E}"/>
              </a:ext>
            </a:extLst>
          </p:cNvPr>
          <p:cNvSpPr>
            <a:spLocks noGrp="1"/>
          </p:cNvSpPr>
          <p:nvPr>
            <p:ph type="ftr" sz="quarter" idx="10"/>
          </p:nvPr>
        </p:nvSpPr>
        <p:spPr/>
        <p:txBody>
          <a:bodyPr/>
          <a:lstStyle/>
          <a:p>
            <a:endParaRPr lang="en-US" sz="1600"/>
          </a:p>
        </p:txBody>
      </p:sp>
    </p:spTree>
    <p:extLst>
      <p:ext uri="{BB962C8B-B14F-4D97-AF65-F5344CB8AC3E}">
        <p14:creationId xmlns:p14="http://schemas.microsoft.com/office/powerpoint/2010/main" val="1909811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Text without bullets new">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559833" y="5603728"/>
              <a:ext cx="1251167" cy="1002591"/>
            </a:xfrm>
            <a:prstGeom prst="rect">
              <a:avLst/>
            </a:prstGeom>
          </p:spPr>
        </p:pic>
      </p:grpSp>
      <p:sp>
        <p:nvSpPr>
          <p:cNvPr id="9" name="Title 1">
            <a:extLst>
              <a:ext uri="{FF2B5EF4-FFF2-40B4-BE49-F238E27FC236}">
                <a16:creationId xmlns:a16="http://schemas.microsoft.com/office/drawing/2014/main" id="{55B072F0-5363-2B46-6DCE-F5389CCBB107}"/>
              </a:ext>
            </a:extLst>
          </p:cNvPr>
          <p:cNvSpPr>
            <a:spLocks noGrp="1"/>
          </p:cNvSpPr>
          <p:nvPr>
            <p:ph type="title"/>
          </p:nvPr>
        </p:nvSpPr>
        <p:spPr>
          <a:xfrm>
            <a:off x="838200" y="365125"/>
            <a:ext cx="10515600" cy="777875"/>
          </a:xfrm>
        </p:spPr>
        <p:txBody>
          <a:bodyPr/>
          <a:lstStyle>
            <a:lvl1pPr>
              <a:defRPr sz="2800"/>
            </a:lvl1pPr>
          </a:lstStyle>
          <a:p>
            <a:r>
              <a:rPr lang="en-US"/>
              <a:t>Click to edit Master title style</a:t>
            </a:r>
          </a:p>
        </p:txBody>
      </p:sp>
      <p:sp>
        <p:nvSpPr>
          <p:cNvPr id="11" name="Content Placeholder 2">
            <a:extLst>
              <a:ext uri="{FF2B5EF4-FFF2-40B4-BE49-F238E27FC236}">
                <a16:creationId xmlns:a16="http://schemas.microsoft.com/office/drawing/2014/main" id="{2071409C-46B7-3CE3-375C-7E41D964C541}"/>
              </a:ext>
            </a:extLst>
          </p:cNvPr>
          <p:cNvSpPr>
            <a:spLocks noGrp="1"/>
          </p:cNvSpPr>
          <p:nvPr>
            <p:ph idx="1"/>
          </p:nvPr>
        </p:nvSpPr>
        <p:spPr>
          <a:xfrm>
            <a:off x="838200" y="1225298"/>
            <a:ext cx="10515600" cy="4072255"/>
          </a:xfrm>
        </p:spPr>
        <p:txBody>
          <a:bodyPr/>
          <a:lstStyle>
            <a:lvl1pPr marL="0" indent="0">
              <a:spcAft>
                <a:spcPts val="600"/>
              </a:spcAft>
              <a:buNone/>
              <a:defRPr sz="2400"/>
            </a:lvl1pPr>
          </a:lstStyle>
          <a:p>
            <a:pPr lvl="0">
              <a:spcBef>
                <a:spcPts val="0"/>
              </a:spcBef>
            </a:pPr>
            <a:r>
              <a:rPr lang="en-US"/>
              <a:t>Click to edit Master text styles</a:t>
            </a:r>
          </a:p>
        </p:txBody>
      </p:sp>
      <p:sp>
        <p:nvSpPr>
          <p:cNvPr id="2" name="Footer Placeholder 1">
            <a:extLst>
              <a:ext uri="{FF2B5EF4-FFF2-40B4-BE49-F238E27FC236}">
                <a16:creationId xmlns:a16="http://schemas.microsoft.com/office/drawing/2014/main" id="{98A4635E-A447-3CF3-D68F-5426FA6FAE78}"/>
              </a:ext>
            </a:extLst>
          </p:cNvPr>
          <p:cNvSpPr>
            <a:spLocks noGrp="1"/>
          </p:cNvSpPr>
          <p:nvPr>
            <p:ph type="ftr" sz="quarter" idx="10"/>
          </p:nvPr>
        </p:nvSpPr>
        <p:spPr/>
        <p:txBody>
          <a:bodyPr/>
          <a:lstStyle/>
          <a:p>
            <a:endParaRPr lang="en-US" sz="1600"/>
          </a:p>
        </p:txBody>
      </p:sp>
    </p:spTree>
    <p:extLst>
      <p:ext uri="{BB962C8B-B14F-4D97-AF65-F5344CB8AC3E}">
        <p14:creationId xmlns:p14="http://schemas.microsoft.com/office/powerpoint/2010/main" val="15798839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more bullets">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559833" y="5603728"/>
              <a:ext cx="1251167" cy="1002591"/>
            </a:xfrm>
            <a:prstGeom prst="rect">
              <a:avLst/>
            </a:prstGeom>
          </p:spPr>
        </p:pic>
      </p:grpSp>
      <p:sp>
        <p:nvSpPr>
          <p:cNvPr id="2" name="Title 1">
            <a:extLst>
              <a:ext uri="{FF2B5EF4-FFF2-40B4-BE49-F238E27FC236}">
                <a16:creationId xmlns:a16="http://schemas.microsoft.com/office/drawing/2014/main" id="{6B1CE06F-532C-6389-D0EE-0FD4ED3A8EC0}"/>
              </a:ext>
            </a:extLst>
          </p:cNvPr>
          <p:cNvSpPr>
            <a:spLocks noGrp="1"/>
          </p:cNvSpPr>
          <p:nvPr>
            <p:ph type="title"/>
          </p:nvPr>
        </p:nvSpPr>
        <p:spPr>
          <a:xfrm>
            <a:off x="838201" y="365127"/>
            <a:ext cx="10725151" cy="787400"/>
          </a:xfrm>
        </p:spPr>
        <p:txBody>
          <a:bodyPr/>
          <a:lstStyle/>
          <a:p>
            <a:r>
              <a:rPr lang="en-US" sz="3600"/>
              <a:t>Click to edit Master title style</a:t>
            </a:r>
          </a:p>
        </p:txBody>
      </p:sp>
      <p:sp>
        <p:nvSpPr>
          <p:cNvPr id="6" name="Content Placeholder 5">
            <a:extLst>
              <a:ext uri="{FF2B5EF4-FFF2-40B4-BE49-F238E27FC236}">
                <a16:creationId xmlns:a16="http://schemas.microsoft.com/office/drawing/2014/main" id="{35C38C73-2FD6-FC27-A685-C1C8338D1E52}"/>
              </a:ext>
            </a:extLst>
          </p:cNvPr>
          <p:cNvSpPr>
            <a:spLocks noGrp="1"/>
          </p:cNvSpPr>
          <p:nvPr>
            <p:ph sz="quarter" idx="11"/>
          </p:nvPr>
        </p:nvSpPr>
        <p:spPr>
          <a:xfrm>
            <a:off x="838200" y="1225297"/>
            <a:ext cx="10515600" cy="40722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963266AE-6DBF-1DC5-2F28-017DAB315BA0}"/>
              </a:ext>
            </a:extLst>
          </p:cNvPr>
          <p:cNvSpPr>
            <a:spLocks noGrp="1"/>
          </p:cNvSpPr>
          <p:nvPr>
            <p:ph type="ftr" sz="quarter" idx="10"/>
          </p:nvPr>
        </p:nvSpPr>
        <p:spPr/>
        <p:txBody>
          <a:bodyPr/>
          <a:lstStyle/>
          <a:p>
            <a:endParaRPr lang="en-US" sz="1600"/>
          </a:p>
        </p:txBody>
      </p:sp>
    </p:spTree>
    <p:extLst>
      <p:ext uri="{BB962C8B-B14F-4D97-AF65-F5344CB8AC3E}">
        <p14:creationId xmlns:p14="http://schemas.microsoft.com/office/powerpoint/2010/main" val="13079758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Hidden Slides">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559833" y="5603728"/>
              <a:ext cx="1251167" cy="1002591"/>
            </a:xfrm>
            <a:prstGeom prst="rect">
              <a:avLst/>
            </a:prstGeom>
          </p:spPr>
        </p:pic>
      </p:grpSp>
      <p:sp>
        <p:nvSpPr>
          <p:cNvPr id="2" name="Title 1">
            <a:extLst>
              <a:ext uri="{FF2B5EF4-FFF2-40B4-BE49-F238E27FC236}">
                <a16:creationId xmlns:a16="http://schemas.microsoft.com/office/drawing/2014/main" id="{6B1CE06F-532C-6389-D0EE-0FD4ED3A8EC0}"/>
              </a:ext>
            </a:extLst>
          </p:cNvPr>
          <p:cNvSpPr>
            <a:spLocks noGrp="1"/>
          </p:cNvSpPr>
          <p:nvPr>
            <p:ph type="title"/>
          </p:nvPr>
        </p:nvSpPr>
        <p:spPr>
          <a:xfrm>
            <a:off x="381000" y="251679"/>
            <a:ext cx="11182352" cy="378050"/>
          </a:xfrm>
        </p:spPr>
        <p:txBody>
          <a:bodyPr/>
          <a:lstStyle>
            <a:lvl1pPr>
              <a:defRPr sz="3200">
                <a:solidFill>
                  <a:schemeClr val="bg1">
                    <a:lumMod val="65000"/>
                  </a:schemeClr>
                </a:solidFill>
              </a:defRPr>
            </a:lvl1pPr>
          </a:lstStyle>
          <a:p>
            <a:r>
              <a:rPr lang="en-US" sz="3600"/>
              <a:t>Click to edit Master title style</a:t>
            </a:r>
          </a:p>
        </p:txBody>
      </p:sp>
      <p:sp>
        <p:nvSpPr>
          <p:cNvPr id="6" name="Text Placeholder 2">
            <a:extLst>
              <a:ext uri="{FF2B5EF4-FFF2-40B4-BE49-F238E27FC236}">
                <a16:creationId xmlns:a16="http://schemas.microsoft.com/office/drawing/2014/main" id="{B92F2137-0C9B-CCAA-DDDB-8A57EDA76631}"/>
              </a:ext>
            </a:extLst>
          </p:cNvPr>
          <p:cNvSpPr>
            <a:spLocks noGrp="1"/>
          </p:cNvSpPr>
          <p:nvPr>
            <p:ph type="body" idx="10"/>
          </p:nvPr>
        </p:nvSpPr>
        <p:spPr>
          <a:xfrm>
            <a:off x="838200" y="870312"/>
            <a:ext cx="10725150" cy="373543"/>
          </a:xfrm>
        </p:spPr>
        <p:txBody>
          <a:bodyPr anchor="b"/>
          <a:lstStyle>
            <a:lvl1pPr marL="0" indent="0">
              <a:lnSpc>
                <a:spcPct val="100000"/>
              </a:lnSpc>
              <a:spcBef>
                <a:spcPts val="1000"/>
              </a:spcBef>
              <a:buNone/>
              <a:defRPr sz="2800" b="1">
                <a:latin typeface="Aptos" panose="020B0004020202020204" pitchFamily="34"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14" name="Content Placeholder 13">
            <a:extLst>
              <a:ext uri="{FF2B5EF4-FFF2-40B4-BE49-F238E27FC236}">
                <a16:creationId xmlns:a16="http://schemas.microsoft.com/office/drawing/2014/main" id="{6D6626CB-3D79-7D69-7B53-F653109594DA}"/>
              </a:ext>
            </a:extLst>
          </p:cNvPr>
          <p:cNvSpPr>
            <a:spLocks noGrp="1"/>
          </p:cNvSpPr>
          <p:nvPr>
            <p:ph sz="quarter" idx="12"/>
          </p:nvPr>
        </p:nvSpPr>
        <p:spPr>
          <a:xfrm>
            <a:off x="838200" y="1484313"/>
            <a:ext cx="10515600"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3">
            <a:extLst>
              <a:ext uri="{FF2B5EF4-FFF2-40B4-BE49-F238E27FC236}">
                <a16:creationId xmlns:a16="http://schemas.microsoft.com/office/drawing/2014/main" id="{2AD37787-3DBD-1ADB-F3C5-00861FA0ACB9}"/>
              </a:ext>
            </a:extLst>
          </p:cNvPr>
          <p:cNvSpPr>
            <a:spLocks noGrp="1"/>
          </p:cNvSpPr>
          <p:nvPr>
            <p:ph type="ftr" sz="quarter" idx="13"/>
          </p:nvPr>
        </p:nvSpPr>
        <p:spPr>
          <a:xfrm>
            <a:off x="7239000" y="6194426"/>
            <a:ext cx="4114800" cy="298450"/>
          </a:xfrm>
        </p:spPr>
        <p:txBody>
          <a:bodyPr/>
          <a:lstStyle/>
          <a:p>
            <a:endParaRPr lang="en-US" sz="1600"/>
          </a:p>
        </p:txBody>
      </p:sp>
    </p:spTree>
    <p:extLst>
      <p:ext uri="{BB962C8B-B14F-4D97-AF65-F5344CB8AC3E}">
        <p14:creationId xmlns:p14="http://schemas.microsoft.com/office/powerpoint/2010/main" val="401374270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Hidden Slid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flipH="1">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6B1CE06F-532C-6389-D0EE-0FD4ED3A8EC0}"/>
              </a:ext>
            </a:extLst>
          </p:cNvPr>
          <p:cNvSpPr>
            <a:spLocks noGrp="1"/>
          </p:cNvSpPr>
          <p:nvPr>
            <p:ph type="title"/>
          </p:nvPr>
        </p:nvSpPr>
        <p:spPr>
          <a:xfrm>
            <a:off x="381000" y="251679"/>
            <a:ext cx="11182352" cy="378050"/>
          </a:xfrm>
        </p:spPr>
        <p:txBody>
          <a:bodyPr/>
          <a:lstStyle>
            <a:lvl1pPr>
              <a:defRPr sz="3200">
                <a:solidFill>
                  <a:schemeClr val="bg1">
                    <a:lumMod val="65000"/>
                  </a:schemeClr>
                </a:solidFill>
              </a:defRPr>
            </a:lvl1pPr>
          </a:lstStyle>
          <a:p>
            <a:r>
              <a:rPr lang="en-US" sz="3600"/>
              <a:t>Click to edit Master title style</a:t>
            </a:r>
          </a:p>
        </p:txBody>
      </p:sp>
      <p:sp>
        <p:nvSpPr>
          <p:cNvPr id="6" name="Text Placeholder 2">
            <a:extLst>
              <a:ext uri="{FF2B5EF4-FFF2-40B4-BE49-F238E27FC236}">
                <a16:creationId xmlns:a16="http://schemas.microsoft.com/office/drawing/2014/main" id="{B92F2137-0C9B-CCAA-DDDB-8A57EDA76631}"/>
              </a:ext>
            </a:extLst>
          </p:cNvPr>
          <p:cNvSpPr>
            <a:spLocks noGrp="1"/>
          </p:cNvSpPr>
          <p:nvPr>
            <p:ph type="body" idx="10"/>
          </p:nvPr>
        </p:nvSpPr>
        <p:spPr>
          <a:xfrm>
            <a:off x="838200" y="870312"/>
            <a:ext cx="10725150" cy="373543"/>
          </a:xfrm>
        </p:spPr>
        <p:txBody>
          <a:bodyPr anchor="b"/>
          <a:lstStyle>
            <a:lvl1pPr marL="0" indent="0">
              <a:lnSpc>
                <a:spcPct val="100000"/>
              </a:lnSpc>
              <a:spcBef>
                <a:spcPts val="1000"/>
              </a:spcBef>
              <a:buNone/>
              <a:defRPr sz="2800" b="1">
                <a:latin typeface="Aptos" panose="020B0004020202020204" pitchFamily="34"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9" name="Content Placeholder 8">
            <a:extLst>
              <a:ext uri="{FF2B5EF4-FFF2-40B4-BE49-F238E27FC236}">
                <a16:creationId xmlns:a16="http://schemas.microsoft.com/office/drawing/2014/main" id="{11CC735F-0B10-0B67-962C-13C4F09BAED8}"/>
              </a:ext>
            </a:extLst>
          </p:cNvPr>
          <p:cNvSpPr>
            <a:spLocks noGrp="1"/>
          </p:cNvSpPr>
          <p:nvPr>
            <p:ph sz="quarter" idx="12"/>
          </p:nvPr>
        </p:nvSpPr>
        <p:spPr>
          <a:xfrm>
            <a:off x="838200" y="1484313"/>
            <a:ext cx="10515600"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6AEC23A2-5BF1-F6E9-AF74-8B4BF97EA1CD}"/>
              </a:ext>
            </a:extLst>
          </p:cNvPr>
          <p:cNvSpPr>
            <a:spLocks noGrp="1"/>
          </p:cNvSpPr>
          <p:nvPr>
            <p:ph type="ftr" sz="quarter" idx="11"/>
          </p:nvPr>
        </p:nvSpPr>
        <p:spPr>
          <a:xfrm>
            <a:off x="7239000" y="6194426"/>
            <a:ext cx="4114800" cy="298450"/>
          </a:xfrm>
        </p:spPr>
        <p:txBody>
          <a:bodyPr/>
          <a:lstStyle/>
          <a:p>
            <a:endParaRPr lang="en-US" sz="1600"/>
          </a:p>
        </p:txBody>
      </p:sp>
    </p:spTree>
    <p:extLst>
      <p:ext uri="{BB962C8B-B14F-4D97-AF65-F5344CB8AC3E}">
        <p14:creationId xmlns:p14="http://schemas.microsoft.com/office/powerpoint/2010/main" val="376757997"/>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p:txBody>
          <a:bodyPr lIns="91440" rIns="91440"/>
          <a:lstStyle/>
          <a:p>
            <a:r>
              <a:rPr lang="en-US"/>
              <a:t>Click to edit Master title style</a:t>
            </a:r>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10800000">
            <a:off x="136871" y="239286"/>
            <a:ext cx="1251167" cy="1002591"/>
          </a:xfrm>
          <a:prstGeom prst="rect">
            <a:avLst/>
          </a:prstGeom>
        </p:spPr>
      </p:pic>
      <p:sp>
        <p:nvSpPr>
          <p:cNvPr id="8" name="Rectangle 7">
            <a:extLst>
              <a:ext uri="{FF2B5EF4-FFF2-40B4-BE49-F238E27FC236}">
                <a16:creationId xmlns:a16="http://schemas.microsoft.com/office/drawing/2014/main" id="{F8F3D59F-FE6A-97CA-5DCD-5BF6FCADAC61}"/>
              </a:ext>
              <a:ext uri="{C183D7F6-B498-43B3-948B-1728B52AA6E4}">
                <adec:decorative xmlns:adec="http://schemas.microsoft.com/office/drawing/2017/decorative" val="1"/>
              </a:ext>
            </a:extLst>
          </p:cNvPr>
          <p:cNvSpPr/>
          <p:nvPr/>
        </p:nvSpPr>
        <p:spPr>
          <a:xfrm>
            <a:off x="1" y="-12397"/>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Rectangle 8">
            <a:extLst>
              <a:ext uri="{FF2B5EF4-FFF2-40B4-BE49-F238E27FC236}">
                <a16:creationId xmlns:a16="http://schemas.microsoft.com/office/drawing/2014/main" id="{7361CB07-53B9-D229-9DC0-1625A5B22A93}"/>
              </a:ext>
              <a:ext uri="{C183D7F6-B498-43B3-948B-1728B52AA6E4}">
                <adec:decorative xmlns:adec="http://schemas.microsoft.com/office/drawing/2017/decorative" val="1"/>
              </a:ext>
            </a:extLst>
          </p:cNvPr>
          <p:cNvSpPr/>
          <p:nvPr/>
        </p:nvSpPr>
        <p:spPr>
          <a:xfrm>
            <a:off x="4027242" y="-12397"/>
            <a:ext cx="4137519"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 name="Rectangle 10">
            <a:extLst>
              <a:ext uri="{FF2B5EF4-FFF2-40B4-BE49-F238E27FC236}">
                <a16:creationId xmlns:a16="http://schemas.microsoft.com/office/drawing/2014/main" id="{A70607F5-9C14-2C3F-B638-EA4EF786D66E}"/>
              </a:ext>
              <a:ext uri="{C183D7F6-B498-43B3-948B-1728B52AA6E4}">
                <adec:decorative xmlns:adec="http://schemas.microsoft.com/office/drawing/2017/decorative" val="1"/>
              </a:ext>
            </a:extLst>
          </p:cNvPr>
          <p:cNvSpPr/>
          <p:nvPr/>
        </p:nvSpPr>
        <p:spPr>
          <a:xfrm>
            <a:off x="8164761" y="-12397"/>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Footer Placeholder 3">
            <a:extLst>
              <a:ext uri="{FF2B5EF4-FFF2-40B4-BE49-F238E27FC236}">
                <a16:creationId xmlns:a16="http://schemas.microsoft.com/office/drawing/2014/main" id="{B423E6B2-DB1A-69E2-2C11-472AA0FE9F21}"/>
              </a:ext>
            </a:extLst>
          </p:cNvPr>
          <p:cNvSpPr>
            <a:spLocks noGrp="1"/>
          </p:cNvSpPr>
          <p:nvPr>
            <p:ph type="ftr" sz="quarter" idx="10"/>
          </p:nvPr>
        </p:nvSpPr>
        <p:spPr/>
        <p:txBody>
          <a:bodyPr/>
          <a:lstStyle/>
          <a:p>
            <a:endParaRPr lang="en-US" sz="1600"/>
          </a:p>
        </p:txBody>
      </p:sp>
      <p:sp>
        <p:nvSpPr>
          <p:cNvPr id="5" name="Content Placeholder 2">
            <a:extLst>
              <a:ext uri="{FF2B5EF4-FFF2-40B4-BE49-F238E27FC236}">
                <a16:creationId xmlns:a16="http://schemas.microsoft.com/office/drawing/2014/main" id="{B6C32ABD-AC99-ECB2-C123-B7E2411BCEFC}"/>
              </a:ext>
            </a:extLst>
          </p:cNvPr>
          <p:cNvSpPr>
            <a:spLocks noGrp="1"/>
          </p:cNvSpPr>
          <p:nvPr>
            <p:ph idx="1"/>
          </p:nvPr>
        </p:nvSpPr>
        <p:spPr>
          <a:xfrm>
            <a:off x="838200" y="1690688"/>
            <a:ext cx="10515600" cy="3981769"/>
          </a:xfrm>
        </p:spPr>
        <p:txBody>
          <a:bodyPr/>
          <a:lstStyle>
            <a:lvl1pPr marL="342900" indent="-228600">
              <a:tabLst/>
              <a:defRPr/>
            </a:lvl1pPr>
            <a:lvl2pPr marL="639763" indent="-239713">
              <a:spcBef>
                <a:spcPts val="0"/>
              </a:spcBef>
              <a:defRPr/>
            </a:lvl2pPr>
            <a:lvl3pPr marL="1141413" indent="-227013">
              <a:spcBef>
                <a:spcPts val="0"/>
              </a:spcBef>
              <a:defRPr/>
            </a:lvl3pPr>
            <a:lvl4pPr marL="1598613" indent="-227013">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53919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420D154-CB96-D175-22EE-5262274513FE}"/>
              </a:ext>
              <a:ext uri="{C183D7F6-B498-43B3-948B-1728B52AA6E4}">
                <adec:decorative xmlns:adec="http://schemas.microsoft.com/office/drawing/2017/decorative" val="1"/>
              </a:ext>
            </a:extLst>
          </p:cNvPr>
          <p:cNvSpPr/>
          <p:nvPr/>
        </p:nvSpPr>
        <p:spPr>
          <a:xfrm>
            <a:off x="0" y="0"/>
            <a:ext cx="12192000" cy="608965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9C985C83-CBF3-9F01-2716-115AE3EDE5A6}"/>
              </a:ext>
            </a:extLst>
          </p:cNvPr>
          <p:cNvSpPr>
            <a:spLocks noGrp="1"/>
          </p:cNvSpPr>
          <p:nvPr>
            <p:ph type="title"/>
          </p:nvPr>
        </p:nvSpPr>
        <p:spPr>
          <a:xfrm>
            <a:off x="831851" y="1709740"/>
            <a:ext cx="10515600" cy="2852737"/>
          </a:xfrm>
        </p:spPr>
        <p:txBody>
          <a:bodyPr anchor="b"/>
          <a:lstStyle>
            <a:lvl1pP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F378CCED-E090-4430-AE23-126A3460929F}"/>
              </a:ext>
            </a:extLst>
          </p:cNvPr>
          <p:cNvSpPr>
            <a:spLocks noGrp="1"/>
          </p:cNvSpPr>
          <p:nvPr>
            <p:ph type="body" idx="1"/>
          </p:nvPr>
        </p:nvSpPr>
        <p:spPr>
          <a:xfrm>
            <a:off x="831851" y="4589464"/>
            <a:ext cx="10515600" cy="1500187"/>
          </a:xfrm>
        </p:spPr>
        <p:txBody>
          <a:bodyPr/>
          <a:lstStyle>
            <a:lvl1pPr marL="0" indent="0">
              <a:buNone/>
              <a:defRPr sz="36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8" name="Graphic 7">
            <a:extLst>
              <a:ext uri="{FF2B5EF4-FFF2-40B4-BE49-F238E27FC236}">
                <a16:creationId xmlns:a16="http://schemas.microsoft.com/office/drawing/2014/main" id="{5FB15CB2-AC99-9B8D-CD1B-75F630133A47}"/>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721867" y="5855410"/>
            <a:ext cx="1251167" cy="1002591"/>
          </a:xfrm>
          <a:prstGeom prst="rect">
            <a:avLst/>
          </a:prstGeom>
        </p:spPr>
      </p:pic>
    </p:spTree>
    <p:extLst>
      <p:ext uri="{BB962C8B-B14F-4D97-AF65-F5344CB8AC3E}">
        <p14:creationId xmlns:p14="http://schemas.microsoft.com/office/powerpoint/2010/main" val="1190003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537C-BF40-B66D-E0E3-7AC71B66B9D3}"/>
              </a:ext>
            </a:extLst>
          </p:cNvPr>
          <p:cNvSpPr>
            <a:spLocks noGrp="1"/>
          </p:cNvSpPr>
          <p:nvPr>
            <p:ph type="title"/>
          </p:nvPr>
        </p:nvSpPr>
        <p:spPr/>
        <p:txBody>
          <a:bodyPr/>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795D2C52-E954-FACA-BF7B-46F0B59B8824}"/>
              </a:ext>
            </a:extLst>
          </p:cNvPr>
          <p:cNvSpPr>
            <a:spLocks noGrp="1"/>
          </p:cNvSpPr>
          <p:nvPr>
            <p:ph sz="half" idx="1"/>
          </p:nvPr>
        </p:nvSpPr>
        <p:spPr>
          <a:xfrm>
            <a:off x="838200" y="1825625"/>
            <a:ext cx="5181600" cy="4351339"/>
          </a:xfrm>
        </p:spPr>
        <p:txBody>
          <a:bodyPr/>
          <a:lstStyle>
            <a:lvl1pPr marL="339725" indent="-249238">
              <a:spcBef>
                <a:spcPts val="0"/>
              </a:spcBef>
              <a:defRPr/>
            </a:lvl1pPr>
            <a:lvl2pPr marL="692150" indent="-234950">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5E4103-072B-5A1B-1EA1-505BC47FD42C}"/>
              </a:ext>
            </a:extLst>
          </p:cNvPr>
          <p:cNvSpPr>
            <a:spLocks noGrp="1"/>
          </p:cNvSpPr>
          <p:nvPr>
            <p:ph sz="half" idx="2"/>
          </p:nvPr>
        </p:nvSpPr>
        <p:spPr>
          <a:xfrm>
            <a:off x="6172200" y="1825625"/>
            <a:ext cx="5181600" cy="4351339"/>
          </a:xfrm>
        </p:spPr>
        <p:txBody>
          <a:bodyPr/>
          <a:lstStyle>
            <a:lvl1pPr marL="339725" indent="-249238">
              <a:spcBef>
                <a:spcPts val="0"/>
              </a:spcBef>
              <a:defRPr/>
            </a:lvl1pPr>
            <a:lvl2pPr marL="692150" indent="-234950">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7834929E-EDF0-4BD8-EF1C-BB02616C9F8D}"/>
              </a:ext>
              <a:ext uri="{C183D7F6-B498-43B3-948B-1728B52AA6E4}">
                <adec:decorative xmlns:adec="http://schemas.microsoft.com/office/drawing/2017/decorative" val="1"/>
              </a:ext>
            </a:extLst>
          </p:cNvPr>
          <p:cNvSpPr/>
          <p:nvPr/>
        </p:nvSpPr>
        <p:spPr>
          <a:xfrm>
            <a:off x="0" y="6606321"/>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9" name="Graphic 8">
            <a:extLst>
              <a:ext uri="{FF2B5EF4-FFF2-40B4-BE49-F238E27FC236}">
                <a16:creationId xmlns:a16="http://schemas.microsoft.com/office/drawing/2014/main" id="{27EC2972-6965-4E4A-B53E-252F35DFBC0E}"/>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394218" y="5603730"/>
            <a:ext cx="1251167" cy="1002591"/>
          </a:xfrm>
          <a:prstGeom prst="rect">
            <a:avLst/>
          </a:prstGeom>
        </p:spPr>
      </p:pic>
      <p:sp>
        <p:nvSpPr>
          <p:cNvPr id="5" name="Footer Placeholder 4">
            <a:extLst>
              <a:ext uri="{FF2B5EF4-FFF2-40B4-BE49-F238E27FC236}">
                <a16:creationId xmlns:a16="http://schemas.microsoft.com/office/drawing/2014/main" id="{003D8490-EF3D-88EF-27FD-7475F5A792A5}"/>
              </a:ext>
            </a:extLst>
          </p:cNvPr>
          <p:cNvSpPr>
            <a:spLocks noGrp="1"/>
          </p:cNvSpPr>
          <p:nvPr>
            <p:ph type="ftr" sz="quarter" idx="10"/>
          </p:nvPr>
        </p:nvSpPr>
        <p:spPr/>
        <p:txBody>
          <a:bodyPr/>
          <a:lstStyle/>
          <a:p>
            <a:endParaRPr lang="en-US" sz="1600"/>
          </a:p>
        </p:txBody>
      </p:sp>
    </p:spTree>
    <p:extLst>
      <p:ext uri="{BB962C8B-B14F-4D97-AF65-F5344CB8AC3E}">
        <p14:creationId xmlns:p14="http://schemas.microsoft.com/office/powerpoint/2010/main" val="3996158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AAFF0-F32F-29F9-F841-606DC65EF2F3}"/>
              </a:ext>
            </a:extLst>
          </p:cNvPr>
          <p:cNvSpPr>
            <a:spLocks noGrp="1"/>
          </p:cNvSpPr>
          <p:nvPr>
            <p:ph type="title"/>
          </p:nvPr>
        </p:nvSpPr>
        <p:spPr>
          <a:xfrm>
            <a:off x="839788" y="365126"/>
            <a:ext cx="10515600" cy="1002591"/>
          </a:xfrm>
        </p:spPr>
        <p:txBody>
          <a:bodyPr/>
          <a:lstStyle>
            <a:lvl1pPr>
              <a:defRPr sz="3600"/>
            </a:lvl1pPr>
          </a:lstStyle>
          <a:p>
            <a:r>
              <a:rPr lang="en-US"/>
              <a:t>Click to edit Master title style</a:t>
            </a:r>
          </a:p>
        </p:txBody>
      </p:sp>
      <p:sp>
        <p:nvSpPr>
          <p:cNvPr id="3" name="Text Placeholder 2">
            <a:extLst>
              <a:ext uri="{FF2B5EF4-FFF2-40B4-BE49-F238E27FC236}">
                <a16:creationId xmlns:a16="http://schemas.microsoft.com/office/drawing/2014/main" id="{35637662-96E5-B823-A744-F0A03B336B32}"/>
              </a:ext>
            </a:extLst>
          </p:cNvPr>
          <p:cNvSpPr>
            <a:spLocks noGrp="1"/>
          </p:cNvSpPr>
          <p:nvPr>
            <p:ph type="body" idx="1"/>
          </p:nvPr>
        </p:nvSpPr>
        <p:spPr>
          <a:xfrm>
            <a:off x="839789" y="1520888"/>
            <a:ext cx="5157787" cy="823912"/>
          </a:xfrm>
        </p:spPr>
        <p:txBody>
          <a:bodyPr anchor="b"/>
          <a:lstStyle>
            <a:lvl1pPr marL="0" indent="0">
              <a:lnSpc>
                <a:spcPct val="100000"/>
              </a:lnSpc>
              <a:spcBef>
                <a:spcPts val="1000"/>
              </a:spcBef>
              <a:buNone/>
              <a:defRPr sz="2400" b="1">
                <a:latin typeface="Aptos" panose="020B0004020202020204" pitchFamily="34"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BFBF1A7-7285-FD7F-E148-A3DBB35FAFA4}"/>
              </a:ext>
            </a:extLst>
          </p:cNvPr>
          <p:cNvSpPr>
            <a:spLocks noGrp="1"/>
          </p:cNvSpPr>
          <p:nvPr>
            <p:ph sz="half" idx="2"/>
          </p:nvPr>
        </p:nvSpPr>
        <p:spPr>
          <a:xfrm>
            <a:off x="839789" y="2344801"/>
            <a:ext cx="5157787" cy="3684588"/>
          </a:xfrm>
        </p:spPr>
        <p:txBody>
          <a:bodyPr/>
          <a:lstStyle>
            <a:lvl1pPr marL="339725" indent="-249238">
              <a:lnSpc>
                <a:spcPct val="100000"/>
              </a:lnSpc>
              <a:spcBef>
                <a:spcPts val="1000"/>
              </a:spcBef>
              <a:defRPr/>
            </a:lvl1pPr>
            <a:lvl2pPr marL="692150" indent="-234950">
              <a:lnSpc>
                <a:spcPct val="100000"/>
              </a:lnSpc>
              <a:spcBef>
                <a:spcPts val="1000"/>
              </a:spcBef>
              <a:defRPr/>
            </a:lvl2pPr>
            <a:lvl3pPr>
              <a:lnSpc>
                <a:spcPct val="100000"/>
              </a:lnSpc>
              <a:spcBef>
                <a:spcPts val="1000"/>
              </a:spcBef>
              <a:defRPr/>
            </a:lvl3pPr>
            <a:lvl4pPr>
              <a:lnSpc>
                <a:spcPct val="100000"/>
              </a:lnSpc>
              <a:spcBef>
                <a:spcPts val="1000"/>
              </a:spcBef>
              <a:defRPr/>
            </a:lvl4pPr>
            <a:lvl5pPr>
              <a:lnSpc>
                <a:spcPct val="100000"/>
              </a:lnSpc>
              <a:spcBef>
                <a:spcPts val="10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F807E0-E7AC-61A7-05A0-FD6832F3A671}"/>
              </a:ext>
            </a:extLst>
          </p:cNvPr>
          <p:cNvSpPr>
            <a:spLocks noGrp="1"/>
          </p:cNvSpPr>
          <p:nvPr>
            <p:ph type="body" sz="quarter" idx="3"/>
          </p:nvPr>
        </p:nvSpPr>
        <p:spPr>
          <a:xfrm>
            <a:off x="6172201" y="1520888"/>
            <a:ext cx="5183188" cy="823912"/>
          </a:xfrm>
        </p:spPr>
        <p:txBody>
          <a:bodyPr anchor="b"/>
          <a:lstStyle>
            <a:lvl1pPr marL="0" indent="0">
              <a:lnSpc>
                <a:spcPct val="100000"/>
              </a:lnSpc>
              <a:spcBef>
                <a:spcPts val="1000"/>
              </a:spcBef>
              <a:buNone/>
              <a:defRPr sz="2400" b="1">
                <a:latin typeface="Aptos" panose="020B0004020202020204" pitchFamily="34"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1ECF25-38B0-254B-E459-24EEA39CEAB5}"/>
              </a:ext>
            </a:extLst>
          </p:cNvPr>
          <p:cNvSpPr>
            <a:spLocks noGrp="1"/>
          </p:cNvSpPr>
          <p:nvPr>
            <p:ph sz="quarter" idx="4"/>
          </p:nvPr>
        </p:nvSpPr>
        <p:spPr>
          <a:xfrm>
            <a:off x="6172201" y="2344801"/>
            <a:ext cx="5183188" cy="3684588"/>
          </a:xfrm>
        </p:spPr>
        <p:txBody>
          <a:bodyPr/>
          <a:lstStyle>
            <a:lvl1pPr marL="339725" indent="-249238">
              <a:lnSpc>
                <a:spcPct val="100000"/>
              </a:lnSpc>
              <a:spcBef>
                <a:spcPts val="1000"/>
              </a:spcBef>
              <a:defRPr/>
            </a:lvl1pPr>
            <a:lvl2pPr marL="692150" indent="-234950">
              <a:lnSpc>
                <a:spcPct val="100000"/>
              </a:lnSpc>
              <a:spcBef>
                <a:spcPts val="1000"/>
              </a:spcBef>
              <a:defRPr/>
            </a:lvl2pPr>
            <a:lvl3pPr>
              <a:lnSpc>
                <a:spcPct val="100000"/>
              </a:lnSpc>
              <a:spcBef>
                <a:spcPts val="1000"/>
              </a:spcBef>
              <a:defRPr/>
            </a:lvl3pPr>
            <a:lvl4pPr>
              <a:lnSpc>
                <a:spcPct val="100000"/>
              </a:lnSpc>
              <a:spcBef>
                <a:spcPts val="1000"/>
              </a:spcBef>
              <a:defRPr/>
            </a:lvl4pPr>
            <a:lvl5pPr>
              <a:lnSpc>
                <a:spcPct val="100000"/>
              </a:lnSpc>
              <a:spcBef>
                <a:spcPts val="10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373EABDC-5354-01C3-4909-8B357DF031DB}"/>
              </a:ext>
              <a:ext uri="{C183D7F6-B498-43B3-948B-1728B52AA6E4}">
                <adec:decorative xmlns:adec="http://schemas.microsoft.com/office/drawing/2017/decorative" val="1"/>
              </a:ext>
            </a:extLst>
          </p:cNvPr>
          <p:cNvSpPr/>
          <p:nvPr/>
        </p:nvSpPr>
        <p:spPr>
          <a:xfrm>
            <a:off x="0" y="6606321"/>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1" name="Graphic 10">
            <a:extLst>
              <a:ext uri="{FF2B5EF4-FFF2-40B4-BE49-F238E27FC236}">
                <a16:creationId xmlns:a16="http://schemas.microsoft.com/office/drawing/2014/main" id="{CEC0F2AF-1E95-B626-05DC-731C6D32CF2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394218" y="5603730"/>
            <a:ext cx="1251167" cy="1002591"/>
          </a:xfrm>
          <a:prstGeom prst="rect">
            <a:avLst/>
          </a:prstGeom>
        </p:spPr>
      </p:pic>
      <p:sp>
        <p:nvSpPr>
          <p:cNvPr id="7" name="Footer Placeholder 6">
            <a:extLst>
              <a:ext uri="{FF2B5EF4-FFF2-40B4-BE49-F238E27FC236}">
                <a16:creationId xmlns:a16="http://schemas.microsoft.com/office/drawing/2014/main" id="{43D78DBE-0FDF-8B42-FCC5-510481333C03}"/>
              </a:ext>
            </a:extLst>
          </p:cNvPr>
          <p:cNvSpPr>
            <a:spLocks noGrp="1"/>
          </p:cNvSpPr>
          <p:nvPr>
            <p:ph type="ftr" sz="quarter" idx="10"/>
          </p:nvPr>
        </p:nvSpPr>
        <p:spPr/>
        <p:txBody>
          <a:bodyPr/>
          <a:lstStyle/>
          <a:p>
            <a:endParaRPr lang="en-US" sz="1600"/>
          </a:p>
        </p:txBody>
      </p:sp>
    </p:spTree>
    <p:extLst>
      <p:ext uri="{BB962C8B-B14F-4D97-AF65-F5344CB8AC3E}">
        <p14:creationId xmlns:p14="http://schemas.microsoft.com/office/powerpoint/2010/main" val="3082496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nk with logo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4BE0203-EB06-8117-4157-7A683904A742}"/>
              </a:ext>
              <a:ext uri="{C183D7F6-B498-43B3-948B-1728B52AA6E4}">
                <adec:decorative xmlns:adec="http://schemas.microsoft.com/office/drawing/2017/decorative" val="1"/>
              </a:ext>
            </a:extLst>
          </p:cNvPr>
          <p:cNvSpPr/>
          <p:nvPr/>
        </p:nvSpPr>
        <p:spPr>
          <a:xfrm>
            <a:off x="1" y="-17314"/>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9">
            <a:extLst>
              <a:ext uri="{FF2B5EF4-FFF2-40B4-BE49-F238E27FC236}">
                <a16:creationId xmlns:a16="http://schemas.microsoft.com/office/drawing/2014/main" id="{13A7A589-18B4-C0E1-3E31-0A46E15C82D9}"/>
              </a:ext>
              <a:ext uri="{C183D7F6-B498-43B3-948B-1728B52AA6E4}">
                <adec:decorative xmlns:adec="http://schemas.microsoft.com/office/drawing/2017/decorative" val="1"/>
              </a:ext>
            </a:extLst>
          </p:cNvPr>
          <p:cNvSpPr/>
          <p:nvPr/>
        </p:nvSpPr>
        <p:spPr>
          <a:xfrm>
            <a:off x="4027242" y="-17314"/>
            <a:ext cx="4137519"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 name="Rectangle 10">
            <a:extLst>
              <a:ext uri="{FF2B5EF4-FFF2-40B4-BE49-F238E27FC236}">
                <a16:creationId xmlns:a16="http://schemas.microsoft.com/office/drawing/2014/main" id="{A0D35DF5-BDAC-946D-41CC-AA78481E9498}"/>
              </a:ext>
              <a:ext uri="{C183D7F6-B498-43B3-948B-1728B52AA6E4}">
                <adec:decorative xmlns:adec="http://schemas.microsoft.com/office/drawing/2017/decorative" val="1"/>
              </a:ext>
            </a:extLst>
          </p:cNvPr>
          <p:cNvSpPr/>
          <p:nvPr/>
        </p:nvSpPr>
        <p:spPr>
          <a:xfrm>
            <a:off x="8164761" y="-17314"/>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2" name="Rectangle 11">
            <a:extLst>
              <a:ext uri="{FF2B5EF4-FFF2-40B4-BE49-F238E27FC236}">
                <a16:creationId xmlns:a16="http://schemas.microsoft.com/office/drawing/2014/main" id="{0CE8622C-D250-697F-5FB0-5762F0BD0800}"/>
              </a:ext>
              <a:ext uri="{C183D7F6-B498-43B3-948B-1728B52AA6E4}">
                <adec:decorative xmlns:adec="http://schemas.microsoft.com/office/drawing/2017/decorative" val="1"/>
              </a:ext>
            </a:extLst>
          </p:cNvPr>
          <p:cNvSpPr/>
          <p:nvPr/>
        </p:nvSpPr>
        <p:spPr>
          <a:xfrm>
            <a:off x="-1" y="5760829"/>
            <a:ext cx="12192001" cy="15099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23" name="Graphic 22">
            <a:extLst>
              <a:ext uri="{FF2B5EF4-FFF2-40B4-BE49-F238E27FC236}">
                <a16:creationId xmlns:a16="http://schemas.microsoft.com/office/drawing/2014/main" id="{87F01B52-B69F-D641-497B-D932CF8ABB99}"/>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233243" y="4758238"/>
            <a:ext cx="1251167" cy="1002591"/>
          </a:xfrm>
          <a:prstGeom prst="rect">
            <a:avLst/>
          </a:prstGeom>
        </p:spPr>
      </p:pic>
      <p:pic>
        <p:nvPicPr>
          <p:cNvPr id="2" name="Graphic 1" descr="MoEdu-SAIL Logo">
            <a:extLst>
              <a:ext uri="{FF2B5EF4-FFF2-40B4-BE49-F238E27FC236}">
                <a16:creationId xmlns:a16="http://schemas.microsoft.com/office/drawing/2014/main" id="{9185CEE8-142A-95F9-AECA-D18006CCC99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436523" y="6085539"/>
            <a:ext cx="2516013" cy="641840"/>
          </a:xfrm>
          <a:prstGeom prst="rect">
            <a:avLst/>
          </a:prstGeom>
        </p:spPr>
      </p:pic>
      <p:pic>
        <p:nvPicPr>
          <p:cNvPr id="3" name="Graphic 2" descr="Missouri Department of Elementary &amp; Secondary Education (DESE) Logo">
            <a:extLst>
              <a:ext uri="{FF2B5EF4-FFF2-40B4-BE49-F238E27FC236}">
                <a16:creationId xmlns:a16="http://schemas.microsoft.com/office/drawing/2014/main" id="{4EE8E625-D786-6D96-5DAA-F9B88063E83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72279" y="6073293"/>
            <a:ext cx="1922919" cy="665275"/>
          </a:xfrm>
          <a:prstGeom prst="rect">
            <a:avLst/>
          </a:prstGeom>
        </p:spPr>
      </p:pic>
      <p:pic>
        <p:nvPicPr>
          <p:cNvPr id="4" name="Graphic 3" descr="DCI (District Continuous Improvement) Logo">
            <a:extLst>
              <a:ext uri="{FF2B5EF4-FFF2-40B4-BE49-F238E27FC236}">
                <a16:creationId xmlns:a16="http://schemas.microsoft.com/office/drawing/2014/main" id="{2C682653-4DEC-427A-E5A9-B19CCD58569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193861" y="6068531"/>
            <a:ext cx="1603951" cy="674388"/>
          </a:xfrm>
          <a:prstGeom prst="rect">
            <a:avLst/>
          </a:prstGeom>
        </p:spPr>
      </p:pic>
      <p:pic>
        <p:nvPicPr>
          <p:cNvPr id="5" name="Graphic 4" descr="Northern Arizona University - Institute for Human Development Logo ">
            <a:extLst>
              <a:ext uri="{FF2B5EF4-FFF2-40B4-BE49-F238E27FC236}">
                <a16:creationId xmlns:a16="http://schemas.microsoft.com/office/drawing/2014/main" id="{5563D9CB-A5AB-E7E6-3E7F-244A87C8A59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194828" y="6178068"/>
            <a:ext cx="2724893" cy="464781"/>
          </a:xfrm>
          <a:prstGeom prst="rect">
            <a:avLst/>
          </a:prstGeom>
        </p:spPr>
      </p:pic>
      <p:pic>
        <p:nvPicPr>
          <p:cNvPr id="6" name="Graphic 5" descr="DCI-MTSS Logo">
            <a:extLst>
              <a:ext uri="{FF2B5EF4-FFF2-40B4-BE49-F238E27FC236}">
                <a16:creationId xmlns:a16="http://schemas.microsoft.com/office/drawing/2014/main" id="{22EB6C66-8CA0-E4CB-A3CB-847A5B350BC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039135" y="6075505"/>
            <a:ext cx="1914368" cy="613444"/>
          </a:xfrm>
          <a:prstGeom prst="rect">
            <a:avLst/>
          </a:prstGeom>
        </p:spPr>
      </p:pic>
    </p:spTree>
    <p:extLst>
      <p:ext uri="{BB962C8B-B14F-4D97-AF65-F5344CB8AC3E}">
        <p14:creationId xmlns:p14="http://schemas.microsoft.com/office/powerpoint/2010/main" val="3816474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6ADB5-7ABD-11BD-0457-20AF9574E4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ACED0D4-DB59-830F-8CFC-C3A02A07684E}"/>
              </a:ext>
            </a:extLst>
          </p:cNvPr>
          <p:cNvSpPr>
            <a:spLocks noGrp="1"/>
          </p:cNvSpPr>
          <p:nvPr>
            <p:ph type="subTitle" idx="1"/>
          </p:nvPr>
        </p:nvSpPr>
        <p:spPr>
          <a:xfrm>
            <a:off x="1524000" y="3602037"/>
            <a:ext cx="9144000" cy="430467"/>
          </a:xfrm>
        </p:spPr>
        <p:txBody>
          <a:bodyPr/>
          <a:lstStyle>
            <a:lvl1pPr marL="0" indent="0" algn="ctr">
              <a:spcBef>
                <a:spcPts val="0"/>
              </a:spcBef>
              <a:buNone/>
              <a:defRPr sz="2400">
                <a:latin typeface="Aptos" panose="020B00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7" name="Rectangle 6">
            <a:extLst>
              <a:ext uri="{FF2B5EF4-FFF2-40B4-BE49-F238E27FC236}">
                <a16:creationId xmlns:a16="http://schemas.microsoft.com/office/drawing/2014/main" id="{B4BE0203-EB06-8117-4157-7A683904A742}"/>
              </a:ext>
              <a:ext uri="{C183D7F6-B498-43B3-948B-1728B52AA6E4}">
                <adec:decorative xmlns:adec="http://schemas.microsoft.com/office/drawing/2017/decorative" val="1"/>
              </a:ext>
            </a:extLst>
          </p:cNvPr>
          <p:cNvSpPr/>
          <p:nvPr/>
        </p:nvSpPr>
        <p:spPr>
          <a:xfrm>
            <a:off x="1" y="-17314"/>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9">
            <a:extLst>
              <a:ext uri="{FF2B5EF4-FFF2-40B4-BE49-F238E27FC236}">
                <a16:creationId xmlns:a16="http://schemas.microsoft.com/office/drawing/2014/main" id="{13A7A589-18B4-C0E1-3E31-0A46E15C82D9}"/>
              </a:ext>
              <a:ext uri="{C183D7F6-B498-43B3-948B-1728B52AA6E4}">
                <adec:decorative xmlns:adec="http://schemas.microsoft.com/office/drawing/2017/decorative" val="1"/>
              </a:ext>
            </a:extLst>
          </p:cNvPr>
          <p:cNvSpPr/>
          <p:nvPr/>
        </p:nvSpPr>
        <p:spPr>
          <a:xfrm>
            <a:off x="4027242" y="-17314"/>
            <a:ext cx="4137519"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 name="Rectangle 10">
            <a:extLst>
              <a:ext uri="{FF2B5EF4-FFF2-40B4-BE49-F238E27FC236}">
                <a16:creationId xmlns:a16="http://schemas.microsoft.com/office/drawing/2014/main" id="{A0D35DF5-BDAC-946D-41CC-AA78481E9498}"/>
              </a:ext>
              <a:ext uri="{C183D7F6-B498-43B3-948B-1728B52AA6E4}">
                <adec:decorative xmlns:adec="http://schemas.microsoft.com/office/drawing/2017/decorative" val="1"/>
              </a:ext>
            </a:extLst>
          </p:cNvPr>
          <p:cNvSpPr/>
          <p:nvPr/>
        </p:nvSpPr>
        <p:spPr>
          <a:xfrm>
            <a:off x="8164761" y="-17314"/>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2" name="Rectangle 11">
            <a:extLst>
              <a:ext uri="{FF2B5EF4-FFF2-40B4-BE49-F238E27FC236}">
                <a16:creationId xmlns:a16="http://schemas.microsoft.com/office/drawing/2014/main" id="{0CE8622C-D250-697F-5FB0-5762F0BD0800}"/>
              </a:ext>
              <a:ext uri="{C183D7F6-B498-43B3-948B-1728B52AA6E4}">
                <adec:decorative xmlns:adec="http://schemas.microsoft.com/office/drawing/2017/decorative" val="1"/>
              </a:ext>
            </a:extLst>
          </p:cNvPr>
          <p:cNvSpPr/>
          <p:nvPr/>
        </p:nvSpPr>
        <p:spPr>
          <a:xfrm>
            <a:off x="-1" y="5760829"/>
            <a:ext cx="12192001" cy="15099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6" name="Graphic 15" descr="Missouri Department of Elementary &amp; Secondary Education (DESE) Logo">
            <a:extLst>
              <a:ext uri="{FF2B5EF4-FFF2-40B4-BE49-F238E27FC236}">
                <a16:creationId xmlns:a16="http://schemas.microsoft.com/office/drawing/2014/main" id="{B2B5EFC7-98E2-FDDB-39D0-E6508139DF3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90431" y="6063664"/>
            <a:ext cx="1922919" cy="665275"/>
          </a:xfrm>
          <a:prstGeom prst="rect">
            <a:avLst/>
          </a:prstGeom>
        </p:spPr>
      </p:pic>
      <p:pic>
        <p:nvPicPr>
          <p:cNvPr id="14" name="Graphic 13" descr="MoEdu-SAIL Logo">
            <a:extLst>
              <a:ext uri="{FF2B5EF4-FFF2-40B4-BE49-F238E27FC236}">
                <a16:creationId xmlns:a16="http://schemas.microsoft.com/office/drawing/2014/main" id="{7B272676-7EB0-ADD5-4A53-38326C19A63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270751" y="6075381"/>
            <a:ext cx="2516013" cy="641840"/>
          </a:xfrm>
          <a:prstGeom prst="rect">
            <a:avLst/>
          </a:prstGeom>
        </p:spPr>
      </p:pic>
      <p:pic>
        <p:nvPicPr>
          <p:cNvPr id="8" name="Graphic 7" descr="DCI-MTSS Logo">
            <a:extLst>
              <a:ext uri="{FF2B5EF4-FFF2-40B4-BE49-F238E27FC236}">
                <a16:creationId xmlns:a16="http://schemas.microsoft.com/office/drawing/2014/main" id="{95BE900A-6796-8C55-9242-7E5F0FA5CFB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44165" y="6089579"/>
            <a:ext cx="1914368" cy="613444"/>
          </a:xfrm>
          <a:prstGeom prst="rect">
            <a:avLst/>
          </a:prstGeom>
        </p:spPr>
      </p:pic>
      <p:pic>
        <p:nvPicPr>
          <p:cNvPr id="20" name="Graphic 19" descr="Northern Arizona University - Institute for Human Development Logo ">
            <a:extLst>
              <a:ext uri="{FF2B5EF4-FFF2-40B4-BE49-F238E27FC236}">
                <a16:creationId xmlns:a16="http://schemas.microsoft.com/office/drawing/2014/main" id="{F19B443C-6E8E-48D7-95A5-1677A1E0DE6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815934" y="6163911"/>
            <a:ext cx="2724893" cy="464781"/>
          </a:xfrm>
          <a:prstGeom prst="rect">
            <a:avLst/>
          </a:prstGeom>
        </p:spPr>
      </p:pic>
    </p:spTree>
    <p:extLst>
      <p:ext uri="{BB962C8B-B14F-4D97-AF65-F5344CB8AC3E}">
        <p14:creationId xmlns:p14="http://schemas.microsoft.com/office/powerpoint/2010/main" val="19586983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cknowledgem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4BE0203-EB06-8117-4157-7A683904A742}"/>
              </a:ext>
              <a:ext uri="{C183D7F6-B498-43B3-948B-1728B52AA6E4}">
                <adec:decorative xmlns:adec="http://schemas.microsoft.com/office/drawing/2017/decorative" val="1"/>
              </a:ext>
            </a:extLst>
          </p:cNvPr>
          <p:cNvSpPr/>
          <p:nvPr/>
        </p:nvSpPr>
        <p:spPr>
          <a:xfrm>
            <a:off x="1" y="-17314"/>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9">
            <a:extLst>
              <a:ext uri="{FF2B5EF4-FFF2-40B4-BE49-F238E27FC236}">
                <a16:creationId xmlns:a16="http://schemas.microsoft.com/office/drawing/2014/main" id="{13A7A589-18B4-C0E1-3E31-0A46E15C82D9}"/>
              </a:ext>
              <a:ext uri="{C183D7F6-B498-43B3-948B-1728B52AA6E4}">
                <adec:decorative xmlns:adec="http://schemas.microsoft.com/office/drawing/2017/decorative" val="1"/>
              </a:ext>
            </a:extLst>
          </p:cNvPr>
          <p:cNvSpPr/>
          <p:nvPr/>
        </p:nvSpPr>
        <p:spPr>
          <a:xfrm>
            <a:off x="4027242" y="-17314"/>
            <a:ext cx="4137519"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 name="Rectangle 10">
            <a:extLst>
              <a:ext uri="{FF2B5EF4-FFF2-40B4-BE49-F238E27FC236}">
                <a16:creationId xmlns:a16="http://schemas.microsoft.com/office/drawing/2014/main" id="{A0D35DF5-BDAC-946D-41CC-AA78481E9498}"/>
              </a:ext>
              <a:ext uri="{C183D7F6-B498-43B3-948B-1728B52AA6E4}">
                <adec:decorative xmlns:adec="http://schemas.microsoft.com/office/drawing/2017/decorative" val="1"/>
              </a:ext>
            </a:extLst>
          </p:cNvPr>
          <p:cNvSpPr/>
          <p:nvPr/>
        </p:nvSpPr>
        <p:spPr>
          <a:xfrm>
            <a:off x="8164761" y="-17314"/>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2" name="Rectangle 11">
            <a:extLst>
              <a:ext uri="{FF2B5EF4-FFF2-40B4-BE49-F238E27FC236}">
                <a16:creationId xmlns:a16="http://schemas.microsoft.com/office/drawing/2014/main" id="{0CE8622C-D250-697F-5FB0-5762F0BD0800}"/>
              </a:ext>
              <a:ext uri="{C183D7F6-B498-43B3-948B-1728B52AA6E4}">
                <adec:decorative xmlns:adec="http://schemas.microsoft.com/office/drawing/2017/decorative" val="1"/>
              </a:ext>
            </a:extLst>
          </p:cNvPr>
          <p:cNvSpPr/>
          <p:nvPr/>
        </p:nvSpPr>
        <p:spPr>
          <a:xfrm>
            <a:off x="-1" y="5760829"/>
            <a:ext cx="12192001" cy="15099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23" name="Graphic 22">
            <a:extLst>
              <a:ext uri="{FF2B5EF4-FFF2-40B4-BE49-F238E27FC236}">
                <a16:creationId xmlns:a16="http://schemas.microsoft.com/office/drawing/2014/main" id="{87F01B52-B69F-D641-497B-D932CF8ABB99}"/>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233243" y="4758238"/>
            <a:ext cx="1251167" cy="1002591"/>
          </a:xfrm>
          <a:prstGeom prst="rect">
            <a:avLst/>
          </a:prstGeom>
        </p:spPr>
      </p:pic>
      <p:sp>
        <p:nvSpPr>
          <p:cNvPr id="13" name="Title 12">
            <a:extLst>
              <a:ext uri="{FF2B5EF4-FFF2-40B4-BE49-F238E27FC236}">
                <a16:creationId xmlns:a16="http://schemas.microsoft.com/office/drawing/2014/main" id="{56D65CD6-4CA7-14BC-FC08-FADC26029776}"/>
              </a:ext>
            </a:extLst>
          </p:cNvPr>
          <p:cNvSpPr>
            <a:spLocks noGrp="1"/>
          </p:cNvSpPr>
          <p:nvPr>
            <p:ph type="title"/>
          </p:nvPr>
        </p:nvSpPr>
        <p:spPr>
          <a:xfrm>
            <a:off x="838200" y="365125"/>
            <a:ext cx="10515600" cy="854075"/>
          </a:xfrm>
        </p:spPr>
        <p:txBody>
          <a:bodyPr/>
          <a:lstStyle/>
          <a:p>
            <a:r>
              <a:rPr lang="en-US"/>
              <a:t>Click to edit Master title style</a:t>
            </a:r>
          </a:p>
        </p:txBody>
      </p:sp>
      <p:sp>
        <p:nvSpPr>
          <p:cNvPr id="9" name="Text Placeholder 8">
            <a:extLst>
              <a:ext uri="{FF2B5EF4-FFF2-40B4-BE49-F238E27FC236}">
                <a16:creationId xmlns:a16="http://schemas.microsoft.com/office/drawing/2014/main" id="{2C2F39C9-A1E8-1DFC-4C67-144911B4A000}"/>
              </a:ext>
            </a:extLst>
          </p:cNvPr>
          <p:cNvSpPr>
            <a:spLocks noGrp="1"/>
          </p:cNvSpPr>
          <p:nvPr>
            <p:ph type="body" sz="quarter" idx="10"/>
          </p:nvPr>
        </p:nvSpPr>
        <p:spPr>
          <a:xfrm>
            <a:off x="838200" y="1306990"/>
            <a:ext cx="10515600" cy="1785126"/>
          </a:xfrm>
        </p:spPr>
        <p:txBody>
          <a:bodyPr/>
          <a:lstStyle>
            <a:lvl1pPr marL="0" indent="0">
              <a:buNone/>
              <a:defRPr sz="2000"/>
            </a:lvl1pPr>
            <a:lvl2pPr>
              <a:buNone/>
              <a:defRPr sz="2800"/>
            </a:lvl2pPr>
            <a:lvl3pPr>
              <a:buNone/>
              <a:defRPr sz="2800"/>
            </a:lvl3pPr>
            <a:lvl4pPr>
              <a:buNone/>
              <a:defRPr sz="2000"/>
            </a:lvl4pPr>
            <a:lvl5pPr>
              <a:buNone/>
              <a:defRPr sz="2000"/>
            </a:lvl5pPr>
          </a:lstStyle>
          <a:p>
            <a:pPr lvl="0"/>
            <a:r>
              <a:rPr lang="en-US"/>
              <a:t>Click to edit Master text styles</a:t>
            </a:r>
          </a:p>
        </p:txBody>
      </p:sp>
      <p:sp>
        <p:nvSpPr>
          <p:cNvPr id="15" name="Text Placeholder 14">
            <a:extLst>
              <a:ext uri="{FF2B5EF4-FFF2-40B4-BE49-F238E27FC236}">
                <a16:creationId xmlns:a16="http://schemas.microsoft.com/office/drawing/2014/main" id="{634D7E71-BCD8-747A-CCC4-3FDD7E1F4448}"/>
              </a:ext>
            </a:extLst>
          </p:cNvPr>
          <p:cNvSpPr>
            <a:spLocks noGrp="1"/>
          </p:cNvSpPr>
          <p:nvPr>
            <p:ph type="body" sz="quarter" idx="11"/>
          </p:nvPr>
        </p:nvSpPr>
        <p:spPr>
          <a:xfrm>
            <a:off x="1070812" y="3248025"/>
            <a:ext cx="4123050" cy="517525"/>
          </a:xfrm>
        </p:spPr>
        <p:txBody>
          <a:bodyPr/>
          <a:lstStyle>
            <a:lvl1pPr marL="0" indent="0" algn="ctr">
              <a:buNone/>
              <a:defRPr b="1"/>
            </a:lvl1pPr>
            <a:lvl2pPr>
              <a:buNone/>
              <a:defRPr b="1"/>
            </a:lvl2pPr>
            <a:lvl3pPr>
              <a:buNone/>
              <a:defRPr b="1"/>
            </a:lvl3pPr>
            <a:lvl4pPr>
              <a:buNone/>
              <a:defRPr b="1"/>
            </a:lvl4pPr>
            <a:lvl5pPr>
              <a:buNone/>
              <a:defRPr b="1"/>
            </a:lvl5pPr>
          </a:lstStyle>
          <a:p>
            <a:pPr lvl="0"/>
            <a:r>
              <a:rPr lang="en-US"/>
              <a:t>Click to edit Master text styles</a:t>
            </a:r>
          </a:p>
        </p:txBody>
      </p:sp>
      <p:sp>
        <p:nvSpPr>
          <p:cNvPr id="17" name="Text Placeholder 14">
            <a:extLst>
              <a:ext uri="{FF2B5EF4-FFF2-40B4-BE49-F238E27FC236}">
                <a16:creationId xmlns:a16="http://schemas.microsoft.com/office/drawing/2014/main" id="{A1EB0C73-3BF9-583F-DE72-CAAE6FD29A78}"/>
              </a:ext>
            </a:extLst>
          </p:cNvPr>
          <p:cNvSpPr>
            <a:spLocks noGrp="1"/>
          </p:cNvSpPr>
          <p:nvPr>
            <p:ph type="body" sz="quarter" idx="13"/>
          </p:nvPr>
        </p:nvSpPr>
        <p:spPr>
          <a:xfrm>
            <a:off x="1070813" y="3933491"/>
            <a:ext cx="4123048" cy="1670629"/>
          </a:xfrm>
        </p:spPr>
        <p:txBody>
          <a:bodyPr/>
          <a:lstStyle>
            <a:lvl1pPr marL="0" indent="0" algn="ctr">
              <a:buNone/>
              <a:defRPr sz="2000" b="0"/>
            </a:lvl1pPr>
            <a:lvl2pPr>
              <a:buNone/>
              <a:defRPr b="1"/>
            </a:lvl2pPr>
            <a:lvl3pPr>
              <a:buNone/>
              <a:defRPr b="1"/>
            </a:lvl3pPr>
            <a:lvl4pPr>
              <a:buNone/>
              <a:defRPr b="1"/>
            </a:lvl4pPr>
            <a:lvl5pPr>
              <a:buNone/>
              <a:defRPr b="1"/>
            </a:lvl5pPr>
          </a:lstStyle>
          <a:p>
            <a:pPr lvl="0"/>
            <a:r>
              <a:rPr lang="en-US"/>
              <a:t>Click to edit Master text styles</a:t>
            </a:r>
          </a:p>
        </p:txBody>
      </p:sp>
      <p:sp>
        <p:nvSpPr>
          <p:cNvPr id="16" name="Text Placeholder 14">
            <a:extLst>
              <a:ext uri="{FF2B5EF4-FFF2-40B4-BE49-F238E27FC236}">
                <a16:creationId xmlns:a16="http://schemas.microsoft.com/office/drawing/2014/main" id="{7B4B2C22-3720-83E4-2471-B00F553BB78D}"/>
              </a:ext>
            </a:extLst>
          </p:cNvPr>
          <p:cNvSpPr>
            <a:spLocks noGrp="1"/>
          </p:cNvSpPr>
          <p:nvPr>
            <p:ph type="body" sz="quarter" idx="12"/>
          </p:nvPr>
        </p:nvSpPr>
        <p:spPr>
          <a:xfrm>
            <a:off x="6268454" y="3243716"/>
            <a:ext cx="3964790" cy="517525"/>
          </a:xfrm>
        </p:spPr>
        <p:txBody>
          <a:bodyPr/>
          <a:lstStyle>
            <a:lvl1pPr marL="0" indent="0" algn="ctr">
              <a:buNone/>
              <a:defRPr b="1"/>
            </a:lvl1pPr>
            <a:lvl2pPr>
              <a:buNone/>
              <a:defRPr b="1"/>
            </a:lvl2pPr>
            <a:lvl3pPr>
              <a:buNone/>
              <a:defRPr b="1"/>
            </a:lvl3pPr>
            <a:lvl4pPr>
              <a:buNone/>
              <a:defRPr b="1"/>
            </a:lvl4pPr>
            <a:lvl5pPr>
              <a:buNone/>
              <a:defRPr b="1"/>
            </a:lvl5pPr>
          </a:lstStyle>
          <a:p>
            <a:pPr lvl="0"/>
            <a:r>
              <a:rPr lang="en-US"/>
              <a:t>Click to edit Master text styles</a:t>
            </a:r>
          </a:p>
        </p:txBody>
      </p:sp>
      <p:sp>
        <p:nvSpPr>
          <p:cNvPr id="18" name="Text Placeholder 14">
            <a:extLst>
              <a:ext uri="{FF2B5EF4-FFF2-40B4-BE49-F238E27FC236}">
                <a16:creationId xmlns:a16="http://schemas.microsoft.com/office/drawing/2014/main" id="{90417E16-884E-A271-B9DB-3991A7F5472F}"/>
              </a:ext>
            </a:extLst>
          </p:cNvPr>
          <p:cNvSpPr>
            <a:spLocks noGrp="1"/>
          </p:cNvSpPr>
          <p:nvPr>
            <p:ph type="body" sz="quarter" idx="14"/>
          </p:nvPr>
        </p:nvSpPr>
        <p:spPr>
          <a:xfrm>
            <a:off x="6268453" y="3940681"/>
            <a:ext cx="3964789" cy="1670629"/>
          </a:xfrm>
        </p:spPr>
        <p:txBody>
          <a:bodyPr/>
          <a:lstStyle>
            <a:lvl1pPr marL="0" indent="15875" algn="ctr">
              <a:buNone/>
              <a:defRPr sz="2000" b="0"/>
            </a:lvl1pPr>
            <a:lvl2pPr>
              <a:buNone/>
              <a:defRPr b="1"/>
            </a:lvl2pPr>
            <a:lvl3pPr>
              <a:buNone/>
              <a:defRPr b="1"/>
            </a:lvl3pPr>
            <a:lvl4pPr>
              <a:buNone/>
              <a:defRPr b="1"/>
            </a:lvl4pPr>
            <a:lvl5pPr>
              <a:buNone/>
              <a:defRPr b="1"/>
            </a:lvl5pPr>
          </a:lstStyle>
          <a:p>
            <a:pPr lvl="0"/>
            <a:r>
              <a:rPr lang="en-US"/>
              <a:t>Click to edit Master text styles</a:t>
            </a:r>
          </a:p>
        </p:txBody>
      </p:sp>
      <p:pic>
        <p:nvPicPr>
          <p:cNvPr id="2" name="Graphic 1" descr="MoEdu-SAIL Logo">
            <a:extLst>
              <a:ext uri="{FF2B5EF4-FFF2-40B4-BE49-F238E27FC236}">
                <a16:creationId xmlns:a16="http://schemas.microsoft.com/office/drawing/2014/main" id="{9185CEE8-142A-95F9-AECA-D18006CCC99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436523" y="6085539"/>
            <a:ext cx="2516013" cy="641840"/>
          </a:xfrm>
          <a:prstGeom prst="rect">
            <a:avLst/>
          </a:prstGeom>
        </p:spPr>
      </p:pic>
      <p:pic>
        <p:nvPicPr>
          <p:cNvPr id="3" name="Graphic 2" descr="Missouri Department of Elementary &amp; Secondary Education (DESE) Logo">
            <a:extLst>
              <a:ext uri="{FF2B5EF4-FFF2-40B4-BE49-F238E27FC236}">
                <a16:creationId xmlns:a16="http://schemas.microsoft.com/office/drawing/2014/main" id="{4EE8E625-D786-6D96-5DAA-F9B88063E83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72279" y="6073293"/>
            <a:ext cx="1922919" cy="665275"/>
          </a:xfrm>
          <a:prstGeom prst="rect">
            <a:avLst/>
          </a:prstGeom>
        </p:spPr>
      </p:pic>
      <p:pic>
        <p:nvPicPr>
          <p:cNvPr id="4" name="Graphic 3" descr="DCI (District Continuous Improvement) Logo">
            <a:extLst>
              <a:ext uri="{FF2B5EF4-FFF2-40B4-BE49-F238E27FC236}">
                <a16:creationId xmlns:a16="http://schemas.microsoft.com/office/drawing/2014/main" id="{2C682653-4DEC-427A-E5A9-B19CCD58569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193861" y="6068531"/>
            <a:ext cx="1603951" cy="674388"/>
          </a:xfrm>
          <a:prstGeom prst="rect">
            <a:avLst/>
          </a:prstGeom>
        </p:spPr>
      </p:pic>
      <p:pic>
        <p:nvPicPr>
          <p:cNvPr id="5" name="Graphic 4" descr="Northern Arizona University - Institute for Human Development Logo ">
            <a:extLst>
              <a:ext uri="{FF2B5EF4-FFF2-40B4-BE49-F238E27FC236}">
                <a16:creationId xmlns:a16="http://schemas.microsoft.com/office/drawing/2014/main" id="{5563D9CB-A5AB-E7E6-3E7F-244A87C8A59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194828" y="6178068"/>
            <a:ext cx="2724893" cy="464781"/>
          </a:xfrm>
          <a:prstGeom prst="rect">
            <a:avLst/>
          </a:prstGeom>
        </p:spPr>
      </p:pic>
      <p:pic>
        <p:nvPicPr>
          <p:cNvPr id="6" name="Graphic 5" descr="DCI-MTSS Logo">
            <a:extLst>
              <a:ext uri="{FF2B5EF4-FFF2-40B4-BE49-F238E27FC236}">
                <a16:creationId xmlns:a16="http://schemas.microsoft.com/office/drawing/2014/main" id="{22EB6C66-8CA0-E4CB-A3CB-847A5B350BC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039135" y="6075505"/>
            <a:ext cx="1914368" cy="613444"/>
          </a:xfrm>
          <a:prstGeom prst="rect">
            <a:avLst/>
          </a:prstGeom>
        </p:spPr>
      </p:pic>
    </p:spTree>
    <p:extLst>
      <p:ext uri="{BB962C8B-B14F-4D97-AF65-F5344CB8AC3E}">
        <p14:creationId xmlns:p14="http://schemas.microsoft.com/office/powerpoint/2010/main" val="1131145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9B402F-A980-1901-523E-463A47B5B3FF}"/>
              </a:ext>
              <a:ext uri="{C183D7F6-B498-43B3-948B-1728B52AA6E4}">
                <adec:decorative xmlns:adec="http://schemas.microsoft.com/office/drawing/2017/decorative" val="1"/>
              </a:ext>
            </a:extLst>
          </p:cNvPr>
          <p:cNvSpPr/>
          <p:nvPr/>
        </p:nvSpPr>
        <p:spPr>
          <a:xfrm flipH="1">
            <a:off x="0" y="6606321"/>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27047934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lternate Slide 1">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7"/>
            <a:ext cx="10515600" cy="1097280"/>
          </a:xfrm>
        </p:spPr>
        <p:txBody>
          <a:bodyPr/>
          <a:lstStyle>
            <a:lvl1pPr>
              <a:defRPr sz="3600"/>
            </a:lvl1pPr>
          </a:lstStyle>
          <a:p>
            <a:r>
              <a:rPr lang="en-US"/>
              <a:t>Click to edit Master title style</a:t>
            </a:r>
          </a:p>
        </p:txBody>
      </p:sp>
      <p:sp>
        <p:nvSpPr>
          <p:cNvPr id="6" name="Content Placeholder 5">
            <a:extLst>
              <a:ext uri="{FF2B5EF4-FFF2-40B4-BE49-F238E27FC236}">
                <a16:creationId xmlns:a16="http://schemas.microsoft.com/office/drawing/2014/main" id="{AC155015-F71D-B0FA-762F-413BA5E311CC}"/>
              </a:ext>
            </a:extLst>
          </p:cNvPr>
          <p:cNvSpPr>
            <a:spLocks noGrp="1"/>
          </p:cNvSpPr>
          <p:nvPr>
            <p:ph sz="quarter" idx="11"/>
          </p:nvPr>
        </p:nvSpPr>
        <p:spPr>
          <a:xfrm>
            <a:off x="838200" y="1600200"/>
            <a:ext cx="10515600" cy="4071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06AC87C9-659E-9F0F-9C9C-124792B3BBEC}"/>
              </a:ext>
            </a:extLst>
          </p:cNvPr>
          <p:cNvSpPr/>
          <p:nvPr/>
        </p:nvSpPr>
        <p:spPr>
          <a:xfrm rot="5400000">
            <a:off x="5967414" y="-5965828"/>
            <a:ext cx="257175" cy="1219200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Rectangle 13">
            <a:extLst>
              <a:ext uri="{FF2B5EF4-FFF2-40B4-BE49-F238E27FC236}">
                <a16:creationId xmlns:a16="http://schemas.microsoft.com/office/drawing/2014/main" id="{3E945EF1-D8D7-0FC3-123E-4C42F0837861}"/>
              </a:ext>
            </a:extLst>
          </p:cNvPr>
          <p:cNvSpPr/>
          <p:nvPr/>
        </p:nvSpPr>
        <p:spPr>
          <a:xfrm rot="5400000">
            <a:off x="5033962" y="1566863"/>
            <a:ext cx="257175" cy="1032510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5" name="Graphic 14">
            <a:extLst>
              <a:ext uri="{FF2B5EF4-FFF2-40B4-BE49-F238E27FC236}">
                <a16:creationId xmlns:a16="http://schemas.microsoft.com/office/drawing/2014/main" id="{C11CF3E5-BC86-BD49-D8DA-2FD0CF010A2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004171" y="4625161"/>
            <a:ext cx="2080133" cy="2253479"/>
          </a:xfrm>
          <a:prstGeom prst="rect">
            <a:avLst/>
          </a:prstGeom>
        </p:spPr>
      </p:pic>
      <p:sp>
        <p:nvSpPr>
          <p:cNvPr id="2" name="Footer Placeholder 1">
            <a:extLst>
              <a:ext uri="{FF2B5EF4-FFF2-40B4-BE49-F238E27FC236}">
                <a16:creationId xmlns:a16="http://schemas.microsoft.com/office/drawing/2014/main" id="{42C90EC5-68B3-B334-53B8-84338226D016}"/>
              </a:ext>
            </a:extLst>
          </p:cNvPr>
          <p:cNvSpPr>
            <a:spLocks noGrp="1"/>
          </p:cNvSpPr>
          <p:nvPr>
            <p:ph type="ftr" sz="quarter" idx="10"/>
          </p:nvPr>
        </p:nvSpPr>
        <p:spPr>
          <a:xfrm>
            <a:off x="838200" y="6194426"/>
            <a:ext cx="4114800" cy="298450"/>
          </a:xfrm>
        </p:spPr>
        <p:txBody>
          <a:bodyPr/>
          <a:lstStyle>
            <a:lvl1pPr algn="l">
              <a:defRPr/>
            </a:lvl1pPr>
          </a:lstStyle>
          <a:p>
            <a:pPr algn="l"/>
            <a:endParaRPr lang="en-US"/>
          </a:p>
        </p:txBody>
      </p:sp>
    </p:spTree>
    <p:extLst>
      <p:ext uri="{BB962C8B-B14F-4D97-AF65-F5344CB8AC3E}">
        <p14:creationId xmlns:p14="http://schemas.microsoft.com/office/powerpoint/2010/main" val="36616781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lternate Slide 2">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7"/>
            <a:ext cx="10515600" cy="1097280"/>
          </a:xfrm>
        </p:spPr>
        <p:txBody>
          <a:bodyPr/>
          <a:lstStyle>
            <a:lvl1pPr>
              <a:defRPr sz="3600"/>
            </a:lvl1pPr>
          </a:lstStyle>
          <a:p>
            <a:r>
              <a:rPr lang="en-US"/>
              <a:t>Click to edit Master title style</a:t>
            </a:r>
          </a:p>
        </p:txBody>
      </p:sp>
      <p:sp>
        <p:nvSpPr>
          <p:cNvPr id="6" name="Content Placeholder 5">
            <a:extLst>
              <a:ext uri="{FF2B5EF4-FFF2-40B4-BE49-F238E27FC236}">
                <a16:creationId xmlns:a16="http://schemas.microsoft.com/office/drawing/2014/main" id="{EAC4C1EA-32DE-8742-98CB-D5DD62222FC4}"/>
              </a:ext>
            </a:extLst>
          </p:cNvPr>
          <p:cNvSpPr>
            <a:spLocks noGrp="1"/>
          </p:cNvSpPr>
          <p:nvPr>
            <p:ph sz="quarter" idx="11"/>
          </p:nvPr>
        </p:nvSpPr>
        <p:spPr>
          <a:xfrm>
            <a:off x="838200" y="1600200"/>
            <a:ext cx="10515600" cy="4071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06AC87C9-659E-9F0F-9C9C-124792B3BBEC}"/>
              </a:ext>
            </a:extLst>
          </p:cNvPr>
          <p:cNvSpPr/>
          <p:nvPr/>
        </p:nvSpPr>
        <p:spPr>
          <a:xfrm rot="16200000" flipV="1">
            <a:off x="5033963" y="-5032377"/>
            <a:ext cx="257175" cy="1032510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Rectangle 13">
            <a:extLst>
              <a:ext uri="{FF2B5EF4-FFF2-40B4-BE49-F238E27FC236}">
                <a16:creationId xmlns:a16="http://schemas.microsoft.com/office/drawing/2014/main" id="{3E945EF1-D8D7-0FC3-123E-4C42F0837861}"/>
              </a:ext>
            </a:extLst>
          </p:cNvPr>
          <p:cNvSpPr/>
          <p:nvPr/>
        </p:nvSpPr>
        <p:spPr>
          <a:xfrm rot="16200000" flipV="1">
            <a:off x="5967414" y="633412"/>
            <a:ext cx="257175" cy="1219200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5" name="Graphic 14">
            <a:extLst>
              <a:ext uri="{FF2B5EF4-FFF2-40B4-BE49-F238E27FC236}">
                <a16:creationId xmlns:a16="http://schemas.microsoft.com/office/drawing/2014/main" id="{C11CF3E5-BC86-BD49-D8DA-2FD0CF010A2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flipV="1">
            <a:off x="10004171" y="-19049"/>
            <a:ext cx="2080133" cy="2253479"/>
          </a:xfrm>
          <a:prstGeom prst="rect">
            <a:avLst/>
          </a:prstGeom>
        </p:spPr>
      </p:pic>
      <p:sp>
        <p:nvSpPr>
          <p:cNvPr id="2" name="Footer Placeholder 1">
            <a:extLst>
              <a:ext uri="{FF2B5EF4-FFF2-40B4-BE49-F238E27FC236}">
                <a16:creationId xmlns:a16="http://schemas.microsoft.com/office/drawing/2014/main" id="{2D6AF8AB-BD06-8347-2C7B-D3CD59581138}"/>
              </a:ext>
            </a:extLst>
          </p:cNvPr>
          <p:cNvSpPr>
            <a:spLocks noGrp="1"/>
          </p:cNvSpPr>
          <p:nvPr>
            <p:ph type="ftr" sz="quarter" idx="10"/>
          </p:nvPr>
        </p:nvSpPr>
        <p:spPr/>
        <p:txBody>
          <a:bodyPr/>
          <a:lstStyle/>
          <a:p>
            <a:endParaRPr lang="en-US" sz="1600"/>
          </a:p>
        </p:txBody>
      </p:sp>
    </p:spTree>
    <p:extLst>
      <p:ext uri="{BB962C8B-B14F-4D97-AF65-F5344CB8AC3E}">
        <p14:creationId xmlns:p14="http://schemas.microsoft.com/office/powerpoint/2010/main" val="11707920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Alt Section Head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01DA9-8221-B5A3-F1A2-0F46B02CDFEC}"/>
              </a:ext>
            </a:extLst>
          </p:cNvPr>
          <p:cNvSpPr/>
          <p:nvPr/>
        </p:nvSpPr>
        <p:spPr>
          <a:xfrm>
            <a:off x="0" y="0"/>
            <a:ext cx="1219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Rectangle 8">
            <a:extLst>
              <a:ext uri="{FF2B5EF4-FFF2-40B4-BE49-F238E27FC236}">
                <a16:creationId xmlns:a16="http://schemas.microsoft.com/office/drawing/2014/main" id="{7B6AFB21-41EE-8FF8-35F4-58265522222B}"/>
              </a:ext>
            </a:extLst>
          </p:cNvPr>
          <p:cNvSpPr/>
          <p:nvPr/>
        </p:nvSpPr>
        <p:spPr>
          <a:xfrm rot="5400000">
            <a:off x="10858499" y="5524501"/>
            <a:ext cx="1343028" cy="13239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9">
            <a:extLst>
              <a:ext uri="{FF2B5EF4-FFF2-40B4-BE49-F238E27FC236}">
                <a16:creationId xmlns:a16="http://schemas.microsoft.com/office/drawing/2014/main" id="{72A12EEB-DA39-979A-074B-3F07BBD9F727}"/>
              </a:ext>
            </a:extLst>
          </p:cNvPr>
          <p:cNvSpPr/>
          <p:nvPr/>
        </p:nvSpPr>
        <p:spPr>
          <a:xfrm rot="5400000">
            <a:off x="10858499" y="9527"/>
            <a:ext cx="1343028" cy="13239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 name="Rectangle 10">
            <a:extLst>
              <a:ext uri="{FF2B5EF4-FFF2-40B4-BE49-F238E27FC236}">
                <a16:creationId xmlns:a16="http://schemas.microsoft.com/office/drawing/2014/main" id="{E051C01F-762A-C90E-6AC1-B196173C9EF0}"/>
              </a:ext>
            </a:extLst>
          </p:cNvPr>
          <p:cNvSpPr/>
          <p:nvPr/>
        </p:nvSpPr>
        <p:spPr>
          <a:xfrm>
            <a:off x="271464" y="276226"/>
            <a:ext cx="11649075" cy="63055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2" name="Rectangle 11">
            <a:extLst>
              <a:ext uri="{FF2B5EF4-FFF2-40B4-BE49-F238E27FC236}">
                <a16:creationId xmlns:a16="http://schemas.microsoft.com/office/drawing/2014/main" id="{8AFD06FA-D977-36EA-DB20-01232CA8C2F0}"/>
              </a:ext>
            </a:extLst>
          </p:cNvPr>
          <p:cNvSpPr/>
          <p:nvPr/>
        </p:nvSpPr>
        <p:spPr>
          <a:xfrm rot="5400000">
            <a:off x="3367086" y="-995363"/>
            <a:ext cx="3790951" cy="1018222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9C985C83-CBF3-9F01-2716-115AE3EDE5A6}"/>
              </a:ext>
            </a:extLst>
          </p:cNvPr>
          <p:cNvSpPr>
            <a:spLocks noGrp="1"/>
          </p:cNvSpPr>
          <p:nvPr>
            <p:ph type="title"/>
          </p:nvPr>
        </p:nvSpPr>
        <p:spPr>
          <a:xfrm>
            <a:off x="831851" y="1709740"/>
            <a:ext cx="89027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F378CCED-E090-4430-AE23-126A3460929F}"/>
              </a:ext>
            </a:extLst>
          </p:cNvPr>
          <p:cNvSpPr>
            <a:spLocks noGrp="1"/>
          </p:cNvSpPr>
          <p:nvPr>
            <p:ph type="body" idx="1"/>
          </p:nvPr>
        </p:nvSpPr>
        <p:spPr>
          <a:xfrm>
            <a:off x="831851" y="4589464"/>
            <a:ext cx="8902700" cy="1500187"/>
          </a:xfrm>
        </p:spPr>
        <p:txBody>
          <a:bodyPr/>
          <a:lstStyle>
            <a:lvl1pPr marL="0" indent="0">
              <a:buNone/>
              <a:defRPr sz="36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5478814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lternate Slide 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654EBFE-D36F-58CB-ECEF-8F13223F7C1A}"/>
              </a:ext>
            </a:extLst>
          </p:cNvPr>
          <p:cNvSpPr/>
          <p:nvPr/>
        </p:nvSpPr>
        <p:spPr>
          <a:xfrm>
            <a:off x="0" y="0"/>
            <a:ext cx="1219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Rectangle 4">
            <a:extLst>
              <a:ext uri="{FF2B5EF4-FFF2-40B4-BE49-F238E27FC236}">
                <a16:creationId xmlns:a16="http://schemas.microsoft.com/office/drawing/2014/main" id="{E17E390E-2F75-B03F-4749-51212565B127}"/>
              </a:ext>
            </a:extLst>
          </p:cNvPr>
          <p:cNvSpPr/>
          <p:nvPr/>
        </p:nvSpPr>
        <p:spPr>
          <a:xfrm>
            <a:off x="1" y="2333626"/>
            <a:ext cx="485775" cy="21907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Rectangle 6">
            <a:extLst>
              <a:ext uri="{FF2B5EF4-FFF2-40B4-BE49-F238E27FC236}">
                <a16:creationId xmlns:a16="http://schemas.microsoft.com/office/drawing/2014/main" id="{F6E01626-403C-D59B-6D08-4B55A67875B5}"/>
              </a:ext>
            </a:extLst>
          </p:cNvPr>
          <p:cNvSpPr/>
          <p:nvPr/>
        </p:nvSpPr>
        <p:spPr>
          <a:xfrm rot="5400000">
            <a:off x="7615237" y="2279650"/>
            <a:ext cx="6858001" cy="229552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Rectangle 3">
            <a:extLst>
              <a:ext uri="{FF2B5EF4-FFF2-40B4-BE49-F238E27FC236}">
                <a16:creationId xmlns:a16="http://schemas.microsoft.com/office/drawing/2014/main" id="{803A6F5D-38F4-E035-8866-A43FED712268}"/>
              </a:ext>
            </a:extLst>
          </p:cNvPr>
          <p:cNvSpPr/>
          <p:nvPr/>
        </p:nvSpPr>
        <p:spPr>
          <a:xfrm>
            <a:off x="271464" y="276226"/>
            <a:ext cx="11649075" cy="63055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7"/>
            <a:ext cx="10515600" cy="1097280"/>
          </a:xfrm>
        </p:spPr>
        <p:txBody>
          <a:bodyPr/>
          <a:lstStyle>
            <a:lvl1pPr>
              <a:defRPr sz="3600"/>
            </a:lvl1pPr>
          </a:lstStyle>
          <a:p>
            <a:r>
              <a:rPr lang="en-US"/>
              <a:t>Click to edit Master title style</a:t>
            </a:r>
          </a:p>
        </p:txBody>
      </p:sp>
      <p:sp>
        <p:nvSpPr>
          <p:cNvPr id="10" name="Content Placeholder 9">
            <a:extLst>
              <a:ext uri="{FF2B5EF4-FFF2-40B4-BE49-F238E27FC236}">
                <a16:creationId xmlns:a16="http://schemas.microsoft.com/office/drawing/2014/main" id="{E5982F31-B557-4290-0A78-E128D33D956D}"/>
              </a:ext>
            </a:extLst>
          </p:cNvPr>
          <p:cNvSpPr>
            <a:spLocks noGrp="1"/>
          </p:cNvSpPr>
          <p:nvPr>
            <p:ph sz="quarter" idx="11"/>
          </p:nvPr>
        </p:nvSpPr>
        <p:spPr>
          <a:xfrm>
            <a:off x="838200" y="1600200"/>
            <a:ext cx="10515600" cy="4071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1F3600A9-7797-ACAF-03CF-29F14849868B}"/>
              </a:ext>
            </a:extLst>
          </p:cNvPr>
          <p:cNvSpPr>
            <a:spLocks noGrp="1"/>
          </p:cNvSpPr>
          <p:nvPr>
            <p:ph type="ftr" sz="quarter" idx="10"/>
          </p:nvPr>
        </p:nvSpPr>
        <p:spPr/>
        <p:txBody>
          <a:bodyPr/>
          <a:lstStyle/>
          <a:p>
            <a:endParaRPr lang="en-US" sz="1600"/>
          </a:p>
        </p:txBody>
      </p:sp>
    </p:spTree>
    <p:extLst>
      <p:ext uri="{BB962C8B-B14F-4D97-AF65-F5344CB8AC3E}">
        <p14:creationId xmlns:p14="http://schemas.microsoft.com/office/powerpoint/2010/main" val="38022271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lternate Slide Emphasi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654EBFE-D36F-58CB-ECEF-8F13223F7C1A}"/>
              </a:ext>
            </a:extLst>
          </p:cNvPr>
          <p:cNvSpPr/>
          <p:nvPr/>
        </p:nvSpPr>
        <p:spPr>
          <a:xfrm>
            <a:off x="0" y="0"/>
            <a:ext cx="1219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Rectangle 4">
            <a:extLst>
              <a:ext uri="{FF2B5EF4-FFF2-40B4-BE49-F238E27FC236}">
                <a16:creationId xmlns:a16="http://schemas.microsoft.com/office/drawing/2014/main" id="{E17E390E-2F75-B03F-4749-51212565B127}"/>
              </a:ext>
            </a:extLst>
          </p:cNvPr>
          <p:cNvSpPr/>
          <p:nvPr/>
        </p:nvSpPr>
        <p:spPr>
          <a:xfrm>
            <a:off x="1" y="2333626"/>
            <a:ext cx="485775" cy="21907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Rectangle 3">
            <a:extLst>
              <a:ext uri="{FF2B5EF4-FFF2-40B4-BE49-F238E27FC236}">
                <a16:creationId xmlns:a16="http://schemas.microsoft.com/office/drawing/2014/main" id="{803A6F5D-38F4-E035-8866-A43FED712268}"/>
              </a:ext>
            </a:extLst>
          </p:cNvPr>
          <p:cNvSpPr/>
          <p:nvPr/>
        </p:nvSpPr>
        <p:spPr>
          <a:xfrm>
            <a:off x="271464" y="276226"/>
            <a:ext cx="11649075" cy="63055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9">
            <a:extLst>
              <a:ext uri="{FF2B5EF4-FFF2-40B4-BE49-F238E27FC236}">
                <a16:creationId xmlns:a16="http://schemas.microsoft.com/office/drawing/2014/main" id="{D17479FB-A72A-CEE4-A3BD-7D736B9988E9}"/>
              </a:ext>
            </a:extLst>
          </p:cNvPr>
          <p:cNvSpPr/>
          <p:nvPr/>
        </p:nvSpPr>
        <p:spPr>
          <a:xfrm rot="5400000">
            <a:off x="6418264" y="1401766"/>
            <a:ext cx="6518273" cy="40195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7"/>
            <a:ext cx="6724651" cy="1097280"/>
          </a:xfrm>
        </p:spPr>
        <p:txBody>
          <a:bodyPr/>
          <a:lstStyle>
            <a:lvl1pPr>
              <a:defRPr sz="3600"/>
            </a:lvl1pPr>
          </a:lstStyle>
          <a:p>
            <a:r>
              <a:rPr lang="en-US"/>
              <a:t>Click to edit Master title style</a:t>
            </a:r>
          </a:p>
        </p:txBody>
      </p:sp>
      <p:sp>
        <p:nvSpPr>
          <p:cNvPr id="11" name="Content Placeholder 10">
            <a:extLst>
              <a:ext uri="{FF2B5EF4-FFF2-40B4-BE49-F238E27FC236}">
                <a16:creationId xmlns:a16="http://schemas.microsoft.com/office/drawing/2014/main" id="{4749961E-901D-95C4-D04E-3133D77DE4FA}"/>
              </a:ext>
            </a:extLst>
          </p:cNvPr>
          <p:cNvSpPr>
            <a:spLocks noGrp="1"/>
          </p:cNvSpPr>
          <p:nvPr>
            <p:ph sz="quarter" idx="13"/>
          </p:nvPr>
        </p:nvSpPr>
        <p:spPr>
          <a:xfrm>
            <a:off x="838200" y="1600200"/>
            <a:ext cx="6724650" cy="4071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3C329C4A-83BE-C182-F52F-3689C3B1C8E4}"/>
              </a:ext>
            </a:extLst>
          </p:cNvPr>
          <p:cNvSpPr>
            <a:spLocks noGrp="1"/>
          </p:cNvSpPr>
          <p:nvPr>
            <p:ph sz="quarter" idx="14"/>
          </p:nvPr>
        </p:nvSpPr>
        <p:spPr>
          <a:xfrm>
            <a:off x="7905750" y="365125"/>
            <a:ext cx="3552825" cy="6140450"/>
          </a:xfrm>
        </p:spPr>
        <p:txBody>
          <a:bodyPr anchor="ctr"/>
          <a:lstStyle>
            <a:lvl1pPr>
              <a:defRPr b="1"/>
            </a:lvl1pPr>
            <a:lvl2pPr>
              <a:defRPr b="1"/>
            </a:lvl2pPr>
            <a:lvl3pPr>
              <a:defRPr b="1"/>
            </a:lvl3pPr>
            <a:lvl4pPr>
              <a:defRPr b="1"/>
            </a:lvl4pPr>
            <a:lvl5pPr>
              <a:defRPr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0B37F76-1EC2-0B8F-93E4-52DA22A9654D}"/>
              </a:ext>
            </a:extLst>
          </p:cNvPr>
          <p:cNvSpPr>
            <a:spLocks noGrp="1"/>
          </p:cNvSpPr>
          <p:nvPr>
            <p:ph type="ftr" sz="quarter" idx="11"/>
          </p:nvPr>
        </p:nvSpPr>
        <p:spPr>
          <a:xfrm>
            <a:off x="838200" y="6206458"/>
            <a:ext cx="4114800" cy="298450"/>
          </a:xfrm>
        </p:spPr>
        <p:txBody>
          <a:bodyPr/>
          <a:lstStyle>
            <a:lvl1pPr algn="l">
              <a:defRPr/>
            </a:lvl1pPr>
          </a:lstStyle>
          <a:p>
            <a:pPr algn="l"/>
            <a:endParaRPr lang="en-US"/>
          </a:p>
        </p:txBody>
      </p:sp>
    </p:spTree>
    <p:extLst>
      <p:ext uri="{BB962C8B-B14F-4D97-AF65-F5344CB8AC3E}">
        <p14:creationId xmlns:p14="http://schemas.microsoft.com/office/powerpoint/2010/main" val="9127327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Alternate Slide Emphasi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654EBFE-D36F-58CB-ECEF-8F13223F7C1A}"/>
              </a:ext>
            </a:extLst>
          </p:cNvPr>
          <p:cNvSpPr/>
          <p:nvPr/>
        </p:nvSpPr>
        <p:spPr>
          <a:xfrm>
            <a:off x="0" y="0"/>
            <a:ext cx="1219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Rectangle 4">
            <a:extLst>
              <a:ext uri="{FF2B5EF4-FFF2-40B4-BE49-F238E27FC236}">
                <a16:creationId xmlns:a16="http://schemas.microsoft.com/office/drawing/2014/main" id="{E17E390E-2F75-B03F-4749-51212565B127}"/>
              </a:ext>
            </a:extLst>
          </p:cNvPr>
          <p:cNvSpPr/>
          <p:nvPr/>
        </p:nvSpPr>
        <p:spPr>
          <a:xfrm>
            <a:off x="1" y="2333626"/>
            <a:ext cx="485775" cy="21907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Rectangle 3">
            <a:extLst>
              <a:ext uri="{FF2B5EF4-FFF2-40B4-BE49-F238E27FC236}">
                <a16:creationId xmlns:a16="http://schemas.microsoft.com/office/drawing/2014/main" id="{803A6F5D-38F4-E035-8866-A43FED712268}"/>
              </a:ext>
            </a:extLst>
          </p:cNvPr>
          <p:cNvSpPr/>
          <p:nvPr/>
        </p:nvSpPr>
        <p:spPr>
          <a:xfrm>
            <a:off x="271464" y="276226"/>
            <a:ext cx="11649075" cy="63055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9">
            <a:extLst>
              <a:ext uri="{FF2B5EF4-FFF2-40B4-BE49-F238E27FC236}">
                <a16:creationId xmlns:a16="http://schemas.microsoft.com/office/drawing/2014/main" id="{D17479FB-A72A-CEE4-A3BD-7D736B9988E9}"/>
              </a:ext>
            </a:extLst>
          </p:cNvPr>
          <p:cNvSpPr/>
          <p:nvPr/>
        </p:nvSpPr>
        <p:spPr>
          <a:xfrm rot="5400000">
            <a:off x="-1751805" y="2364941"/>
            <a:ext cx="6518273" cy="21281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 name="Title 1">
            <a:extLst>
              <a:ext uri="{FF2B5EF4-FFF2-40B4-BE49-F238E27FC236}">
                <a16:creationId xmlns:a16="http://schemas.microsoft.com/office/drawing/2014/main" id="{0BB32F92-5542-8473-EB5A-F4976ADFC212}"/>
              </a:ext>
            </a:extLst>
          </p:cNvPr>
          <p:cNvSpPr>
            <a:spLocks noGrp="1"/>
          </p:cNvSpPr>
          <p:nvPr>
            <p:ph type="title"/>
          </p:nvPr>
        </p:nvSpPr>
        <p:spPr>
          <a:xfrm>
            <a:off x="2852021" y="365127"/>
            <a:ext cx="8870872" cy="1097280"/>
          </a:xfrm>
        </p:spPr>
        <p:txBody>
          <a:bodyPr/>
          <a:lstStyle>
            <a:lvl1pPr>
              <a:defRPr sz="3600"/>
            </a:lvl1pPr>
          </a:lstStyle>
          <a:p>
            <a:r>
              <a:rPr lang="en-US"/>
              <a:t>Click to edit Master title style</a:t>
            </a:r>
          </a:p>
        </p:txBody>
      </p:sp>
      <p:sp>
        <p:nvSpPr>
          <p:cNvPr id="8" name="Content Placeholder 7">
            <a:extLst>
              <a:ext uri="{FF2B5EF4-FFF2-40B4-BE49-F238E27FC236}">
                <a16:creationId xmlns:a16="http://schemas.microsoft.com/office/drawing/2014/main" id="{DD1584AA-BE56-A006-01B5-1133FBE1EF56}"/>
              </a:ext>
            </a:extLst>
          </p:cNvPr>
          <p:cNvSpPr>
            <a:spLocks noGrp="1"/>
          </p:cNvSpPr>
          <p:nvPr>
            <p:ph sz="quarter" idx="12"/>
          </p:nvPr>
        </p:nvSpPr>
        <p:spPr>
          <a:xfrm>
            <a:off x="2842853" y="1585913"/>
            <a:ext cx="8879247" cy="4071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5">
            <a:extLst>
              <a:ext uri="{FF2B5EF4-FFF2-40B4-BE49-F238E27FC236}">
                <a16:creationId xmlns:a16="http://schemas.microsoft.com/office/drawing/2014/main" id="{FCFE0AE8-5EDE-3823-E661-59D785C12777}"/>
              </a:ext>
            </a:extLst>
          </p:cNvPr>
          <p:cNvSpPr>
            <a:spLocks noGrp="1"/>
          </p:cNvSpPr>
          <p:nvPr>
            <p:ph type="ftr" sz="quarter" idx="10"/>
          </p:nvPr>
        </p:nvSpPr>
        <p:spPr>
          <a:xfrm>
            <a:off x="7239000" y="6194426"/>
            <a:ext cx="4114800" cy="298450"/>
          </a:xfrm>
        </p:spPr>
        <p:txBody>
          <a:bodyPr/>
          <a:lstStyle/>
          <a:p>
            <a:endParaRPr lang="en-US" sz="1600"/>
          </a:p>
        </p:txBody>
      </p:sp>
    </p:spTree>
    <p:extLst>
      <p:ext uri="{BB962C8B-B14F-4D97-AF65-F5344CB8AC3E}">
        <p14:creationId xmlns:p14="http://schemas.microsoft.com/office/powerpoint/2010/main" val="6075394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Alternate Slide Emphasi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3A6F5D-38F4-E035-8866-A43FED712268}"/>
              </a:ext>
            </a:extLst>
          </p:cNvPr>
          <p:cNvSpPr/>
          <p:nvPr/>
        </p:nvSpPr>
        <p:spPr>
          <a:xfrm>
            <a:off x="271464" y="276226"/>
            <a:ext cx="11649075" cy="63055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9">
            <a:extLst>
              <a:ext uri="{FF2B5EF4-FFF2-40B4-BE49-F238E27FC236}">
                <a16:creationId xmlns:a16="http://schemas.microsoft.com/office/drawing/2014/main" id="{D17479FB-A72A-CEE4-A3BD-7D736B9988E9}"/>
              </a:ext>
            </a:extLst>
          </p:cNvPr>
          <p:cNvSpPr/>
          <p:nvPr/>
        </p:nvSpPr>
        <p:spPr>
          <a:xfrm rot="5400000">
            <a:off x="381830" y="231308"/>
            <a:ext cx="1416050" cy="1293162"/>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 name="Title 1">
            <a:extLst>
              <a:ext uri="{FF2B5EF4-FFF2-40B4-BE49-F238E27FC236}">
                <a16:creationId xmlns:a16="http://schemas.microsoft.com/office/drawing/2014/main" id="{0BB32F92-5542-8473-EB5A-F4976ADFC212}"/>
              </a:ext>
            </a:extLst>
          </p:cNvPr>
          <p:cNvSpPr>
            <a:spLocks noGrp="1"/>
          </p:cNvSpPr>
          <p:nvPr>
            <p:ph type="title"/>
          </p:nvPr>
        </p:nvSpPr>
        <p:spPr>
          <a:xfrm>
            <a:off x="2007899" y="365127"/>
            <a:ext cx="9714994" cy="1097280"/>
          </a:xfrm>
        </p:spPr>
        <p:txBody>
          <a:bodyPr/>
          <a:lstStyle>
            <a:lvl1pPr>
              <a:defRPr sz="3600"/>
            </a:lvl1pPr>
          </a:lstStyle>
          <a:p>
            <a:r>
              <a:rPr lang="en-US"/>
              <a:t>Click to edit Master title style</a:t>
            </a:r>
          </a:p>
        </p:txBody>
      </p:sp>
      <p:sp>
        <p:nvSpPr>
          <p:cNvPr id="8" name="Content Placeholder 7">
            <a:extLst>
              <a:ext uri="{FF2B5EF4-FFF2-40B4-BE49-F238E27FC236}">
                <a16:creationId xmlns:a16="http://schemas.microsoft.com/office/drawing/2014/main" id="{DD1584AA-BE56-A006-01B5-1133FBE1EF56}"/>
              </a:ext>
            </a:extLst>
          </p:cNvPr>
          <p:cNvSpPr>
            <a:spLocks noGrp="1"/>
          </p:cNvSpPr>
          <p:nvPr>
            <p:ph sz="quarter" idx="12"/>
          </p:nvPr>
        </p:nvSpPr>
        <p:spPr>
          <a:xfrm>
            <a:off x="443273" y="1692276"/>
            <a:ext cx="11278827" cy="4071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3F746B63-E99B-26D9-27DA-D13ED1D383FA}"/>
              </a:ext>
            </a:extLst>
          </p:cNvPr>
          <p:cNvSpPr/>
          <p:nvPr userDrawn="1"/>
        </p:nvSpPr>
        <p:spPr>
          <a:xfrm rot="16200000" flipV="1">
            <a:off x="5967414" y="633412"/>
            <a:ext cx="257175" cy="1219200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8030978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 Alt Section Head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01DA9-8221-B5A3-F1A2-0F46B02CDFEC}"/>
              </a:ext>
              <a:ext uri="{C183D7F6-B498-43B3-948B-1728B52AA6E4}">
                <adec:decorative xmlns:adec="http://schemas.microsoft.com/office/drawing/2017/decorative" val="1"/>
              </a:ext>
            </a:extLst>
          </p:cNvPr>
          <p:cNvSpPr/>
          <p:nvPr/>
        </p:nvSpPr>
        <p:spPr>
          <a:xfrm>
            <a:off x="0" y="0"/>
            <a:ext cx="1219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Rectangle 8">
            <a:extLst>
              <a:ext uri="{FF2B5EF4-FFF2-40B4-BE49-F238E27FC236}">
                <a16:creationId xmlns:a16="http://schemas.microsoft.com/office/drawing/2014/main" id="{7B6AFB21-41EE-8FF8-35F4-58265522222B}"/>
              </a:ext>
              <a:ext uri="{C183D7F6-B498-43B3-948B-1728B52AA6E4}">
                <adec:decorative xmlns:adec="http://schemas.microsoft.com/office/drawing/2017/decorative" val="1"/>
              </a:ext>
            </a:extLst>
          </p:cNvPr>
          <p:cNvSpPr/>
          <p:nvPr/>
        </p:nvSpPr>
        <p:spPr>
          <a:xfrm rot="5400000">
            <a:off x="10858499" y="5524501"/>
            <a:ext cx="1343028" cy="13239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9">
            <a:extLst>
              <a:ext uri="{FF2B5EF4-FFF2-40B4-BE49-F238E27FC236}">
                <a16:creationId xmlns:a16="http://schemas.microsoft.com/office/drawing/2014/main" id="{72A12EEB-DA39-979A-074B-3F07BBD9F727}"/>
              </a:ext>
              <a:ext uri="{C183D7F6-B498-43B3-948B-1728B52AA6E4}">
                <adec:decorative xmlns:adec="http://schemas.microsoft.com/office/drawing/2017/decorative" val="1"/>
              </a:ext>
            </a:extLst>
          </p:cNvPr>
          <p:cNvSpPr/>
          <p:nvPr/>
        </p:nvSpPr>
        <p:spPr>
          <a:xfrm rot="5400000">
            <a:off x="10858499" y="9527"/>
            <a:ext cx="1343028" cy="13239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 name="Rectangle 10">
            <a:extLst>
              <a:ext uri="{FF2B5EF4-FFF2-40B4-BE49-F238E27FC236}">
                <a16:creationId xmlns:a16="http://schemas.microsoft.com/office/drawing/2014/main" id="{E051C01F-762A-C90E-6AC1-B196173C9EF0}"/>
              </a:ext>
              <a:ext uri="{C183D7F6-B498-43B3-948B-1728B52AA6E4}">
                <adec:decorative xmlns:adec="http://schemas.microsoft.com/office/drawing/2017/decorative" val="1"/>
              </a:ext>
            </a:extLst>
          </p:cNvPr>
          <p:cNvSpPr/>
          <p:nvPr/>
        </p:nvSpPr>
        <p:spPr>
          <a:xfrm>
            <a:off x="271464" y="276226"/>
            <a:ext cx="11649075" cy="63055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2" name="Rectangle 11">
            <a:extLst>
              <a:ext uri="{FF2B5EF4-FFF2-40B4-BE49-F238E27FC236}">
                <a16:creationId xmlns:a16="http://schemas.microsoft.com/office/drawing/2014/main" id="{8AFD06FA-D977-36EA-DB20-01232CA8C2F0}"/>
              </a:ext>
              <a:ext uri="{C183D7F6-B498-43B3-948B-1728B52AA6E4}">
                <adec:decorative xmlns:adec="http://schemas.microsoft.com/office/drawing/2017/decorative" val="1"/>
              </a:ext>
            </a:extLst>
          </p:cNvPr>
          <p:cNvSpPr/>
          <p:nvPr/>
        </p:nvSpPr>
        <p:spPr>
          <a:xfrm rot="5400000">
            <a:off x="3367086" y="-995363"/>
            <a:ext cx="3790951" cy="1018222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9C985C83-CBF3-9F01-2716-115AE3EDE5A6}"/>
              </a:ext>
            </a:extLst>
          </p:cNvPr>
          <p:cNvSpPr>
            <a:spLocks noGrp="1"/>
          </p:cNvSpPr>
          <p:nvPr>
            <p:ph type="title" hasCustomPrompt="1"/>
          </p:nvPr>
        </p:nvSpPr>
        <p:spPr>
          <a:xfrm>
            <a:off x="831851" y="1709740"/>
            <a:ext cx="8902700" cy="2852737"/>
          </a:xfrm>
        </p:spPr>
        <p:txBody>
          <a:bodyPr anchor="b"/>
          <a:lstStyle>
            <a:lvl1pPr>
              <a:defRPr sz="6000">
                <a:solidFill>
                  <a:schemeClr val="tx1"/>
                </a:solidFill>
              </a:defRPr>
            </a:lvl1pPr>
          </a:lstStyle>
          <a:p>
            <a:r>
              <a:rPr lang="en-US"/>
              <a:t>Click to edit style</a:t>
            </a:r>
          </a:p>
        </p:txBody>
      </p:sp>
      <p:sp>
        <p:nvSpPr>
          <p:cNvPr id="5" name="Text Placeholder 4">
            <a:extLst>
              <a:ext uri="{FF2B5EF4-FFF2-40B4-BE49-F238E27FC236}">
                <a16:creationId xmlns:a16="http://schemas.microsoft.com/office/drawing/2014/main" id="{42315F93-CB41-369E-2F9C-4FE19EAAF0D0}"/>
              </a:ext>
            </a:extLst>
          </p:cNvPr>
          <p:cNvSpPr>
            <a:spLocks noGrp="1"/>
          </p:cNvSpPr>
          <p:nvPr>
            <p:ph type="body" sz="quarter" idx="10"/>
          </p:nvPr>
        </p:nvSpPr>
        <p:spPr>
          <a:xfrm>
            <a:off x="831850" y="474663"/>
            <a:ext cx="8902700" cy="644525"/>
          </a:xfrm>
        </p:spPr>
        <p:txBody>
          <a:bodyPr/>
          <a:lstStyle>
            <a:lvl1pPr marL="91438" indent="0">
              <a:buNone/>
              <a:defRPr sz="3600" b="1">
                <a:solidFill>
                  <a:schemeClr val="accent6"/>
                </a:solidFill>
                <a:latin typeface="+mj-lt"/>
              </a:defRPr>
            </a:lvl1pPr>
          </a:lstStyle>
          <a:p>
            <a:pPr lvl="0"/>
            <a:r>
              <a:rPr lang="en-US"/>
              <a:t>Click to edit Master text styles</a:t>
            </a:r>
          </a:p>
        </p:txBody>
      </p:sp>
      <p:sp>
        <p:nvSpPr>
          <p:cNvPr id="3" name="Text Placeholder 2">
            <a:extLst>
              <a:ext uri="{FF2B5EF4-FFF2-40B4-BE49-F238E27FC236}">
                <a16:creationId xmlns:a16="http://schemas.microsoft.com/office/drawing/2014/main" id="{F378CCED-E090-4430-AE23-126A3460929F}"/>
              </a:ext>
            </a:extLst>
          </p:cNvPr>
          <p:cNvSpPr>
            <a:spLocks noGrp="1"/>
          </p:cNvSpPr>
          <p:nvPr>
            <p:ph type="body" idx="1"/>
          </p:nvPr>
        </p:nvSpPr>
        <p:spPr>
          <a:xfrm>
            <a:off x="831851" y="4589464"/>
            <a:ext cx="8902700" cy="1500187"/>
          </a:xfrm>
        </p:spPr>
        <p:txBody>
          <a:bodyPr/>
          <a:lstStyle>
            <a:lvl1pPr marL="0" indent="0">
              <a:buNone/>
              <a:defRPr sz="36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0208204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ullets, righ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7"/>
            <a:ext cx="10515600" cy="1097280"/>
          </a:xfrm>
        </p:spPr>
        <p:txBody>
          <a:bodyPr/>
          <a:lstStyle>
            <a:lvl1pPr>
              <a:defRPr sz="3600"/>
            </a:lvl1pPr>
          </a:lstStyle>
          <a:p>
            <a:r>
              <a:rPr lang="en-US"/>
              <a:t>Click to edit Master title style</a:t>
            </a:r>
          </a:p>
        </p:txBody>
      </p:sp>
      <p:sp>
        <p:nvSpPr>
          <p:cNvPr id="6" name="Content Placeholder 5">
            <a:extLst>
              <a:ext uri="{FF2B5EF4-FFF2-40B4-BE49-F238E27FC236}">
                <a16:creationId xmlns:a16="http://schemas.microsoft.com/office/drawing/2014/main" id="{71ADCD70-FC10-6971-2FD9-BB791324B510}"/>
              </a:ext>
            </a:extLst>
          </p:cNvPr>
          <p:cNvSpPr>
            <a:spLocks noGrp="1"/>
          </p:cNvSpPr>
          <p:nvPr>
            <p:ph sz="quarter" idx="11"/>
          </p:nvPr>
        </p:nvSpPr>
        <p:spPr>
          <a:xfrm>
            <a:off x="838200" y="1600200"/>
            <a:ext cx="10515600" cy="4071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1" y="6606321"/>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2" y="6606321"/>
            <a:ext cx="4137519"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61" y="6606321"/>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559834" y="5603730"/>
            <a:ext cx="1251167" cy="1002591"/>
          </a:xfrm>
          <a:prstGeom prst="rect">
            <a:avLst/>
          </a:prstGeom>
        </p:spPr>
      </p:pic>
      <p:sp>
        <p:nvSpPr>
          <p:cNvPr id="5" name="Footer Placeholder 4">
            <a:extLst>
              <a:ext uri="{FF2B5EF4-FFF2-40B4-BE49-F238E27FC236}">
                <a16:creationId xmlns:a16="http://schemas.microsoft.com/office/drawing/2014/main" id="{01AA26EF-94BA-E6C2-D0EA-10480683384D}"/>
              </a:ext>
            </a:extLst>
          </p:cNvPr>
          <p:cNvSpPr>
            <a:spLocks noGrp="1"/>
          </p:cNvSpPr>
          <p:nvPr>
            <p:ph type="ftr" sz="quarter" idx="10"/>
          </p:nvPr>
        </p:nvSpPr>
        <p:spPr>
          <a:xfrm>
            <a:off x="838200" y="6194426"/>
            <a:ext cx="4114800" cy="298450"/>
          </a:xfrm>
        </p:spPr>
        <p:txBody>
          <a:bodyPr/>
          <a:lstStyle>
            <a:lvl1pPr algn="l">
              <a:defRPr sz="1600"/>
            </a:lvl1pPr>
          </a:lstStyle>
          <a:p>
            <a:endParaRPr lang="en-US" sz="1600"/>
          </a:p>
        </p:txBody>
      </p:sp>
    </p:spTree>
    <p:extLst>
      <p:ext uri="{BB962C8B-B14F-4D97-AF65-F5344CB8AC3E}">
        <p14:creationId xmlns:p14="http://schemas.microsoft.com/office/powerpoint/2010/main" val="3146077545"/>
      </p:ext>
    </p:extLst>
  </p:cSld>
  <p:clrMapOvr>
    <a:masterClrMapping/>
  </p:clrMapOvr>
  <p:hf hdr="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5B072F0-5363-2B46-6DCE-F5389CCBB107}"/>
              </a:ext>
            </a:extLst>
          </p:cNvPr>
          <p:cNvSpPr>
            <a:spLocks noGrp="1"/>
          </p:cNvSpPr>
          <p:nvPr>
            <p:ph type="title"/>
          </p:nvPr>
        </p:nvSpPr>
        <p:spPr>
          <a:xfrm>
            <a:off x="838200" y="365126"/>
            <a:ext cx="10515600" cy="608492"/>
          </a:xfrm>
        </p:spPr>
        <p:txBody>
          <a:bodyPr/>
          <a:lstStyle>
            <a:lvl1pPr algn="ctr">
              <a:defRPr sz="2800"/>
            </a:lvl1pPr>
          </a:lstStyle>
          <a:p>
            <a:r>
              <a:rPr lang="en-US"/>
              <a:t>Click to edit Master title style</a:t>
            </a:r>
          </a:p>
        </p:txBody>
      </p:sp>
      <p:sp>
        <p:nvSpPr>
          <p:cNvPr id="4" name="Text Placeholder 3">
            <a:extLst>
              <a:ext uri="{FF2B5EF4-FFF2-40B4-BE49-F238E27FC236}">
                <a16:creationId xmlns:a16="http://schemas.microsoft.com/office/drawing/2014/main" id="{5669B9B1-A903-4C58-BDEA-D50F4BD865AD}"/>
              </a:ext>
            </a:extLst>
          </p:cNvPr>
          <p:cNvSpPr>
            <a:spLocks noGrp="1"/>
          </p:cNvSpPr>
          <p:nvPr>
            <p:ph type="body" sz="quarter" idx="10"/>
          </p:nvPr>
        </p:nvSpPr>
        <p:spPr>
          <a:xfrm>
            <a:off x="838200" y="1084263"/>
            <a:ext cx="10515600" cy="5146675"/>
          </a:xfrm>
        </p:spPr>
        <p:txBody>
          <a:bodyPr/>
          <a:lstStyle>
            <a:lvl1pPr marL="640080" indent="-457200">
              <a:buNone/>
              <a:defRPr sz="1600"/>
            </a:lvl1pPr>
          </a:lstStyle>
          <a:p>
            <a:pPr lvl="0"/>
            <a:r>
              <a:rPr lang="en-US"/>
              <a:t>Click to edit Master text styles</a:t>
            </a:r>
          </a:p>
        </p:txBody>
      </p:sp>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flipH="1">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F34048D7-C1FB-3DDA-E468-BD881BF8C567}"/>
              </a:ext>
              <a:ext uri="{C183D7F6-B498-43B3-948B-1728B52AA6E4}">
                <adec:decorative xmlns:adec="http://schemas.microsoft.com/office/drawing/2017/decorative" val="1"/>
              </a:ext>
            </a:extLst>
          </p:cNvPr>
          <p:cNvPicPr>
            <a:picLocks noChangeAspect="1"/>
          </p:cNvPicPr>
          <p:nvPr userDrawn="1"/>
        </p:nvPicPr>
        <p:blipFill>
          <a:blip r:embed="rId2">
            <a:extLst>
              <a:ext uri="{837473B0-CC2E-450A-ABE3-18F120FF3D39}">
                <a1611:picAttrSrcUrl xmlns:a1611="http://schemas.microsoft.com/office/drawing/2016/11/main" r:id="rId3"/>
              </a:ext>
            </a:extLst>
          </a:blip>
          <a:srcRect l="13254" r="12566" b="12213"/>
          <a:stretch/>
        </p:blipFill>
        <p:spPr>
          <a:xfrm>
            <a:off x="10944069" y="5026395"/>
            <a:ext cx="1243552" cy="1467139"/>
          </a:xfrm>
          <a:prstGeom prst="rect">
            <a:avLst/>
          </a:prstGeom>
        </p:spPr>
      </p:pic>
    </p:spTree>
    <p:extLst>
      <p:ext uri="{BB962C8B-B14F-4D97-AF65-F5344CB8AC3E}">
        <p14:creationId xmlns:p14="http://schemas.microsoft.com/office/powerpoint/2010/main" val="3873851839"/>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ullets, left sail a">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F93DD7D8-9D5C-9D25-8809-CC01C0ACBB24}"/>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1" y="6606319"/>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59" y="6606319"/>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559833" y="5603728"/>
              <a:ext cx="1251167" cy="1002591"/>
            </a:xfrm>
            <a:prstGeom prst="rect">
              <a:avLst/>
            </a:prstGeom>
          </p:spPr>
        </p:pic>
      </p:grpSp>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5"/>
            <a:ext cx="10515600" cy="1097280"/>
          </a:xfrm>
        </p:spPr>
        <p:txBody>
          <a:bodyPr/>
          <a:lstStyle>
            <a:lvl1pPr>
              <a:defRPr sz="3600"/>
            </a:lvl1pPr>
          </a:lstStyle>
          <a:p>
            <a:r>
              <a:rPr lang="en-US"/>
              <a:t>Click to edit Master title style</a:t>
            </a:r>
          </a:p>
        </p:txBody>
      </p:sp>
      <p:sp>
        <p:nvSpPr>
          <p:cNvPr id="12" name="Content Placeholder 11">
            <a:extLst>
              <a:ext uri="{FF2B5EF4-FFF2-40B4-BE49-F238E27FC236}">
                <a16:creationId xmlns:a16="http://schemas.microsoft.com/office/drawing/2014/main" id="{77DCE5DE-93A3-2410-60C4-4BE602635CC1}"/>
              </a:ext>
            </a:extLst>
          </p:cNvPr>
          <p:cNvSpPr>
            <a:spLocks noGrp="1"/>
          </p:cNvSpPr>
          <p:nvPr>
            <p:ph sz="quarter" idx="11"/>
          </p:nvPr>
        </p:nvSpPr>
        <p:spPr>
          <a:xfrm>
            <a:off x="838200" y="1600200"/>
            <a:ext cx="10515600" cy="40722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F0807D87-C764-B3DC-5899-1A160FD5A1A5}"/>
              </a:ext>
            </a:extLst>
          </p:cNvPr>
          <p:cNvSpPr>
            <a:spLocks noGrp="1"/>
          </p:cNvSpPr>
          <p:nvPr>
            <p:ph type="ftr" sz="quarter" idx="10"/>
          </p:nvPr>
        </p:nvSpPr>
        <p:spPr/>
        <p:txBody>
          <a:bodyPr/>
          <a:lstStyle/>
          <a:p>
            <a:endParaRPr lang="en-US">
              <a:latin typeface="+mn-lt"/>
            </a:endParaRPr>
          </a:p>
        </p:txBody>
      </p:sp>
    </p:spTree>
    <p:extLst>
      <p:ext uri="{BB962C8B-B14F-4D97-AF65-F5344CB8AC3E}">
        <p14:creationId xmlns:p14="http://schemas.microsoft.com/office/powerpoint/2010/main" val="2583058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Less content, no bullets, righ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7"/>
            <a:ext cx="10515600" cy="1097280"/>
          </a:xfrm>
        </p:spPr>
        <p:txBody>
          <a:bodyPr/>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600202"/>
            <a:ext cx="10515600" cy="4072255"/>
          </a:xfrm>
        </p:spPr>
        <p:txBody>
          <a:bodyPr/>
          <a:lstStyle>
            <a:lvl1pPr marL="0" indent="0">
              <a:buNone/>
              <a:defRPr sz="2800"/>
            </a:lvl1pPr>
          </a:lstStyle>
          <a:p>
            <a:pPr lvl="0"/>
            <a:r>
              <a:rPr lang="en-US"/>
              <a:t>Click to edit Master text styles</a:t>
            </a:r>
          </a:p>
        </p:txBody>
      </p:sp>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1" y="6606321"/>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2" y="6606321"/>
            <a:ext cx="4137519"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61" y="6606321"/>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559834" y="5603730"/>
            <a:ext cx="1251167" cy="1002591"/>
          </a:xfrm>
          <a:prstGeom prst="rect">
            <a:avLst/>
          </a:prstGeom>
        </p:spPr>
      </p:pic>
      <p:sp>
        <p:nvSpPr>
          <p:cNvPr id="4" name="Footer Placeholder 3">
            <a:extLst>
              <a:ext uri="{FF2B5EF4-FFF2-40B4-BE49-F238E27FC236}">
                <a16:creationId xmlns:a16="http://schemas.microsoft.com/office/drawing/2014/main" id="{C73ECCBB-70C8-3017-C367-3D04FFE31BA6}"/>
              </a:ext>
            </a:extLst>
          </p:cNvPr>
          <p:cNvSpPr>
            <a:spLocks noGrp="1"/>
          </p:cNvSpPr>
          <p:nvPr>
            <p:ph type="ftr" sz="quarter" idx="10"/>
          </p:nvPr>
        </p:nvSpPr>
        <p:spPr>
          <a:xfrm>
            <a:off x="838200" y="6194426"/>
            <a:ext cx="4114800" cy="298450"/>
          </a:xfrm>
        </p:spPr>
        <p:txBody>
          <a:bodyPr/>
          <a:lstStyle>
            <a:lvl1pPr algn="l">
              <a:defRPr/>
            </a:lvl1pPr>
          </a:lstStyle>
          <a:p>
            <a:pPr algn="l"/>
            <a:endParaRPr lang="en-US"/>
          </a:p>
        </p:txBody>
      </p:sp>
    </p:spTree>
    <p:extLst>
      <p:ext uri="{BB962C8B-B14F-4D97-AF65-F5344CB8AC3E}">
        <p14:creationId xmlns:p14="http://schemas.microsoft.com/office/powerpoint/2010/main" val="311829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Less content, no bullets, lef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5"/>
            <a:ext cx="10515600" cy="1097280"/>
          </a:xfrm>
        </p:spPr>
        <p:txBody>
          <a:bodyPr/>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A67B065E-4115-F6FB-E7ED-7F0E59793F0A}"/>
              </a:ext>
            </a:extLst>
          </p:cNvPr>
          <p:cNvSpPr>
            <a:spLocks noGrp="1"/>
          </p:cNvSpPr>
          <p:nvPr>
            <p:ph idx="1"/>
          </p:nvPr>
        </p:nvSpPr>
        <p:spPr>
          <a:xfrm>
            <a:off x="838200" y="1600202"/>
            <a:ext cx="10515600" cy="4072255"/>
          </a:xfrm>
        </p:spPr>
        <p:txBody>
          <a:bodyPr/>
          <a:lstStyle>
            <a:lvl1pPr marL="0" indent="0">
              <a:spcBef>
                <a:spcPts val="0"/>
              </a:spcBef>
              <a:buNone/>
              <a:defRPr sz="2800"/>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grpSp>
        <p:nvGrpSpPr>
          <p:cNvPr id="11" name="Group 10">
            <a:extLst>
              <a:ext uri="{FF2B5EF4-FFF2-40B4-BE49-F238E27FC236}">
                <a16:creationId xmlns:a16="http://schemas.microsoft.com/office/drawing/2014/main" id="{F93DD7D8-9D5C-9D25-8809-CC01C0ACBB24}"/>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4027241"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Rectangle 7">
              <a:extLst>
                <a:ext uri="{FF2B5EF4-FFF2-40B4-BE49-F238E27FC236}">
                  <a16:creationId xmlns:a16="http://schemas.microsoft.com/office/drawing/2014/main" id="{6CEDCC9F-C44F-CDCD-9C2C-484F0ECCA69C}"/>
                </a:ext>
                <a:ext uri="{C183D7F6-B498-43B3-948B-1728B52AA6E4}">
                  <adec:decorative xmlns:adec="http://schemas.microsoft.com/office/drawing/2017/decorative" val="1"/>
                </a:ext>
              </a:extLst>
            </p:cNvPr>
            <p:cNvSpPr/>
            <p:nvPr/>
          </p:nvSpPr>
          <p:spPr>
            <a:xfrm>
              <a:off x="4027241" y="6606319"/>
              <a:ext cx="4137518" cy="2516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Rectangle 8">
              <a:extLst>
                <a:ext uri="{FF2B5EF4-FFF2-40B4-BE49-F238E27FC236}">
                  <a16:creationId xmlns:a16="http://schemas.microsoft.com/office/drawing/2014/main" id="{68B5AEBD-0A5B-8C9A-CAB5-BA651DBFB946}"/>
                </a:ext>
                <a:ext uri="{C183D7F6-B498-43B3-948B-1728B52AA6E4}">
                  <adec:decorative xmlns:adec="http://schemas.microsoft.com/office/drawing/2017/decorative" val="1"/>
                </a:ext>
              </a:extLst>
            </p:cNvPr>
            <p:cNvSpPr/>
            <p:nvPr/>
          </p:nvSpPr>
          <p:spPr>
            <a:xfrm>
              <a:off x="8164759" y="6606319"/>
              <a:ext cx="4027241" cy="2516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559833" y="5603728"/>
              <a:ext cx="1251167" cy="1002591"/>
            </a:xfrm>
            <a:prstGeom prst="rect">
              <a:avLst/>
            </a:prstGeom>
          </p:spPr>
        </p:pic>
      </p:grpSp>
      <p:sp>
        <p:nvSpPr>
          <p:cNvPr id="4" name="Footer Placeholder 3">
            <a:extLst>
              <a:ext uri="{FF2B5EF4-FFF2-40B4-BE49-F238E27FC236}">
                <a16:creationId xmlns:a16="http://schemas.microsoft.com/office/drawing/2014/main" id="{D6B2B9F8-07B5-E73E-8210-191C41DF041B}"/>
              </a:ext>
            </a:extLst>
          </p:cNvPr>
          <p:cNvSpPr>
            <a:spLocks noGrp="1"/>
          </p:cNvSpPr>
          <p:nvPr>
            <p:ph type="ftr" sz="quarter" idx="10"/>
          </p:nvPr>
        </p:nvSpPr>
        <p:spPr/>
        <p:txBody>
          <a:bodyPr/>
          <a:lstStyle/>
          <a:p>
            <a:endParaRPr lang="en-US" sz="1600"/>
          </a:p>
        </p:txBody>
      </p:sp>
    </p:spTree>
    <p:extLst>
      <p:ext uri="{BB962C8B-B14F-4D97-AF65-F5344CB8AC3E}">
        <p14:creationId xmlns:p14="http://schemas.microsoft.com/office/powerpoint/2010/main" val="2238864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ong Title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5"/>
            <a:ext cx="10515600" cy="867683"/>
          </a:xfrm>
        </p:spPr>
        <p:txBody>
          <a:bodyPr/>
          <a:lstStyle>
            <a:lvl1pPr>
              <a:defRPr sz="3600"/>
            </a:lvl1pPr>
          </a:lstStyle>
          <a:p>
            <a:r>
              <a:rPr lang="en-US"/>
              <a:t>Click to edit Master title style</a:t>
            </a:r>
          </a:p>
        </p:txBody>
      </p:sp>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559833" y="5603728"/>
              <a:ext cx="1251167" cy="1002591"/>
            </a:xfrm>
            <a:prstGeom prst="rect">
              <a:avLst/>
            </a:prstGeom>
          </p:spPr>
        </p:pic>
      </p:grpSp>
      <p:sp>
        <p:nvSpPr>
          <p:cNvPr id="3" name="Footer Placeholder 2">
            <a:extLst>
              <a:ext uri="{FF2B5EF4-FFF2-40B4-BE49-F238E27FC236}">
                <a16:creationId xmlns:a16="http://schemas.microsoft.com/office/drawing/2014/main" id="{4C7480EC-2CF0-EF9D-881E-5F447B6F97A9}"/>
              </a:ext>
            </a:extLst>
          </p:cNvPr>
          <p:cNvSpPr>
            <a:spLocks noGrp="1"/>
          </p:cNvSpPr>
          <p:nvPr>
            <p:ph type="ftr" sz="quarter" idx="10"/>
          </p:nvPr>
        </p:nvSpPr>
        <p:spPr/>
        <p:txBody>
          <a:bodyPr/>
          <a:lstStyle/>
          <a:p>
            <a:endParaRPr lang="en-US" sz="1600"/>
          </a:p>
        </p:txBody>
      </p:sp>
    </p:spTree>
    <p:extLst>
      <p:ext uri="{BB962C8B-B14F-4D97-AF65-F5344CB8AC3E}">
        <p14:creationId xmlns:p14="http://schemas.microsoft.com/office/powerpoint/2010/main" val="3260300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5"/>
            <a:ext cx="10515600" cy="867683"/>
          </a:xfrm>
        </p:spPr>
        <p:txBody>
          <a:bodyPr/>
          <a:lstStyle>
            <a:lvl1pPr>
              <a:defRPr sz="3600"/>
            </a:lvl1pPr>
          </a:lstStyle>
          <a:p>
            <a:r>
              <a:rPr lang="en-US"/>
              <a:t>Click to edit Master title style</a:t>
            </a:r>
          </a:p>
        </p:txBody>
      </p:sp>
      <p:sp>
        <p:nvSpPr>
          <p:cNvPr id="16" name="Content Placeholder 15">
            <a:extLst>
              <a:ext uri="{FF2B5EF4-FFF2-40B4-BE49-F238E27FC236}">
                <a16:creationId xmlns:a16="http://schemas.microsoft.com/office/drawing/2014/main" id="{4099CA95-64AE-63FB-792A-B8C40F99F025}"/>
              </a:ext>
            </a:extLst>
          </p:cNvPr>
          <p:cNvSpPr>
            <a:spLocks noGrp="1"/>
          </p:cNvSpPr>
          <p:nvPr>
            <p:ph sz="quarter" idx="13"/>
          </p:nvPr>
        </p:nvSpPr>
        <p:spPr>
          <a:xfrm>
            <a:off x="1331205" y="1233488"/>
            <a:ext cx="9529591" cy="448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1A5DE6BB-CB1A-CAE5-0589-96BE74504891}"/>
              </a:ext>
            </a:extLst>
          </p:cNvPr>
          <p:cNvSpPr>
            <a:spLocks noGrp="1"/>
          </p:cNvSpPr>
          <p:nvPr>
            <p:ph type="body" sz="quarter" idx="11"/>
          </p:nvPr>
        </p:nvSpPr>
        <p:spPr>
          <a:xfrm>
            <a:off x="2076755" y="5968428"/>
            <a:ext cx="8038491" cy="338554"/>
          </a:xfrm>
        </p:spPr>
        <p:txBody>
          <a:bodyPr/>
          <a:lstStyle>
            <a:lvl1pPr algn="ctr">
              <a:buNone/>
              <a:defRPr sz="1600"/>
            </a:lvl1pPr>
          </a:lstStyle>
          <a:p>
            <a:pPr lvl="0"/>
            <a:r>
              <a:rPr lang="en-US"/>
              <a:t>Click to edit Master text styles</a:t>
            </a:r>
          </a:p>
        </p:txBody>
      </p:sp>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flipH="1">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559833" y="5603728"/>
              <a:ext cx="1251167" cy="1002591"/>
            </a:xfrm>
            <a:prstGeom prst="rect">
              <a:avLst/>
            </a:prstGeom>
          </p:spPr>
        </p:pic>
      </p:grpSp>
      <p:sp>
        <p:nvSpPr>
          <p:cNvPr id="3" name="Footer Placeholder 2">
            <a:extLst>
              <a:ext uri="{FF2B5EF4-FFF2-40B4-BE49-F238E27FC236}">
                <a16:creationId xmlns:a16="http://schemas.microsoft.com/office/drawing/2014/main" id="{4C7480EC-2CF0-EF9D-881E-5F447B6F97A9}"/>
              </a:ext>
            </a:extLst>
          </p:cNvPr>
          <p:cNvSpPr>
            <a:spLocks noGrp="1"/>
          </p:cNvSpPr>
          <p:nvPr>
            <p:ph type="ftr" sz="quarter" idx="10"/>
          </p:nvPr>
        </p:nvSpPr>
        <p:spPr/>
        <p:txBody>
          <a:bodyPr/>
          <a:lstStyle/>
          <a:p>
            <a:endParaRPr lang="en-US" sz="1600"/>
          </a:p>
        </p:txBody>
      </p:sp>
    </p:spTree>
    <p:extLst>
      <p:ext uri="{BB962C8B-B14F-4D97-AF65-F5344CB8AC3E}">
        <p14:creationId xmlns:p14="http://schemas.microsoft.com/office/powerpoint/2010/main" val="866227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ong Title and picture_Right Sai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2F92-5542-8473-EB5A-F4976ADFC212}"/>
              </a:ext>
            </a:extLst>
          </p:cNvPr>
          <p:cNvSpPr>
            <a:spLocks noGrp="1"/>
          </p:cNvSpPr>
          <p:nvPr>
            <p:ph type="title"/>
          </p:nvPr>
        </p:nvSpPr>
        <p:spPr>
          <a:xfrm>
            <a:off x="838200" y="365125"/>
            <a:ext cx="10515600" cy="867683"/>
          </a:xfrm>
        </p:spPr>
        <p:txBody>
          <a:bodyPr/>
          <a:lstStyle>
            <a:lvl1pPr>
              <a:defRPr sz="3600"/>
            </a:lvl1pPr>
          </a:lstStyle>
          <a:p>
            <a:r>
              <a:rPr lang="en-US"/>
              <a:t>Click to edit Master title style</a:t>
            </a:r>
          </a:p>
        </p:txBody>
      </p:sp>
      <p:grpSp>
        <p:nvGrpSpPr>
          <p:cNvPr id="8" name="Group 7">
            <a:extLst>
              <a:ext uri="{FF2B5EF4-FFF2-40B4-BE49-F238E27FC236}">
                <a16:creationId xmlns:a16="http://schemas.microsoft.com/office/drawing/2014/main" id="{C9BC3558-7687-1DDA-0792-CCF5D175C819}"/>
              </a:ext>
              <a:ext uri="{C183D7F6-B498-43B3-948B-1728B52AA6E4}">
                <adec:decorative xmlns:adec="http://schemas.microsoft.com/office/drawing/2017/decorative" val="1"/>
              </a:ext>
            </a:extLst>
          </p:cNvPr>
          <p:cNvGrpSpPr/>
          <p:nvPr/>
        </p:nvGrpSpPr>
        <p:grpSpPr>
          <a:xfrm>
            <a:off x="0" y="5603728"/>
            <a:ext cx="12192000" cy="1254272"/>
            <a:chOff x="0" y="5603728"/>
            <a:chExt cx="12192000" cy="1254272"/>
          </a:xfrm>
        </p:grpSpPr>
        <p:sp>
          <p:nvSpPr>
            <p:cNvPr id="7" name="Rectangle 6">
              <a:extLst>
                <a:ext uri="{FF2B5EF4-FFF2-40B4-BE49-F238E27FC236}">
                  <a16:creationId xmlns:a16="http://schemas.microsoft.com/office/drawing/2014/main" id="{04A511E0-49E5-85B4-FF4D-0BD597DC23F5}"/>
                </a:ext>
                <a:ext uri="{C183D7F6-B498-43B3-948B-1728B52AA6E4}">
                  <adec:decorative xmlns:adec="http://schemas.microsoft.com/office/drawing/2017/decorative" val="1"/>
                </a:ext>
              </a:extLst>
            </p:cNvPr>
            <p:cNvSpPr/>
            <p:nvPr/>
          </p:nvSpPr>
          <p:spPr>
            <a:xfrm>
              <a:off x="0" y="6606319"/>
              <a:ext cx="12192000" cy="25168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0" name="Graphic 9">
              <a:extLst>
                <a:ext uri="{FF2B5EF4-FFF2-40B4-BE49-F238E27FC236}">
                  <a16:creationId xmlns:a16="http://schemas.microsoft.com/office/drawing/2014/main" id="{A8D63032-9691-9AF7-7235-D3F24E304D5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559833" y="5603728"/>
              <a:ext cx="1251167" cy="1002591"/>
            </a:xfrm>
            <a:prstGeom prst="rect">
              <a:avLst/>
            </a:prstGeom>
          </p:spPr>
        </p:pic>
      </p:grpSp>
      <p:sp>
        <p:nvSpPr>
          <p:cNvPr id="3" name="Footer Placeholder 2">
            <a:extLst>
              <a:ext uri="{FF2B5EF4-FFF2-40B4-BE49-F238E27FC236}">
                <a16:creationId xmlns:a16="http://schemas.microsoft.com/office/drawing/2014/main" id="{D6229C62-3A7A-F9FB-5478-FD4E3411CAEF}"/>
              </a:ext>
            </a:extLst>
          </p:cNvPr>
          <p:cNvSpPr>
            <a:spLocks noGrp="1"/>
          </p:cNvSpPr>
          <p:nvPr>
            <p:ph type="ftr" sz="quarter" idx="10"/>
          </p:nvPr>
        </p:nvSpPr>
        <p:spPr>
          <a:xfrm>
            <a:off x="838200" y="6194426"/>
            <a:ext cx="4114800" cy="298450"/>
          </a:xfrm>
        </p:spPr>
        <p:txBody>
          <a:bodyPr/>
          <a:lstStyle>
            <a:lvl1pPr algn="l">
              <a:defRPr/>
            </a:lvl1pPr>
          </a:lstStyle>
          <a:p>
            <a:pPr algn="l"/>
            <a:endParaRPr lang="en-US"/>
          </a:p>
        </p:txBody>
      </p:sp>
    </p:spTree>
    <p:extLst>
      <p:ext uri="{BB962C8B-B14F-4D97-AF65-F5344CB8AC3E}">
        <p14:creationId xmlns:p14="http://schemas.microsoft.com/office/powerpoint/2010/main" val="3564116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92B68C-5BD7-16E1-C4C6-CD91C5642F95}"/>
              </a:ext>
            </a:extLst>
          </p:cNvPr>
          <p:cNvSpPr>
            <a:spLocks noGrp="1"/>
          </p:cNvSpPr>
          <p:nvPr>
            <p:ph type="title"/>
          </p:nvPr>
        </p:nvSpPr>
        <p:spPr>
          <a:xfrm>
            <a:off x="838200" y="365125"/>
            <a:ext cx="10515600" cy="1325563"/>
          </a:xfrm>
          <a:prstGeom prst="rect">
            <a:avLst/>
          </a:prstGeom>
        </p:spPr>
        <p:txBody>
          <a:bodyPr vert="horz" lIns="0" tIns="0" rIns="0" bIns="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40B9462C-A8DF-A4B1-78D3-55D52BEA4255}"/>
              </a:ext>
            </a:extLst>
          </p:cNvPr>
          <p:cNvSpPr>
            <a:spLocks noGrp="1"/>
          </p:cNvSpPr>
          <p:nvPr>
            <p:ph type="body" idx="1"/>
          </p:nvPr>
        </p:nvSpPr>
        <p:spPr>
          <a:xfrm>
            <a:off x="838200" y="1825625"/>
            <a:ext cx="10515600" cy="4351339"/>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68632AA9-9B04-3C30-BF95-D9DE8450BD13}"/>
              </a:ext>
            </a:extLst>
          </p:cNvPr>
          <p:cNvSpPr>
            <a:spLocks noGrp="1"/>
          </p:cNvSpPr>
          <p:nvPr>
            <p:ph type="ftr" sz="quarter" idx="3"/>
          </p:nvPr>
        </p:nvSpPr>
        <p:spPr>
          <a:xfrm>
            <a:off x="7239000" y="6194426"/>
            <a:ext cx="4114800" cy="298450"/>
          </a:xfrm>
          <a:prstGeom prst="rect">
            <a:avLst/>
          </a:prstGeom>
        </p:spPr>
        <p:txBody>
          <a:bodyPr vert="horz" lIns="91440" tIns="45720" rIns="91440" bIns="45720" rtlCol="0" anchor="ctr"/>
          <a:lstStyle>
            <a:lvl1pPr algn="r">
              <a:defRPr sz="1600">
                <a:solidFill>
                  <a:schemeClr val="tx1"/>
                </a:solidFill>
                <a:latin typeface="+mn-lt"/>
                <a:ea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729682268"/>
      </p:ext>
    </p:extLst>
  </p:cSld>
  <p:clrMap bg1="lt1" tx1="dk1" bg2="lt2" tx2="dk2" accent1="accent1" accent2="accent2" accent3="accent3" accent4="accent4" accent5="accent5" accent6="accent6" hlink="hlink" folHlink="folHlink"/>
  <p:sldLayoutIdLst>
    <p:sldLayoutId id="2147483665" r:id="rId1"/>
    <p:sldLayoutId id="2147483733" r:id="rId2"/>
    <p:sldLayoutId id="2147483666" r:id="rId3"/>
    <p:sldLayoutId id="2147483667" r:id="rId4"/>
    <p:sldLayoutId id="2147483668" r:id="rId5"/>
    <p:sldLayoutId id="2147483669" r:id="rId6"/>
    <p:sldLayoutId id="2147483732" r:id="rId7"/>
    <p:sldLayoutId id="2147483670" r:id="rId8"/>
    <p:sldLayoutId id="2147483671" r:id="rId9"/>
    <p:sldLayoutId id="2147483672" r:id="rId10"/>
    <p:sldLayoutId id="2147483673" r:id="rId11"/>
    <p:sldLayoutId id="2147483674" r:id="rId12"/>
    <p:sldLayoutId id="2147483730" r:id="rId13"/>
    <p:sldLayoutId id="2147483731" r:id="rId14"/>
    <p:sldLayoutId id="2147483676" r:id="rId15"/>
    <p:sldLayoutId id="2147483677" r:id="rId16"/>
    <p:sldLayoutId id="2147483678" r:id="rId17"/>
    <p:sldLayoutId id="2147483679" r:id="rId18"/>
    <p:sldLayoutId id="2147483680" r:id="rId19"/>
    <p:sldLayoutId id="2147483693" r:id="rId20"/>
    <p:sldLayoutId id="2147483681" r:id="rId21"/>
    <p:sldLayoutId id="2147483682" r:id="rId22"/>
    <p:sldLayoutId id="2147483683" r:id="rId23"/>
    <p:sldLayoutId id="2147483684" r:id="rId24"/>
    <p:sldLayoutId id="2147483685" r:id="rId25"/>
    <p:sldLayoutId id="2147483686" r:id="rId26"/>
    <p:sldLayoutId id="2147483687" r:id="rId27"/>
    <p:sldLayoutId id="2147483736" r:id="rId28"/>
    <p:sldLayoutId id="2147483723" r:id="rId29"/>
    <p:sldLayoutId id="2147483727" r:id="rId30"/>
  </p:sldLayoutIdLst>
  <p:hf hdr="0"/>
  <p:txStyles>
    <p:titleStyle>
      <a:lvl1pPr algn="l" defTabSz="914377"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p:titleStyle>
    <p:bodyStyle>
      <a:lvl1pPr marL="396875" indent="-341313"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738188" indent="-280988"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255713" indent="-296863"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1652588" indent="-236538"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114550" indent="-241300"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notesSlide" Target="../notesSlides/notesSlide100.xml"/><Relationship Id="rId1" Type="http://schemas.openxmlformats.org/officeDocument/2006/relationships/slideLayout" Target="../slideLayouts/slideLayout2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notesSlide" Target="../notesSlides/notesSlide104.xml"/><Relationship Id="rId1" Type="http://schemas.openxmlformats.org/officeDocument/2006/relationships/slideLayout" Target="../slideLayouts/slideLayout28.xml"/><Relationship Id="rId4" Type="http://schemas.openxmlformats.org/officeDocument/2006/relationships/hyperlink" Target="https://svgsilh.com/ffc107/image/304167.html" TargetMode="Externa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7.xml"/><Relationship Id="rId1" Type="http://schemas.openxmlformats.org/officeDocument/2006/relationships/slideLayout" Target="../slideLayouts/slideLayout21.xml"/><Relationship Id="rId5" Type="http://schemas.openxmlformats.org/officeDocument/2006/relationships/hyperlink" Target="https://pngtree.com/freepng/set-of-pencil-vector-illustration_7690299.html" TargetMode="External"/><Relationship Id="rId4" Type="http://schemas.openxmlformats.org/officeDocument/2006/relationships/image" Target="../media/image30.png"/></Relationships>
</file>

<file path=ppt/slides/_rels/slide10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8.xml"/><Relationship Id="rId1" Type="http://schemas.openxmlformats.org/officeDocument/2006/relationships/slideLayout" Target="../slideLayouts/slideLayout15.xml"/><Relationship Id="rId4" Type="http://schemas.openxmlformats.org/officeDocument/2006/relationships/hyperlink" Target="https://www.alamy.com/stack-of-old-vintage-books-hand-drawn-color-watercolor-illustration-learning-image526010991.html" TargetMode="External"/></Relationships>
</file>

<file path=ppt/slides/_rels/slide109.xml.rels><?xml version="1.0" encoding="UTF-8" standalone="yes"?>
<Relationships xmlns="http://schemas.openxmlformats.org/package/2006/relationships"><Relationship Id="rId8" Type="http://schemas.openxmlformats.org/officeDocument/2006/relationships/hyperlink" Target="https://consortium.uchicago.edu/publications/organizing-schools-improvement-lessons-Chicago" TargetMode="External"/><Relationship Id="rId3" Type="http://schemas.openxmlformats.org/officeDocument/2006/relationships/hyperlink" Target="https://flamboyanfoundation.org/inthenews/hechinger-report-what-the-research-says-about-the-best-ways-to-engage-parents/" TargetMode="External"/><Relationship Id="rId7" Type="http://schemas.openxmlformats.org/officeDocument/2006/relationships/hyperlink" Target="https://www.brookings.edu/wp-content/uploads/2022/01/Understanding_The_Connection_FINAL.pdf" TargetMode="External"/><Relationship Id="rId2" Type="http://schemas.openxmlformats.org/officeDocument/2006/relationships/notesSlide" Target="../notesSlides/notesSlide109.xml"/><Relationship Id="rId1" Type="http://schemas.openxmlformats.org/officeDocument/2006/relationships/slideLayout" Target="../slideLayouts/slideLayout30.xml"/><Relationship Id="rId6" Type="http://schemas.openxmlformats.org/officeDocument/2006/relationships/hyperlink" Target="https://ceedar.education.ufl.edu/wp-content/uploads/2020/12/Assessment-Practices-Within-a-Multi-Tiered-System-of-Supports-2.pdf" TargetMode="External"/><Relationship Id="rId5" Type="http://schemas.openxmlformats.org/officeDocument/2006/relationships/hyperlink" Target="https://www.air.org/sites/default/files/FE-Teachers-and-Educators.pdf" TargetMode="External"/><Relationship Id="rId4" Type="http://schemas.openxmlformats.org/officeDocument/2006/relationships/hyperlink" Target="https://ies.ed.gov/ncee/rel/regions/west/pdf/Family_Engagement_and_Empowerment_Brief_Final_Clean_ADA_Final.pdf"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hechingerreport.org/what-the-research-says-about-the-best-way-to-engage-parents/"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8" Type="http://schemas.openxmlformats.org/officeDocument/2006/relationships/hyperlink" Target="https://doi.org/10.1177/0042085912445643" TargetMode="External"/><Relationship Id="rId3" Type="http://schemas.openxmlformats.org/officeDocument/2006/relationships/hyperlink" Target="https://www.youtube.com/watch?v=kL5lO8gMrR0" TargetMode="External"/><Relationship Id="rId7" Type="http://schemas.openxmlformats.org/officeDocument/2006/relationships/hyperlink" Target="https://oese.ed.gov/files/2020/10/equitable_family_engag_508.pdf" TargetMode="External"/><Relationship Id="rId2" Type="http://schemas.openxmlformats.org/officeDocument/2006/relationships/notesSlide" Target="../notesSlides/notesSlide110.xml"/><Relationship Id="rId1" Type="http://schemas.openxmlformats.org/officeDocument/2006/relationships/slideLayout" Target="../slideLayouts/slideLayout30.xml"/><Relationship Id="rId6" Type="http://schemas.openxmlformats.org/officeDocument/2006/relationships/hyperlink" Target="https://ilmtss.niu.edu/family-engagement/" TargetMode="External"/><Relationship Id="rId5" Type="http://schemas.openxmlformats.org/officeDocument/2006/relationships/hyperlink" Target="https://sedl.org/connections/resources/evidence.pdf" TargetMode="External"/><Relationship Id="rId4" Type="http://schemas.openxmlformats.org/officeDocument/2006/relationships/hyperlink" Target="https://www.youtube.com/watch?v=vNdwJTKuHDw" TargetMode="External"/><Relationship Id="rId9" Type="http://schemas.openxmlformats.org/officeDocument/2006/relationships/hyperlink" Target="https://www.dualcapacity.org/" TargetMode="External"/></Relationships>
</file>

<file path=ppt/slides/_rels/slide111.xml.rels><?xml version="1.0" encoding="UTF-8" standalone="yes"?>
<Relationships xmlns="http://schemas.openxmlformats.org/package/2006/relationships"><Relationship Id="rId8" Type="http://schemas.openxmlformats.org/officeDocument/2006/relationships/hyperlink" Target="https://www.moedu-sail.org/f-s-partnerships-practice-profile-view/" TargetMode="External"/><Relationship Id="rId3" Type="http://schemas.openxmlformats.org/officeDocument/2006/relationships/hyperlink" Target="https://eric.ed.gov/?id=ED593896" TargetMode="External"/><Relationship Id="rId7" Type="http://schemas.openxmlformats.org/officeDocument/2006/relationships/hyperlink" Target="https://www.moedu-sail.org/f-s-partnerships-infographic-view/" TargetMode="External"/><Relationship Id="rId2" Type="http://schemas.openxmlformats.org/officeDocument/2006/relationships/notesSlide" Target="../notesSlides/notesSlide111.xml"/><Relationship Id="rId1" Type="http://schemas.openxmlformats.org/officeDocument/2006/relationships/slideLayout" Target="../slideLayouts/slideLayout30.xml"/><Relationship Id="rId6" Type="http://schemas.openxmlformats.org/officeDocument/2006/relationships/hyperlink" Target="https://doi.org/10.1086/675637" TargetMode="External"/><Relationship Id="rId5" Type="http://schemas.openxmlformats.org/officeDocument/2006/relationships/hyperlink" Target="https://www.michigan.gov/mde/-/media/Project/Websites/mde/Literacy/Family-Engagement-for-Literacy/FE_Equity.pdf?rev=29a6cb29c7d34470b47db96889fd19d4&amp;hash=B9F5172A33E1B4E91B28F59964FC48D3" TargetMode="External"/><Relationship Id="rId10" Type="http://schemas.openxmlformats.org/officeDocument/2006/relationships/hyperlink" Target="https://dese.mo.gov/educator-quality/educator-preparation/media/pdf/teacher-standards" TargetMode="External"/><Relationship Id="rId4" Type="http://schemas.openxmlformats.org/officeDocument/2006/relationships/hyperlink" Target="https://swiftschools.org/wp-content/uploads/2023/02/63-Engaging-all-in-data-conversations-Part4_May2015.pdf" TargetMode="External"/><Relationship Id="rId9" Type="http://schemas.openxmlformats.org/officeDocument/2006/relationships/hyperlink" Target="https://dese.mo.gov/media/pdf/oeq-ed-leaderstandards" TargetMode="External"/></Relationships>
</file>

<file path=ppt/slides/_rels/slide112.xml.rels><?xml version="1.0" encoding="UTF-8" standalone="yes"?>
<Relationships xmlns="http://schemas.openxmlformats.org/package/2006/relationships"><Relationship Id="rId8" Type="http://schemas.openxmlformats.org/officeDocument/2006/relationships/hyperlink" Target="https://doi.org/10.3102/0034654318825437" TargetMode="External"/><Relationship Id="rId3" Type="http://schemas.openxmlformats.org/officeDocument/2006/relationships/hyperlink" Target="https://nafsce.org/" TargetMode="External"/><Relationship Id="rId7" Type="http://schemas.openxmlformats.org/officeDocument/2006/relationships/hyperlink" Target="https://parentpowered.com/blog/education-equity/culturally-responsive-family-engagement/" TargetMode="External"/><Relationship Id="rId2" Type="http://schemas.openxmlformats.org/officeDocument/2006/relationships/notesSlide" Target="../notesSlides/notesSlide112.xml"/><Relationship Id="rId1" Type="http://schemas.openxmlformats.org/officeDocument/2006/relationships/slideLayout" Target="../slideLayouts/slideLayout30.xml"/><Relationship Id="rId6" Type="http://schemas.openxmlformats.org/officeDocument/2006/relationships/hyperlink" Target="https://www.youtube.com/watch?v=xODEoIDJa70" TargetMode="External"/><Relationship Id="rId5" Type="http://schemas.openxmlformats.org/officeDocument/2006/relationships/hyperlink" Target="https://www.brookings.edu/articles/who-you-know-relationships-networks-and-social-capital-in-boosting-educational-opportunity-for-young-americans/" TargetMode="External"/><Relationship Id="rId10" Type="http://schemas.openxmlformats.org/officeDocument/2006/relationships/hyperlink" Target="https://swiftschools.org/wp-content/uploads/2023/02/57-Trusting-Family-Partnerships.pdf" TargetMode="External"/><Relationship Id="rId4" Type="http://schemas.openxmlformats.org/officeDocument/2006/relationships/hyperlink" Target="https://www.youtube.com/watch?v=R-SLgKO5lm0" TargetMode="External"/><Relationship Id="rId9" Type="http://schemas.openxmlformats.org/officeDocument/2006/relationships/hyperlink" Target="https://psycnet.apa.org/doi/10.1007/s10648-019-09509-w" TargetMode="External"/></Relationships>
</file>

<file path=ppt/slides/_rels/slide113.xml.rels><?xml version="1.0" encoding="UTF-8" standalone="yes"?>
<Relationships xmlns="http://schemas.openxmlformats.org/package/2006/relationships"><Relationship Id="rId8" Type="http://schemas.openxmlformats.org/officeDocument/2006/relationships/hyperlink" Target="https://edreports.org/resources/article/5-ways-to-engage-families-around-student-learning-and-why-you-should" TargetMode="External"/><Relationship Id="rId3" Type="http://schemas.openxmlformats.org/officeDocument/2006/relationships/hyperlink" Target="https://youtu.be/ToH92DBWneU" TargetMode="External"/><Relationship Id="rId7" Type="http://schemas.openxmlformats.org/officeDocument/2006/relationships/hyperlink" Target="https://pthvp.org/wp-content/uploads/2022/03/parent-teacher-home-visits-implementation-study.pdf" TargetMode="External"/><Relationship Id="rId2" Type="http://schemas.openxmlformats.org/officeDocument/2006/relationships/notesSlide" Target="../notesSlides/notesSlide113.xml"/><Relationship Id="rId1" Type="http://schemas.openxmlformats.org/officeDocument/2006/relationships/slideLayout" Target="../slideLayouts/slideLayout30.xml"/><Relationship Id="rId6" Type="http://schemas.openxmlformats.org/officeDocument/2006/relationships/hyperlink" Target="https://www.ed.gov/laws-and-policy/civil-rights-laws/race-color-and-national-origin-discrimination" TargetMode="External"/><Relationship Id="rId5" Type="http://schemas.openxmlformats.org/officeDocument/2006/relationships/hyperlink" Target="https://www.ed.gov/sites/ed/files/2024-11/Let%E2%80%99s_Talk_Back_to_School_Eng_2024.pdf" TargetMode="External"/><Relationship Id="rId4" Type="http://schemas.openxmlformats.org/officeDocument/2006/relationships/hyperlink" Target="https://www.ed.gov/sites/ed/files/policy/elsec/leg/essa/essatitleiiiguidenglishlearners92016.pdf" TargetMode="External"/></Relationships>
</file>

<file path=ppt/slides/_rels/slide114.xml.rels><?xml version="1.0" encoding="UTF-8" standalone="yes"?>
<Relationships xmlns="http://schemas.openxmlformats.org/package/2006/relationships"><Relationship Id="rId3" Type="http://schemas.openxmlformats.org/officeDocument/2006/relationships/hyperlink" Target="https://www.pbis.org/resource/aligning-and-integrating-family-engagement-in-pbis" TargetMode="External"/><Relationship Id="rId2" Type="http://schemas.openxmlformats.org/officeDocument/2006/relationships/notesSlide" Target="../notesSlides/notesSlide114.xml"/><Relationship Id="rId1" Type="http://schemas.openxmlformats.org/officeDocument/2006/relationships/slideLayout" Target="../slideLayouts/slideLayout30.xml"/><Relationship Id="rId4" Type="http://schemas.openxmlformats.org/officeDocument/2006/relationships/hyperlink" Target="https://nmefoundation.org/how-family-school-and-com"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hyperlink" Target="https://www.moedu-sail.org/f-s-partnerships-infographic-view/" TargetMode="External"/><Relationship Id="rId4" Type="http://schemas.openxmlformats.org/officeDocument/2006/relationships/hyperlink" Target="https://openclipart.org/detail/24809"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hyperlink" Target="https://www.moedu-sail.org/f-s-partnerships-practice-profile-view/" TargetMode="External"/><Relationship Id="rId4" Type="http://schemas.openxmlformats.org/officeDocument/2006/relationships/hyperlink" Target="https://openclipart.org/detail/24809"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video" Target="https://www.youtube.com/embed/R-SLgKO5lm0?start=111&amp;feature=oembed" TargetMode="External"/><Relationship Id="rId5" Type="http://schemas.openxmlformats.org/officeDocument/2006/relationships/hyperlink" Target="https://youtu.be/R-SLgKO5lm0?t=111" TargetMode="External"/><Relationship Id="rId4" Type="http://schemas.openxmlformats.org/officeDocument/2006/relationships/image" Target="../media/image13.jpeg"/></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notesSlide" Target="../notesSlides/notesSlide39.xml"/><Relationship Id="rId1" Type="http://schemas.openxmlformats.org/officeDocument/2006/relationships/slideLayout" Target="../slideLayouts/slideLayout27.xml"/><Relationship Id="rId4" Type="http://schemas.openxmlformats.org/officeDocument/2006/relationships/hyperlink" Target="https://svgsilh.com/ffc107/image/304167.html"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3" Type="http://schemas.openxmlformats.org/officeDocument/2006/relationships/hyperlink" Target="https://hechingerreport.org/what-the-research-says-about-the-best-way-to-engage-parents/" TargetMode="External"/><Relationship Id="rId2" Type="http://schemas.openxmlformats.org/officeDocument/2006/relationships/notesSlide" Target="../notesSlides/notesSlide41.xml"/><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8.xml"/><Relationship Id="rId1" Type="http://schemas.openxmlformats.org/officeDocument/2006/relationships/video" Target="https://www.youtube.com/embed/vNdwJTKuHDw?feature=oembed" TargetMode="External"/><Relationship Id="rId5" Type="http://schemas.openxmlformats.org/officeDocument/2006/relationships/hyperlink" Target="http://www.youtube.com/watch?v=vNdwJTKuHDw" TargetMode="External"/><Relationship Id="rId4" Type="http://schemas.openxmlformats.org/officeDocument/2006/relationships/image" Target="../media/image18.jpeg"/></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5.xml"/><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60.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notesSlide" Target="../notesSlides/notesSlide62.xml"/><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notesSlide" Target="../notesSlides/notesSlide65.xml"/><Relationship Id="rId1" Type="http://schemas.openxmlformats.org/officeDocument/2006/relationships/slideLayout" Target="../slideLayouts/slideLayout28.xml"/><Relationship Id="rId4" Type="http://schemas.openxmlformats.org/officeDocument/2006/relationships/hyperlink" Target="https://svgsilh.com/ffc107/image/304167.html"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notesSlide" Target="../notesSlides/notesSlide66.xml"/><Relationship Id="rId1" Type="http://schemas.openxmlformats.org/officeDocument/2006/relationships/slideLayout" Target="../slideLayouts/slideLayout2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8.xml"/><Relationship Id="rId1" Type="http://schemas.openxmlformats.org/officeDocument/2006/relationships/video" Target="https://www.youtube.com/embed/xODEoIDJa70?feature=oembed" TargetMode="External"/><Relationship Id="rId5" Type="http://schemas.openxmlformats.org/officeDocument/2006/relationships/hyperlink" Target="https://www.youtube.com/watch?v=xODEoIDJa70" TargetMode="External"/><Relationship Id="rId4" Type="http://schemas.openxmlformats.org/officeDocument/2006/relationships/image" Target="../media/image21.jpeg"/></Relationships>
</file>

<file path=ppt/slides/_rels/slide6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9.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8.xml"/><Relationship Id="rId1" Type="http://schemas.openxmlformats.org/officeDocument/2006/relationships/video" Target="https://www.youtube.com/embed/kL5lO8gMrR0?feature=oembed" TargetMode="External"/><Relationship Id="rId5" Type="http://schemas.openxmlformats.org/officeDocument/2006/relationships/hyperlink" Target="https://www.youtube.com/watch?v=kL5lO8gMrR0" TargetMode="External"/><Relationship Id="rId4" Type="http://schemas.openxmlformats.org/officeDocument/2006/relationships/image" Target="../media/image22.jpeg"/></Relationships>
</file>

<file path=ppt/slides/_rels/slide7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6.xml"/><Relationship Id="rId1" Type="http://schemas.openxmlformats.org/officeDocument/2006/relationships/slideLayout" Target="../slideLayouts/slideLayout2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1.xml"/><Relationship Id="rId1" Type="http://schemas.openxmlformats.org/officeDocument/2006/relationships/slideLayout" Target="../slideLayouts/slideLayout26.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8.xml"/><Relationship Id="rId1" Type="http://schemas.openxmlformats.org/officeDocument/2006/relationships/video" Target="https://www.youtube.com/embed/ToH92DBWneU?feature=oembed" TargetMode="External"/><Relationship Id="rId5" Type="http://schemas.openxmlformats.org/officeDocument/2006/relationships/hyperlink" Target="https://youtu.be/ToH92DBWneU" TargetMode="External"/><Relationship Id="rId4" Type="http://schemas.openxmlformats.org/officeDocument/2006/relationships/image" Target="../media/image24.jpeg"/></Relationships>
</file>

<file path=ppt/slides/_rels/slide8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3.xml"/><Relationship Id="rId1" Type="http://schemas.openxmlformats.org/officeDocument/2006/relationships/slideLayout" Target="../slideLayouts/slideLayout2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notesSlide" Target="../notesSlides/notesSlide85.xml"/><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notesSlide" Target="../notesSlides/notesSlide86.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notesSlide" Target="../notesSlides/notesSlide88.xml"/><Relationship Id="rId1" Type="http://schemas.openxmlformats.org/officeDocument/2006/relationships/slideLayout" Target="../slideLayouts/slideLayout28.xml"/><Relationship Id="rId4" Type="http://schemas.openxmlformats.org/officeDocument/2006/relationships/hyperlink" Target="https://svgsilh.com/ffc107/image/304167.html" TargetMode="External"/></Relationships>
</file>

<file path=ppt/slides/_rels/slide8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notesSlide" Target="../notesSlides/notesSlide89.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notesSlide" Target="../notesSlides/notesSlide96.xml"/><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8" name="Title 13">
            <a:extLst>
              <a:ext uri="{FF2B5EF4-FFF2-40B4-BE49-F238E27FC236}">
                <a16:creationId xmlns:a16="http://schemas.microsoft.com/office/drawing/2014/main" id="{7097B3D8-B5AD-C5C2-7E5A-24C2B046AECF}"/>
              </a:ext>
            </a:extLst>
          </p:cNvPr>
          <p:cNvSpPr>
            <a:spLocks noGrp="1"/>
          </p:cNvSpPr>
          <p:nvPr>
            <p:ph type="title"/>
          </p:nvPr>
        </p:nvSpPr>
        <p:spPr>
          <a:xfrm>
            <a:off x="381000" y="251679"/>
            <a:ext cx="11182352" cy="378050"/>
          </a:xfrm>
        </p:spPr>
        <p:txBody>
          <a:bodyPr/>
          <a:lstStyle/>
          <a:p>
            <a:r>
              <a:rPr lang="en-US"/>
              <a:t>Hidden Slide Intro</a:t>
            </a:r>
          </a:p>
        </p:txBody>
      </p:sp>
      <p:sp>
        <p:nvSpPr>
          <p:cNvPr id="3" name="Text Placeholder 7">
            <a:extLst>
              <a:ext uri="{FF2B5EF4-FFF2-40B4-BE49-F238E27FC236}">
                <a16:creationId xmlns:a16="http://schemas.microsoft.com/office/drawing/2014/main" id="{8A04F0A7-7573-1E9F-C91D-F133B880B454}"/>
              </a:ext>
            </a:extLst>
          </p:cNvPr>
          <p:cNvSpPr>
            <a:spLocks noGrp="1"/>
          </p:cNvSpPr>
          <p:nvPr>
            <p:ph type="body" idx="10"/>
          </p:nvPr>
        </p:nvSpPr>
        <p:spPr>
          <a:xfrm>
            <a:off x="838200" y="870312"/>
            <a:ext cx="10725150" cy="373543"/>
          </a:xfrm>
        </p:spPr>
        <p:txBody>
          <a:bodyPr/>
          <a:lstStyle/>
          <a:p>
            <a:r>
              <a:rPr lang="en-US"/>
              <a:t>Family-School Partnerships</a:t>
            </a:r>
          </a:p>
        </p:txBody>
      </p:sp>
      <p:sp>
        <p:nvSpPr>
          <p:cNvPr id="2" name="Text Placeholder 1">
            <a:extLst>
              <a:ext uri="{FF2B5EF4-FFF2-40B4-BE49-F238E27FC236}">
                <a16:creationId xmlns:a16="http://schemas.microsoft.com/office/drawing/2014/main" id="{4E9EF497-288C-C3F9-1EFB-9F61617ADDCB}"/>
              </a:ext>
            </a:extLst>
          </p:cNvPr>
          <p:cNvSpPr>
            <a:spLocks noGrp="1"/>
          </p:cNvSpPr>
          <p:nvPr>
            <p:ph idx="4294967295"/>
          </p:nvPr>
        </p:nvSpPr>
        <p:spPr>
          <a:xfrm>
            <a:off x="838200" y="1484438"/>
            <a:ext cx="10515600" cy="4188020"/>
          </a:xfrm>
        </p:spPr>
        <p:txBody>
          <a:bodyPr/>
          <a:lstStyle/>
          <a:p>
            <a:r>
              <a:rPr lang="en-US"/>
              <a:t>This module starts with hidden slides providing information for the presenter. </a:t>
            </a:r>
          </a:p>
          <a:p>
            <a:r>
              <a:rPr lang="en-US"/>
              <a:t>The slides are not currently hidden. Once you’ve had a chance to review them then set them as hidden.</a:t>
            </a:r>
          </a:p>
          <a:p>
            <a:r>
              <a:rPr lang="en-US"/>
              <a:t>Additionally, throughout the module there are some slides marked “Optional” at the start of the Notes section. You can choose to use them or hide them. They are not currently hidden.</a:t>
            </a:r>
          </a:p>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a:extLst>
            <a:ext uri="{FF2B5EF4-FFF2-40B4-BE49-F238E27FC236}">
              <a16:creationId xmlns:a16="http://schemas.microsoft.com/office/drawing/2014/main" id="{E5124532-89C6-0A6A-333C-6B1FFD0CB9B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14B1068-2C7E-33BD-2230-476813B6D682}"/>
              </a:ext>
            </a:extLst>
          </p:cNvPr>
          <p:cNvSpPr>
            <a:spLocks noGrp="1"/>
          </p:cNvSpPr>
          <p:nvPr>
            <p:ph type="title"/>
          </p:nvPr>
        </p:nvSpPr>
        <p:spPr/>
        <p:txBody>
          <a:bodyPr/>
          <a:lstStyle/>
          <a:p>
            <a:r>
              <a:rPr lang="en-US"/>
              <a:t>Hidden Slide #9</a:t>
            </a:r>
          </a:p>
        </p:txBody>
      </p:sp>
      <p:sp>
        <p:nvSpPr>
          <p:cNvPr id="8" name="Text Placeholder 7">
            <a:extLst>
              <a:ext uri="{FF2B5EF4-FFF2-40B4-BE49-F238E27FC236}">
                <a16:creationId xmlns:a16="http://schemas.microsoft.com/office/drawing/2014/main" id="{0E7F1F2F-1564-7C87-0427-C5156F177052}"/>
              </a:ext>
            </a:extLst>
          </p:cNvPr>
          <p:cNvSpPr>
            <a:spLocks noGrp="1"/>
          </p:cNvSpPr>
          <p:nvPr>
            <p:ph type="body" idx="10"/>
          </p:nvPr>
        </p:nvSpPr>
        <p:spPr/>
        <p:txBody>
          <a:bodyPr/>
          <a:lstStyle/>
          <a:p>
            <a:r>
              <a:rPr lang="en-US"/>
              <a:t>Key Terms</a:t>
            </a:r>
          </a:p>
        </p:txBody>
      </p:sp>
      <p:sp>
        <p:nvSpPr>
          <p:cNvPr id="2" name="Content Placeholder 1">
            <a:extLst>
              <a:ext uri="{FF2B5EF4-FFF2-40B4-BE49-F238E27FC236}">
                <a16:creationId xmlns:a16="http://schemas.microsoft.com/office/drawing/2014/main" id="{C663E2CC-C5DF-20B5-94B8-94F0E75FFF4C}"/>
              </a:ext>
            </a:extLst>
          </p:cNvPr>
          <p:cNvSpPr>
            <a:spLocks noGrp="1"/>
          </p:cNvSpPr>
          <p:nvPr>
            <p:ph sz="quarter" idx="12"/>
          </p:nvPr>
        </p:nvSpPr>
        <p:spPr/>
        <p:txBody>
          <a:bodyPr/>
          <a:lstStyle/>
          <a:p>
            <a:pPr marL="91438" indent="0">
              <a:buNone/>
            </a:pPr>
            <a:r>
              <a:rPr lang="en-US" sz="2000" b="1"/>
              <a:t>Stakeholders. </a:t>
            </a:r>
            <a:r>
              <a:rPr lang="en-US" sz="2000"/>
              <a:t>Individuals or groups who have an interest in, influence on, or are affected by an organization, program, or decision. In education, stakeholders commonly include students, families, educators, administrators, community partners, and policymakers, all of whom play a role in shaping and supporting educational outcomes.</a:t>
            </a:r>
          </a:p>
          <a:p>
            <a:pPr marL="91438" indent="0">
              <a:buNone/>
            </a:pPr>
            <a:endParaRPr lang="en-US" sz="2000"/>
          </a:p>
        </p:txBody>
      </p:sp>
    </p:spTree>
    <p:extLst>
      <p:ext uri="{BB962C8B-B14F-4D97-AF65-F5344CB8AC3E}">
        <p14:creationId xmlns:p14="http://schemas.microsoft.com/office/powerpoint/2010/main" val="179201888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933"/>
        <p:cNvGrpSpPr/>
        <p:nvPr/>
      </p:nvGrpSpPr>
      <p:grpSpPr>
        <a:xfrm>
          <a:off x="0" y="0"/>
          <a:ext cx="0" cy="0"/>
          <a:chOff x="0" y="0"/>
          <a:chExt cx="0" cy="0"/>
        </a:xfrm>
      </p:grpSpPr>
      <p:sp>
        <p:nvSpPr>
          <p:cNvPr id="6" name="Title 5">
            <a:extLst>
              <a:ext uri="{FF2B5EF4-FFF2-40B4-BE49-F238E27FC236}">
                <a16:creationId xmlns:a16="http://schemas.microsoft.com/office/drawing/2014/main" id="{231622EC-5B88-E676-398F-8ADD0988FF36}"/>
              </a:ext>
            </a:extLst>
          </p:cNvPr>
          <p:cNvSpPr>
            <a:spLocks noGrp="1"/>
          </p:cNvSpPr>
          <p:nvPr>
            <p:ph type="title"/>
          </p:nvPr>
        </p:nvSpPr>
        <p:spPr>
          <a:xfrm>
            <a:off x="838200" y="365127"/>
            <a:ext cx="6724651" cy="1097280"/>
          </a:xfrm>
        </p:spPr>
        <p:txBody>
          <a:bodyPr anchor="ctr">
            <a:normAutofit/>
          </a:bodyPr>
          <a:lstStyle/>
          <a:p>
            <a:r>
              <a:rPr lang="en-US"/>
              <a:t>Family Culture</a:t>
            </a:r>
          </a:p>
        </p:txBody>
      </p:sp>
      <p:pic>
        <p:nvPicPr>
          <p:cNvPr id="3" name="Graphic 2" descr="A young famiy of four.">
            <a:extLst>
              <a:ext uri="{FF2B5EF4-FFF2-40B4-BE49-F238E27FC236}">
                <a16:creationId xmlns:a16="http://schemas.microsoft.com/office/drawing/2014/main" id="{96D1E866-A01E-572F-CA3F-147FE82ED28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068437" y="1600200"/>
            <a:ext cx="4264175" cy="4071938"/>
          </a:xfrm>
          <a:prstGeom prst="rect">
            <a:avLst/>
          </a:prstGeom>
        </p:spPr>
      </p:pic>
      <p:sp>
        <p:nvSpPr>
          <p:cNvPr id="8" name="Content Placeholder 7">
            <a:extLst>
              <a:ext uri="{FF2B5EF4-FFF2-40B4-BE49-F238E27FC236}">
                <a16:creationId xmlns:a16="http://schemas.microsoft.com/office/drawing/2014/main" id="{6B24E4BD-0649-5F85-BA1C-E8DA4AD87F08}"/>
              </a:ext>
            </a:extLst>
          </p:cNvPr>
          <p:cNvSpPr>
            <a:spLocks noGrp="1"/>
          </p:cNvSpPr>
          <p:nvPr>
            <p:ph sz="quarter" idx="14"/>
          </p:nvPr>
        </p:nvSpPr>
        <p:spPr>
          <a:xfrm>
            <a:off x="7905750" y="365125"/>
            <a:ext cx="3552825" cy="6140450"/>
          </a:xfrm>
        </p:spPr>
        <p:txBody>
          <a:bodyPr anchor="ctr">
            <a:normAutofit/>
          </a:bodyPr>
          <a:lstStyle/>
          <a:p>
            <a:pPr marL="55562" lvl="0" indent="0">
              <a:spcBef>
                <a:spcPts val="1600"/>
              </a:spcBef>
              <a:spcAft>
                <a:spcPts val="0"/>
              </a:spcAft>
              <a:buNone/>
            </a:pPr>
            <a:r>
              <a:rPr lang="en-US" sz="3600">
                <a:solidFill>
                  <a:schemeClr val="bg1"/>
                </a:solidFill>
              </a:rPr>
              <a:t>“Family culture informs what a caregiver, parent, or guardian believes they can and should do for their child’s education.”</a:t>
            </a:r>
            <a:br>
              <a:rPr lang="en-US"/>
            </a:br>
            <a:endParaRPr lang="en-US"/>
          </a:p>
        </p:txBody>
      </p:sp>
      <p:sp>
        <p:nvSpPr>
          <p:cNvPr id="4" name="Footer Placeholder 3">
            <a:extLst>
              <a:ext uri="{FF2B5EF4-FFF2-40B4-BE49-F238E27FC236}">
                <a16:creationId xmlns:a16="http://schemas.microsoft.com/office/drawing/2014/main" id="{CB84FE7D-3DB9-C621-B700-F9E4195BA53D}"/>
              </a:ext>
            </a:extLst>
          </p:cNvPr>
          <p:cNvSpPr>
            <a:spLocks noGrp="1"/>
          </p:cNvSpPr>
          <p:nvPr>
            <p:ph type="ftr" sz="quarter" idx="11"/>
          </p:nvPr>
        </p:nvSpPr>
        <p:spPr>
          <a:xfrm>
            <a:off x="838200" y="6206458"/>
            <a:ext cx="4114800" cy="298450"/>
          </a:xfrm>
        </p:spPr>
        <p:txBody>
          <a:bodyPr anchor="ctr">
            <a:noAutofit/>
          </a:bodyPr>
          <a:lstStyle/>
          <a:p>
            <a:pPr>
              <a:lnSpc>
                <a:spcPct val="90000"/>
              </a:lnSpc>
              <a:spcAft>
                <a:spcPts val="600"/>
              </a:spcAft>
            </a:pPr>
            <a:r>
              <a:rPr lang="en-US"/>
              <a:t>(Shaikh &amp; Honig, n.d.)</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6FF79-0D8F-15F8-1659-C352DAEB1E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B9FC47-F945-1D8F-1562-136A9F9B2CE1}"/>
              </a:ext>
            </a:extLst>
          </p:cNvPr>
          <p:cNvSpPr>
            <a:spLocks noGrp="1"/>
          </p:cNvSpPr>
          <p:nvPr>
            <p:ph type="title"/>
          </p:nvPr>
        </p:nvSpPr>
        <p:spPr>
          <a:xfrm>
            <a:off x="838200" y="365127"/>
            <a:ext cx="10515600" cy="1097280"/>
          </a:xfrm>
        </p:spPr>
        <p:txBody>
          <a:bodyPr/>
          <a:lstStyle/>
          <a:p>
            <a:r>
              <a:rPr lang="en-US" sz="3200"/>
              <a:t>Importance of Representative Partnership Opportunities</a:t>
            </a:r>
          </a:p>
        </p:txBody>
      </p:sp>
      <p:sp>
        <p:nvSpPr>
          <p:cNvPr id="3" name="Content Placeholder 2">
            <a:extLst>
              <a:ext uri="{FF2B5EF4-FFF2-40B4-BE49-F238E27FC236}">
                <a16:creationId xmlns:a16="http://schemas.microsoft.com/office/drawing/2014/main" id="{57F998F1-F0C0-47A6-0DA3-70EAA8F464B2}"/>
              </a:ext>
            </a:extLst>
          </p:cNvPr>
          <p:cNvSpPr>
            <a:spLocks noGrp="1"/>
          </p:cNvSpPr>
          <p:nvPr>
            <p:ph idx="4294967295"/>
          </p:nvPr>
        </p:nvSpPr>
        <p:spPr>
          <a:xfrm>
            <a:off x="838200" y="1600202"/>
            <a:ext cx="10515600" cy="4072255"/>
          </a:xfrm>
        </p:spPr>
        <p:txBody>
          <a:bodyPr/>
          <a:lstStyle/>
          <a:p>
            <a:r>
              <a:rPr lang="en-US"/>
              <a:t>Partnership that reflects only some families reflects the priorities of only some families</a:t>
            </a:r>
          </a:p>
          <a:p>
            <a:r>
              <a:rPr lang="en-US"/>
              <a:t>Families from marginalized communities are most affected</a:t>
            </a:r>
          </a:p>
          <a:p>
            <a:r>
              <a:rPr lang="en-US"/>
              <a:t>Representation without intentionality defaults to whoever already feels welcome</a:t>
            </a:r>
          </a:p>
          <a:p>
            <a:r>
              <a:rPr lang="en-US"/>
              <a:t>Diverse family voices surface blind spots</a:t>
            </a:r>
          </a:p>
          <a:p>
            <a:r>
              <a:rPr lang="en-US"/>
              <a:t>Students from underrepresented families see themselves and their families as belonging in the school community</a:t>
            </a:r>
          </a:p>
        </p:txBody>
      </p:sp>
      <p:sp>
        <p:nvSpPr>
          <p:cNvPr id="4" name="Footer Placeholder 3">
            <a:extLst>
              <a:ext uri="{FF2B5EF4-FFF2-40B4-BE49-F238E27FC236}">
                <a16:creationId xmlns:a16="http://schemas.microsoft.com/office/drawing/2014/main" id="{4FF9AE79-D15A-E114-7DF8-3C840CD0B066}"/>
              </a:ext>
            </a:extLst>
          </p:cNvPr>
          <p:cNvSpPr>
            <a:spLocks noGrp="1"/>
          </p:cNvSpPr>
          <p:nvPr>
            <p:ph type="ftr" sz="quarter" idx="10"/>
          </p:nvPr>
        </p:nvSpPr>
        <p:spPr>
          <a:xfrm>
            <a:off x="838200" y="6194426"/>
            <a:ext cx="5581290" cy="298450"/>
          </a:xfrm>
        </p:spPr>
        <p:txBody>
          <a:bodyPr/>
          <a:lstStyle/>
          <a:p>
            <a:r>
              <a:rPr lang="en-US">
                <a:ea typeface="Calibri"/>
                <a:cs typeface="Calibri"/>
              </a:rPr>
              <a:t>(Ambroso et al., 2021; Warren &amp; Mapp, 2011)</a:t>
            </a:r>
          </a:p>
        </p:txBody>
      </p:sp>
    </p:spTree>
    <p:extLst>
      <p:ext uri="{BB962C8B-B14F-4D97-AF65-F5344CB8AC3E}">
        <p14:creationId xmlns:p14="http://schemas.microsoft.com/office/powerpoint/2010/main" val="257192166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2D966-EEA7-5DCA-EEC5-20894AA2ED11}"/>
              </a:ext>
            </a:extLst>
          </p:cNvPr>
          <p:cNvSpPr>
            <a:spLocks noGrp="1"/>
          </p:cNvSpPr>
          <p:nvPr>
            <p:ph type="title"/>
          </p:nvPr>
        </p:nvSpPr>
        <p:spPr>
          <a:xfrm>
            <a:off x="838200" y="365127"/>
            <a:ext cx="10515600" cy="1097280"/>
          </a:xfrm>
        </p:spPr>
        <p:txBody>
          <a:bodyPr>
            <a:noAutofit/>
          </a:bodyPr>
          <a:lstStyle/>
          <a:p>
            <a:r>
              <a:rPr lang="en-US" sz="3200"/>
              <a:t>Fostering a School Community that Honors and Celebrates the Experiences of All Families</a:t>
            </a:r>
          </a:p>
        </p:txBody>
      </p:sp>
      <p:sp>
        <p:nvSpPr>
          <p:cNvPr id="3" name="Text Placeholder 2">
            <a:extLst>
              <a:ext uri="{FF2B5EF4-FFF2-40B4-BE49-F238E27FC236}">
                <a16:creationId xmlns:a16="http://schemas.microsoft.com/office/drawing/2014/main" id="{EC578CF1-6133-75AB-E797-09EA13CB0345}"/>
              </a:ext>
            </a:extLst>
          </p:cNvPr>
          <p:cNvSpPr>
            <a:spLocks noGrp="1"/>
          </p:cNvSpPr>
          <p:nvPr>
            <p:ph idx="4294967295"/>
          </p:nvPr>
        </p:nvSpPr>
        <p:spPr>
          <a:xfrm>
            <a:off x="838200" y="1600202"/>
            <a:ext cx="10515600" cy="4072255"/>
          </a:xfrm>
        </p:spPr>
        <p:txBody>
          <a:bodyPr>
            <a:normAutofit/>
          </a:bodyPr>
          <a:lstStyle/>
          <a:p>
            <a:r>
              <a:rPr lang="en-US"/>
              <a:t>Make sure communication is in a language and format that is accessible</a:t>
            </a:r>
          </a:p>
          <a:p>
            <a:pPr lvl="0"/>
            <a:r>
              <a:rPr lang="en-US"/>
              <a:t>Reach families through partnerships with community members and organizations that represent the various groups</a:t>
            </a:r>
          </a:p>
          <a:p>
            <a:pPr lvl="0"/>
            <a:r>
              <a:rPr lang="en-US"/>
              <a:t>Make extra efforts to reach those who are most underserved</a:t>
            </a:r>
          </a:p>
          <a:p>
            <a:pPr lvl="0"/>
            <a:r>
              <a:rPr lang="en-US"/>
              <a:t>Consider use of community locations/organizations to assist with finding families and supporting communications</a:t>
            </a:r>
          </a:p>
          <a:p>
            <a:pPr lvl="0"/>
            <a:r>
              <a:rPr lang="en-US"/>
              <a:t>Demonstrate that all input is valued </a:t>
            </a:r>
          </a:p>
          <a:p>
            <a:pPr lvl="0"/>
            <a:r>
              <a:rPr lang="en-US"/>
              <a:t>Offer training for school staff on culturally responsive practices</a:t>
            </a:r>
          </a:p>
          <a:p>
            <a:pPr lvl="0"/>
            <a:r>
              <a:rPr lang="en-US"/>
              <a:t>Build a school and district culture where broad representation is appreciated</a:t>
            </a:r>
          </a:p>
          <a:p>
            <a:endParaRPr lang="en-US"/>
          </a:p>
        </p:txBody>
      </p:sp>
    </p:spTree>
    <p:extLst>
      <p:ext uri="{BB962C8B-B14F-4D97-AF65-F5344CB8AC3E}">
        <p14:creationId xmlns:p14="http://schemas.microsoft.com/office/powerpoint/2010/main" val="380346550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C5698-5A7B-1D22-28F3-7F9C89BD5F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A95179-560F-5591-65D1-525B3820C35E}"/>
              </a:ext>
            </a:extLst>
          </p:cNvPr>
          <p:cNvSpPr>
            <a:spLocks noGrp="1"/>
          </p:cNvSpPr>
          <p:nvPr>
            <p:ph type="title"/>
          </p:nvPr>
        </p:nvSpPr>
        <p:spPr>
          <a:xfrm>
            <a:off x="838200" y="365127"/>
            <a:ext cx="10515600" cy="1097280"/>
          </a:xfrm>
        </p:spPr>
        <p:txBody>
          <a:bodyPr>
            <a:noAutofit/>
          </a:bodyPr>
          <a:lstStyle/>
          <a:p>
            <a:r>
              <a:rPr lang="en-US"/>
              <a:t>Accessible Materials and Communication </a:t>
            </a:r>
          </a:p>
        </p:txBody>
      </p:sp>
      <p:sp>
        <p:nvSpPr>
          <p:cNvPr id="3" name="Text Placeholder 2">
            <a:extLst>
              <a:ext uri="{FF2B5EF4-FFF2-40B4-BE49-F238E27FC236}">
                <a16:creationId xmlns:a16="http://schemas.microsoft.com/office/drawing/2014/main" id="{C19EC446-E9DD-B215-69AF-CBDA61A94813}"/>
              </a:ext>
            </a:extLst>
          </p:cNvPr>
          <p:cNvSpPr>
            <a:spLocks noGrp="1"/>
          </p:cNvSpPr>
          <p:nvPr>
            <p:ph idx="4294967295"/>
          </p:nvPr>
        </p:nvSpPr>
        <p:spPr>
          <a:xfrm>
            <a:off x="838200" y="1600202"/>
            <a:ext cx="10515600" cy="4072255"/>
          </a:xfrm>
        </p:spPr>
        <p:txBody>
          <a:bodyPr>
            <a:normAutofit lnSpcReduction="10000"/>
          </a:bodyPr>
          <a:lstStyle/>
          <a:p>
            <a:r>
              <a:rPr lang="en-US" sz="2800"/>
              <a:t>Translated materials reflect the languages of the full school community</a:t>
            </a:r>
          </a:p>
          <a:p>
            <a:r>
              <a:rPr lang="en-US" sz="2800"/>
              <a:t>Plain language, written at an accessible reading level, free of jargon</a:t>
            </a:r>
          </a:p>
          <a:p>
            <a:r>
              <a:rPr lang="en-US" sz="2800"/>
              <a:t>Multiple formats (print, digital, verbal, visual) so families can access information in the way that works for them</a:t>
            </a:r>
          </a:p>
          <a:p>
            <a:r>
              <a:rPr lang="en-US" sz="2800"/>
              <a:t>Interpretation available at all family meetings and events</a:t>
            </a:r>
          </a:p>
          <a:p>
            <a:r>
              <a:rPr lang="en-US" sz="2800"/>
              <a:t>Enough lead time for families to read, respond, and participate</a:t>
            </a:r>
          </a:p>
          <a:p>
            <a:r>
              <a:rPr lang="en-US" sz="2800"/>
              <a:t>A feedback loop to allow families to tell the school when something isn't clear</a:t>
            </a:r>
          </a:p>
        </p:txBody>
      </p:sp>
      <p:sp>
        <p:nvSpPr>
          <p:cNvPr id="8" name="Footer Placeholder 7">
            <a:extLst>
              <a:ext uri="{FF2B5EF4-FFF2-40B4-BE49-F238E27FC236}">
                <a16:creationId xmlns:a16="http://schemas.microsoft.com/office/drawing/2014/main" id="{F0A8FFAB-8FB9-EFDE-7535-0DBED17F4796}"/>
              </a:ext>
            </a:extLst>
          </p:cNvPr>
          <p:cNvSpPr>
            <a:spLocks noGrp="1"/>
          </p:cNvSpPr>
          <p:nvPr>
            <p:ph type="ftr" sz="quarter" idx="10"/>
          </p:nvPr>
        </p:nvSpPr>
        <p:spPr>
          <a:xfrm>
            <a:off x="838200" y="6194426"/>
            <a:ext cx="9527982" cy="298450"/>
          </a:xfrm>
        </p:spPr>
        <p:txBody>
          <a:bodyPr/>
          <a:lstStyle/>
          <a:p>
            <a:r>
              <a:rPr lang="en-US" sz="1600">
                <a:ea typeface="Calibri"/>
                <a:cs typeface="Calibri"/>
              </a:rPr>
              <a:t>(</a:t>
            </a:r>
            <a:r>
              <a:rPr lang="en-US">
                <a:ea typeface="Calibri"/>
                <a:cs typeface="Calibri"/>
              </a:rPr>
              <a:t>United States</a:t>
            </a:r>
            <a:r>
              <a:rPr lang="en-US" sz="1600">
                <a:ea typeface="Calibri"/>
                <a:cs typeface="Calibri"/>
              </a:rPr>
              <a:t> Department of Education, 2016</a:t>
            </a:r>
            <a:r>
              <a:rPr lang="en-US">
                <a:ea typeface="Calibri"/>
                <a:cs typeface="Calibri"/>
              </a:rPr>
              <a:t>, 2026</a:t>
            </a:r>
            <a:r>
              <a:rPr lang="en-US" sz="1600">
                <a:ea typeface="Calibri"/>
                <a:cs typeface="Calibri"/>
              </a:rPr>
              <a:t>)</a:t>
            </a:r>
          </a:p>
        </p:txBody>
      </p:sp>
    </p:spTree>
    <p:extLst>
      <p:ext uri="{BB962C8B-B14F-4D97-AF65-F5344CB8AC3E}">
        <p14:creationId xmlns:p14="http://schemas.microsoft.com/office/powerpoint/2010/main" val="234724657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DF4E9-10E8-BA91-1E9B-E99B6E7E4E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AFC534-93CC-883D-842B-B85D5E965DAF}"/>
              </a:ext>
            </a:extLst>
          </p:cNvPr>
          <p:cNvSpPr>
            <a:spLocks noGrp="1"/>
          </p:cNvSpPr>
          <p:nvPr>
            <p:ph type="title"/>
          </p:nvPr>
        </p:nvSpPr>
        <p:spPr>
          <a:xfrm>
            <a:off x="2007899" y="365127"/>
            <a:ext cx="9714994" cy="828673"/>
          </a:xfrm>
        </p:spPr>
        <p:txBody>
          <a:bodyPr>
            <a:noAutofit/>
          </a:bodyPr>
          <a:lstStyle/>
          <a:p>
            <a:r>
              <a:rPr lang="en-US">
                <a:solidFill>
                  <a:schemeClr val="accent1"/>
                </a:solidFill>
              </a:rPr>
              <a:t>Check-In.</a:t>
            </a:r>
            <a:r>
              <a:rPr lang="en-US"/>
              <a:t> EF 3, Facilitating Shared Leadership</a:t>
            </a:r>
          </a:p>
        </p:txBody>
      </p:sp>
      <p:sp>
        <p:nvSpPr>
          <p:cNvPr id="4" name="Content Placeholder 3">
            <a:extLst>
              <a:ext uri="{FF2B5EF4-FFF2-40B4-BE49-F238E27FC236}">
                <a16:creationId xmlns:a16="http://schemas.microsoft.com/office/drawing/2014/main" id="{41F1B08A-0E16-B2AD-C84B-1763DDA27233}"/>
              </a:ext>
            </a:extLst>
          </p:cNvPr>
          <p:cNvSpPr>
            <a:spLocks noGrp="1"/>
          </p:cNvSpPr>
          <p:nvPr>
            <p:ph sz="quarter" idx="12"/>
          </p:nvPr>
        </p:nvSpPr>
        <p:spPr>
          <a:xfrm>
            <a:off x="458693" y="1945269"/>
            <a:ext cx="4964208" cy="4071937"/>
          </a:xfrm>
        </p:spPr>
        <p:txBody>
          <a:bodyPr/>
          <a:lstStyle/>
          <a:p>
            <a:pPr marL="91438" indent="0">
              <a:spcAft>
                <a:spcPts val="0"/>
              </a:spcAft>
              <a:buNone/>
            </a:pPr>
            <a:r>
              <a:rPr lang="en-US" sz="2200" b="1"/>
              <a:t>Partnership Structures</a:t>
            </a:r>
          </a:p>
          <a:p>
            <a:pPr>
              <a:spcAft>
                <a:spcPts val="0"/>
              </a:spcAft>
            </a:pPr>
            <a:r>
              <a:rPr lang="en-US" sz="2000"/>
              <a:t>What formal structures currently exist in your school for families to have a voice in decisions? </a:t>
            </a:r>
          </a:p>
          <a:p>
            <a:pPr>
              <a:spcAft>
                <a:spcPts val="0"/>
              </a:spcAft>
            </a:pPr>
            <a:r>
              <a:rPr lang="en-US" sz="2000"/>
              <a:t>Are families advising on decisions already made, or helping shape decisions before they're finalized?</a:t>
            </a:r>
          </a:p>
          <a:p>
            <a:pPr>
              <a:spcAft>
                <a:spcPts val="0"/>
              </a:spcAft>
            </a:pPr>
            <a:r>
              <a:rPr lang="en-US" sz="2000"/>
              <a:t>Think about your last school improvement or planning cycle. Where were families in that process and at what point did they enter it?</a:t>
            </a:r>
          </a:p>
          <a:p>
            <a:pPr>
              <a:spcAft>
                <a:spcPts val="0"/>
              </a:spcAft>
            </a:pPr>
            <a:r>
              <a:rPr lang="en-US" sz="2000"/>
              <a:t>What would it take to move one family engagement structure from consultative to genuinely shared leadership?</a:t>
            </a:r>
            <a:endParaRPr lang="en-US" sz="2200"/>
          </a:p>
        </p:txBody>
      </p:sp>
      <p:sp>
        <p:nvSpPr>
          <p:cNvPr id="5" name="Content Placeholder 3">
            <a:extLst>
              <a:ext uri="{FF2B5EF4-FFF2-40B4-BE49-F238E27FC236}">
                <a16:creationId xmlns:a16="http://schemas.microsoft.com/office/drawing/2014/main" id="{C5494280-08C0-80BC-9788-CA390B9219C1}"/>
              </a:ext>
            </a:extLst>
          </p:cNvPr>
          <p:cNvSpPr txBox="1">
            <a:spLocks/>
          </p:cNvSpPr>
          <p:nvPr/>
        </p:nvSpPr>
        <p:spPr>
          <a:xfrm>
            <a:off x="5913933" y="1300664"/>
            <a:ext cx="5819375" cy="1492411"/>
          </a:xfrm>
          <a:prstGeom prst="rect">
            <a:avLst/>
          </a:prstGeom>
        </p:spPr>
        <p:txBody>
          <a:bodyPr vert="horz" lIns="0" tIns="0" rIns="0" bIns="0" rtlCol="0">
            <a:noAutofit/>
          </a:bodyPr>
          <a:lstStyle>
            <a:lvl1pPr marL="274313" indent="-182875"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640064" indent="-182875"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142971" indent="-182875" algn="l" defTabSz="914377"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1600160"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057349"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38" indent="0">
              <a:spcAft>
                <a:spcPts val="0"/>
              </a:spcAft>
              <a:buClrTx/>
              <a:buNone/>
            </a:pPr>
            <a:r>
              <a:rPr lang="en-US" sz="2200" b="1"/>
              <a:t>Family to Family </a:t>
            </a:r>
          </a:p>
          <a:p>
            <a:pPr marL="396875" indent="-341313">
              <a:spcAft>
                <a:spcPts val="0"/>
              </a:spcAft>
              <a:buClrTx/>
            </a:pPr>
            <a:r>
              <a:rPr lang="en-US" sz="2000"/>
              <a:t>Who are the families in your community that other families trust and listen to? </a:t>
            </a:r>
          </a:p>
          <a:p>
            <a:pPr marL="396875" indent="-341313">
              <a:spcAft>
                <a:spcPts val="0"/>
              </a:spcAft>
              <a:buClrTx/>
            </a:pPr>
            <a:r>
              <a:rPr lang="en-US" sz="2000"/>
              <a:t>What opportunities currently exist for families to connect with each other? </a:t>
            </a:r>
          </a:p>
          <a:p>
            <a:pPr marL="396875" indent="-341313">
              <a:spcAft>
                <a:spcPts val="0"/>
              </a:spcAft>
              <a:buClrTx/>
            </a:pPr>
            <a:r>
              <a:rPr lang="en-US" sz="2000"/>
              <a:t>Think about a family in your school who is hard to reach through traditional channels. Is there another family who might reach them? What would it take to support that connection?</a:t>
            </a:r>
          </a:p>
        </p:txBody>
      </p:sp>
      <p:sp>
        <p:nvSpPr>
          <p:cNvPr id="6" name="Content Placeholder 3">
            <a:extLst>
              <a:ext uri="{FF2B5EF4-FFF2-40B4-BE49-F238E27FC236}">
                <a16:creationId xmlns:a16="http://schemas.microsoft.com/office/drawing/2014/main" id="{D803272A-25FC-4D8C-E19C-2E353C0480F0}"/>
              </a:ext>
            </a:extLst>
          </p:cNvPr>
          <p:cNvSpPr txBox="1">
            <a:spLocks/>
          </p:cNvSpPr>
          <p:nvPr/>
        </p:nvSpPr>
        <p:spPr>
          <a:xfrm>
            <a:off x="5913933" y="4209795"/>
            <a:ext cx="5524820" cy="2517282"/>
          </a:xfrm>
          <a:prstGeom prst="rect">
            <a:avLst/>
          </a:prstGeom>
        </p:spPr>
        <p:txBody>
          <a:bodyPr vert="horz" lIns="0" tIns="0" rIns="0" bIns="0" rtlCol="0">
            <a:noAutofit/>
          </a:bodyPr>
          <a:lstStyle>
            <a:lvl1pPr marL="274313" indent="-182875"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640064" indent="-182875"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142971" indent="-182875" algn="l" defTabSz="914377"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1600160"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057349"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38" indent="0">
              <a:spcAft>
                <a:spcPts val="0"/>
              </a:spcAft>
              <a:buClrTx/>
              <a:buNone/>
            </a:pPr>
            <a:r>
              <a:rPr lang="en-US" sz="2200" b="1"/>
              <a:t>Representative and Accessible Partnerships </a:t>
            </a:r>
          </a:p>
          <a:p>
            <a:pPr marL="396875" indent="-341313">
              <a:spcAft>
                <a:spcPts val="0"/>
              </a:spcAft>
              <a:buClrTx/>
            </a:pPr>
            <a:r>
              <a:rPr lang="en-US" sz="2000"/>
              <a:t>What barriers might be keeping certain families from participating?</a:t>
            </a:r>
          </a:p>
          <a:p>
            <a:pPr marL="396875" indent="-341313">
              <a:spcAft>
                <a:spcPts val="0"/>
              </a:spcAft>
              <a:buClrTx/>
            </a:pPr>
            <a:r>
              <a:rPr lang="en-US" sz="2000"/>
              <a:t>Whose voices generally shape decisions? </a:t>
            </a:r>
          </a:p>
          <a:p>
            <a:pPr marL="396875" indent="-341313">
              <a:spcAft>
                <a:spcPts val="0"/>
              </a:spcAft>
              <a:buClrTx/>
            </a:pPr>
            <a:r>
              <a:rPr lang="en-US" sz="2000"/>
              <a:t>What languages are in your school? </a:t>
            </a:r>
          </a:p>
          <a:p>
            <a:pPr marL="396875" indent="-341313">
              <a:spcAft>
                <a:spcPts val="0"/>
              </a:spcAft>
              <a:buClrTx/>
            </a:pPr>
            <a:r>
              <a:rPr lang="en-US" sz="2000"/>
              <a:t>What would it look like to design around the families who are hardest to reach? </a:t>
            </a:r>
          </a:p>
        </p:txBody>
      </p:sp>
      <p:pic>
        <p:nvPicPr>
          <p:cNvPr id="3" name="Graphic 2">
            <a:extLst>
              <a:ext uri="{FF2B5EF4-FFF2-40B4-BE49-F238E27FC236}">
                <a16:creationId xmlns:a16="http://schemas.microsoft.com/office/drawing/2014/main" id="{5F410C8A-00B9-3E60-088F-87533E30B8CD}"/>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532607" y="336554"/>
            <a:ext cx="1123529" cy="1069665"/>
          </a:xfrm>
          <a:prstGeom prst="rect">
            <a:avLst/>
          </a:prstGeom>
        </p:spPr>
      </p:pic>
    </p:spTree>
    <p:extLst>
      <p:ext uri="{BB962C8B-B14F-4D97-AF65-F5344CB8AC3E}">
        <p14:creationId xmlns:p14="http://schemas.microsoft.com/office/powerpoint/2010/main" val="44666910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548">
          <a:extLst>
            <a:ext uri="{FF2B5EF4-FFF2-40B4-BE49-F238E27FC236}">
              <a16:creationId xmlns:a16="http://schemas.microsoft.com/office/drawing/2014/main" id="{BFE08D6E-C47F-B0DD-17CC-8D4DBF9AD70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46C4B358-D0F1-956D-F554-59A505FE252D}"/>
              </a:ext>
            </a:extLst>
          </p:cNvPr>
          <p:cNvSpPr>
            <a:spLocks noGrp="1"/>
          </p:cNvSpPr>
          <p:nvPr>
            <p:ph type="title"/>
          </p:nvPr>
        </p:nvSpPr>
        <p:spPr>
          <a:xfrm>
            <a:off x="831850" y="1709740"/>
            <a:ext cx="9493250" cy="2852737"/>
          </a:xfrm>
        </p:spPr>
        <p:txBody>
          <a:bodyPr/>
          <a:lstStyle/>
          <a:p>
            <a:r>
              <a:rPr lang="en-US" sz="4800"/>
              <a:t>Summing it Up…</a:t>
            </a:r>
            <a:br>
              <a:rPr lang="en-US" sz="4800"/>
            </a:br>
            <a:r>
              <a:rPr lang="en-US" sz="4800">
                <a:solidFill>
                  <a:schemeClr val="bg1"/>
                </a:solidFill>
              </a:rPr>
              <a:t>Family Partnerships Action Planning</a:t>
            </a:r>
          </a:p>
        </p:txBody>
      </p:sp>
    </p:spTree>
    <p:extLst>
      <p:ext uri="{BB962C8B-B14F-4D97-AF65-F5344CB8AC3E}">
        <p14:creationId xmlns:p14="http://schemas.microsoft.com/office/powerpoint/2010/main" val="58127464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237">
          <a:extLst>
            <a:ext uri="{FF2B5EF4-FFF2-40B4-BE49-F238E27FC236}">
              <a16:creationId xmlns:a16="http://schemas.microsoft.com/office/drawing/2014/main" id="{D2BF0756-D565-BCF8-8ED1-DCABF7F6A13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BAFE9F4-0191-8506-3D5C-EC9FB0418FD5}"/>
              </a:ext>
            </a:extLst>
          </p:cNvPr>
          <p:cNvSpPr>
            <a:spLocks noGrp="1"/>
          </p:cNvSpPr>
          <p:nvPr>
            <p:ph type="title"/>
          </p:nvPr>
        </p:nvSpPr>
        <p:spPr>
          <a:xfrm>
            <a:off x="838200" y="365127"/>
            <a:ext cx="10515600" cy="1097280"/>
          </a:xfrm>
        </p:spPr>
        <p:txBody>
          <a:bodyPr/>
          <a:lstStyle/>
          <a:p>
            <a:r>
              <a:rPr lang="en-US"/>
              <a:t>Family-School Partnerships Essential Questions </a:t>
            </a:r>
          </a:p>
        </p:txBody>
      </p:sp>
      <p:sp>
        <p:nvSpPr>
          <p:cNvPr id="5" name="Content Placeholder 4">
            <a:extLst>
              <a:ext uri="{FF2B5EF4-FFF2-40B4-BE49-F238E27FC236}">
                <a16:creationId xmlns:a16="http://schemas.microsoft.com/office/drawing/2014/main" id="{541DF05D-C9D3-1675-A4D3-B699555202CD}"/>
              </a:ext>
            </a:extLst>
          </p:cNvPr>
          <p:cNvSpPr>
            <a:spLocks noGrp="1"/>
          </p:cNvSpPr>
          <p:nvPr>
            <p:ph sz="quarter" idx="11"/>
          </p:nvPr>
        </p:nvSpPr>
        <p:spPr/>
        <p:txBody>
          <a:bodyPr/>
          <a:lstStyle/>
          <a:p>
            <a:pPr lvl="0"/>
            <a:r>
              <a:rPr lang="en-US"/>
              <a:t>What are core strategies for districts to consider in promoting family-school partnerships?</a:t>
            </a:r>
          </a:p>
          <a:p>
            <a:pPr lvl="0"/>
            <a:r>
              <a:rPr lang="en-US"/>
              <a:t>What are important actions districts can take when collaborating with families around student learning and development?</a:t>
            </a:r>
          </a:p>
          <a:p>
            <a:pPr lvl="0"/>
            <a:r>
              <a:rPr lang="en-US"/>
              <a:t>Why is it important for districts to share leadership with the families? </a:t>
            </a:r>
          </a:p>
          <a:p>
            <a:pPr lvl="0"/>
            <a:r>
              <a:rPr lang="en-US"/>
              <a:t>How do students benefit from family-school partnerships?</a:t>
            </a:r>
          </a:p>
        </p:txBody>
      </p:sp>
    </p:spTree>
    <p:extLst>
      <p:ext uri="{BB962C8B-B14F-4D97-AF65-F5344CB8AC3E}">
        <p14:creationId xmlns:p14="http://schemas.microsoft.com/office/powerpoint/2010/main" val="15431626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844">
          <a:extLst>
            <a:ext uri="{FF2B5EF4-FFF2-40B4-BE49-F238E27FC236}">
              <a16:creationId xmlns:a16="http://schemas.microsoft.com/office/drawing/2014/main" id="{765F6BB5-2250-0C3C-5E8D-CA303A8BDAF2}"/>
            </a:ext>
          </a:extLst>
        </p:cNvPr>
        <p:cNvGrpSpPr/>
        <p:nvPr/>
      </p:nvGrpSpPr>
      <p:grpSpPr>
        <a:xfrm>
          <a:off x="0" y="0"/>
          <a:ext cx="0" cy="0"/>
          <a:chOff x="0" y="0"/>
          <a:chExt cx="0" cy="0"/>
        </a:xfrm>
      </p:grpSpPr>
      <p:pic>
        <p:nvPicPr>
          <p:cNvPr id="3" name="Picture 2" descr="A screenshot of the Next Steps Action Plan hanout.">
            <a:extLst>
              <a:ext uri="{FF2B5EF4-FFF2-40B4-BE49-F238E27FC236}">
                <a16:creationId xmlns:a16="http://schemas.microsoft.com/office/drawing/2014/main" id="{27B741A5-0367-CCDA-5922-CF0CEF67386E}"/>
              </a:ext>
            </a:extLst>
          </p:cNvPr>
          <p:cNvPicPr>
            <a:picLocks noChangeAspect="1"/>
          </p:cNvPicPr>
          <p:nvPr/>
        </p:nvPicPr>
        <p:blipFill>
          <a:blip r:embed="rId3"/>
          <a:stretch>
            <a:fillRect/>
          </a:stretch>
        </p:blipFill>
        <p:spPr>
          <a:xfrm>
            <a:off x="1898010" y="1168633"/>
            <a:ext cx="7832988" cy="5019036"/>
          </a:xfrm>
          <a:prstGeom prst="rect">
            <a:avLst/>
          </a:prstGeom>
          <a:ln w="19050">
            <a:solidFill>
              <a:schemeClr val="bg2">
                <a:lumMod val="60000"/>
                <a:lumOff val="40000"/>
              </a:schemeClr>
            </a:solidFill>
          </a:ln>
        </p:spPr>
      </p:pic>
      <p:pic>
        <p:nvPicPr>
          <p:cNvPr id="5" name="Picture 4">
            <a:extLst>
              <a:ext uri="{FF2B5EF4-FFF2-40B4-BE49-F238E27FC236}">
                <a16:creationId xmlns:a16="http://schemas.microsoft.com/office/drawing/2014/main" id="{4AC5EFEC-0553-F96B-F02A-970551D8C421}"/>
              </a:ext>
              <a:ext uri="{C183D7F6-B498-43B3-948B-1728B52AA6E4}">
                <adec:decorative xmlns:adec="http://schemas.microsoft.com/office/drawing/2017/decorative" val="1"/>
              </a:ext>
            </a:extLst>
          </p:cNvPr>
          <p:cNvPicPr>
            <a:picLocks noChangeAspect="1"/>
          </p:cNvPicPr>
          <p:nvPr/>
        </p:nvPicPr>
        <p:blipFill>
          <a:blip r:embed="rId4">
            <a:extLst>
              <a:ext uri="{837473B0-CC2E-450A-ABE3-18F120FF3D39}">
                <a1611:picAttrSrcUrl xmlns:a1611="http://schemas.microsoft.com/office/drawing/2016/11/main" r:id="rId5"/>
              </a:ext>
            </a:extLst>
          </a:blip>
          <a:srcRect l="22632" r="59436"/>
          <a:stretch/>
        </p:blipFill>
        <p:spPr>
          <a:xfrm rot="14950376">
            <a:off x="10169428" y="-200224"/>
            <a:ext cx="704245" cy="2737712"/>
          </a:xfrm>
          <a:prstGeom prst="rect">
            <a:avLst/>
          </a:prstGeom>
        </p:spPr>
      </p:pic>
      <p:sp>
        <p:nvSpPr>
          <p:cNvPr id="6" name="Title 1">
            <a:extLst>
              <a:ext uri="{FF2B5EF4-FFF2-40B4-BE49-F238E27FC236}">
                <a16:creationId xmlns:a16="http://schemas.microsoft.com/office/drawing/2014/main" id="{E396F893-FDEE-597A-02DB-C322D7A23EB9}"/>
              </a:ext>
            </a:extLst>
          </p:cNvPr>
          <p:cNvSpPr txBox="1">
            <a:spLocks noGrp="1"/>
          </p:cNvSpPr>
          <p:nvPr>
            <p:ph type="title" idx="4294967295"/>
          </p:nvPr>
        </p:nvSpPr>
        <p:spPr>
          <a:xfrm>
            <a:off x="838200" y="365127"/>
            <a:ext cx="10515600" cy="109728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377"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a:lstStyle>
          <a:p>
            <a:pPr marL="0" marR="0" lvl="0" indent="0" algn="l" defTabSz="914377" rtl="0" eaLnBrk="1" fontAlgn="auto" latinLnBrk="0" hangingPunct="1">
              <a:lnSpc>
                <a:spcPct val="100000"/>
              </a:lnSpc>
              <a:spcBef>
                <a:spcPct val="0"/>
              </a:spcBef>
              <a:spcAft>
                <a:spcPts val="0"/>
              </a:spcAft>
              <a:buClr>
                <a:srgbClr val="000000"/>
              </a:buClr>
              <a:buSzTx/>
              <a:buFont typeface="Arial"/>
              <a:buNone/>
              <a:tabLst/>
              <a:defRPr/>
            </a:pPr>
            <a:r>
              <a:rPr kumimoji="0" lang="en" sz="3600" b="1" i="0" u="none" strike="noStrike" kern="1200" cap="none" spc="0" normalizeH="0" baseline="0" noProof="0">
                <a:ln>
                  <a:noFill/>
                </a:ln>
                <a:solidFill>
                  <a:schemeClr val="tx1"/>
                </a:solidFill>
                <a:effectLst/>
                <a:uLnTx/>
                <a:uFillTx/>
                <a:latin typeface="Aptos" panose="020B0004020202020204" pitchFamily="34" charset="0"/>
                <a:ea typeface="+mj-ea"/>
                <a:cs typeface="+mj-cs"/>
                <a:sym typeface="Arial"/>
              </a:rPr>
              <a:t>Next Steps Action Plan</a:t>
            </a:r>
            <a:endParaRPr kumimoji="0" lang="en-US" sz="3600" b="1" i="0" u="none" strike="noStrike" kern="1200" cap="none" spc="0" normalizeH="0" baseline="0" noProof="0">
              <a:ln>
                <a:noFill/>
              </a:ln>
              <a:solidFill>
                <a:schemeClr val="tx1"/>
              </a:solidFill>
              <a:effectLst/>
              <a:uLnTx/>
              <a:uFillTx/>
              <a:latin typeface="Aptos" panose="020B0004020202020204" pitchFamily="34" charset="0"/>
              <a:ea typeface="+mj-ea"/>
              <a:cs typeface="+mj-cs"/>
              <a:sym typeface="Arial"/>
            </a:endParaRPr>
          </a:p>
        </p:txBody>
      </p:sp>
    </p:spTree>
    <p:extLst>
      <p:ext uri="{BB962C8B-B14F-4D97-AF65-F5344CB8AC3E}">
        <p14:creationId xmlns:p14="http://schemas.microsoft.com/office/powerpoint/2010/main" val="5159927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851">
          <a:extLst>
            <a:ext uri="{FF2B5EF4-FFF2-40B4-BE49-F238E27FC236}">
              <a16:creationId xmlns:a16="http://schemas.microsoft.com/office/drawing/2014/main" id="{70DC1A26-675D-469D-E76B-707264F3757A}"/>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AFC3432A-C3FB-5C47-3073-65AA870A4253}"/>
              </a:ext>
              <a:ext uri="{C183D7F6-B498-43B3-948B-1728B52AA6E4}">
                <adec:decorative xmlns:adec="http://schemas.microsoft.com/office/drawing/2017/decorative" val="1"/>
              </a:ext>
            </a:extLst>
          </p:cNvPr>
          <p:cNvGrpSpPr/>
          <p:nvPr/>
        </p:nvGrpSpPr>
        <p:grpSpPr>
          <a:xfrm>
            <a:off x="2323366" y="5394421"/>
            <a:ext cx="7545271" cy="1201825"/>
            <a:chOff x="814819" y="4051495"/>
            <a:chExt cx="5658953" cy="901369"/>
          </a:xfrm>
        </p:grpSpPr>
        <p:sp>
          <p:nvSpPr>
            <p:cNvPr id="10" name="Google Shape;833;g2fc79768898_0_228">
              <a:extLst>
                <a:ext uri="{FF2B5EF4-FFF2-40B4-BE49-F238E27FC236}">
                  <a16:creationId xmlns:a16="http://schemas.microsoft.com/office/drawing/2014/main" id="{A4596BFC-387D-3CF9-DCAB-DC171C0FB955}"/>
                </a:ext>
              </a:extLst>
            </p:cNvPr>
            <p:cNvSpPr txBox="1">
              <a:spLocks/>
            </p:cNvSpPr>
            <p:nvPr/>
          </p:nvSpPr>
          <p:spPr>
            <a:xfrm>
              <a:off x="1641560" y="4297553"/>
              <a:ext cx="4832212" cy="568528"/>
            </a:xfrm>
            <a:prstGeom prst="rect">
              <a:avLst/>
            </a:prstGeom>
            <a:noFill/>
            <a:ln>
              <a:noFill/>
            </a:ln>
          </p:spPr>
          <p:txBody>
            <a:bodyPr spcFirstLastPara="1" vert="horz" wrap="square" lIns="121900" tIns="121900" rIns="121900" bIns="121900" rtlCol="0" anchor="t" anchorCtr="0">
              <a:noAutofit/>
            </a:bodyPr>
            <a:lstStyle>
              <a:lvl1pPr marL="205740" indent="-137160" algn="l" defTabSz="685800" rtl="0" eaLnBrk="1" latinLnBrk="0" hangingPunct="1">
                <a:lnSpc>
                  <a:spcPct val="100000"/>
                </a:lnSpc>
                <a:spcBef>
                  <a:spcPts val="0"/>
                </a:spcBef>
                <a:spcAft>
                  <a:spcPts val="450"/>
                </a:spcAft>
                <a:buFont typeface="Arial" panose="020B0604020202020204" pitchFamily="34" charset="0"/>
                <a:buChar char="•"/>
                <a:defRPr sz="1800" kern="1200">
                  <a:solidFill>
                    <a:schemeClr val="tx1"/>
                  </a:solidFill>
                  <a:latin typeface="+mn-lt"/>
                  <a:ea typeface="+mn-ea"/>
                  <a:cs typeface="+mn-cs"/>
                </a:defRPr>
              </a:lvl1pPr>
              <a:lvl2pPr marL="480060" indent="-137160" algn="l" defTabSz="685800" rtl="0" eaLnBrk="1" latinLnBrk="0" hangingPunct="1">
                <a:lnSpc>
                  <a:spcPct val="100000"/>
                </a:lnSpc>
                <a:spcBef>
                  <a:spcPts val="0"/>
                </a:spcBef>
                <a:spcAft>
                  <a:spcPts val="450"/>
                </a:spcAft>
                <a:buSzPct val="80000"/>
                <a:buFont typeface="Courier New" panose="02070309020205020404" pitchFamily="49" charset="0"/>
                <a:buChar char="o"/>
                <a:defRPr sz="1500" kern="1200">
                  <a:solidFill>
                    <a:schemeClr val="tx1"/>
                  </a:solidFill>
                  <a:latin typeface="+mn-lt"/>
                  <a:ea typeface="+mn-ea"/>
                  <a:cs typeface="+mn-cs"/>
                </a:defRPr>
              </a:lvl2pPr>
              <a:lvl3pPr marL="857250" indent="-137160" algn="l" defTabSz="685800" rtl="0" eaLnBrk="1" latinLnBrk="0" hangingPunct="1">
                <a:lnSpc>
                  <a:spcPct val="100000"/>
                </a:lnSpc>
                <a:spcBef>
                  <a:spcPts val="0"/>
                </a:spcBef>
                <a:spcAft>
                  <a:spcPts val="450"/>
                </a:spcAft>
                <a:buFont typeface="Wingdings" panose="05000000000000000000" pitchFamily="2" charset="2"/>
                <a:buChar char="§"/>
                <a:defRPr sz="1500" kern="1200">
                  <a:solidFill>
                    <a:schemeClr val="tx1"/>
                  </a:solidFill>
                  <a:latin typeface="+mn-lt"/>
                  <a:ea typeface="+mn-ea"/>
                  <a:cs typeface="+mn-cs"/>
                </a:defRPr>
              </a:lvl3pPr>
              <a:lvl4pPr marL="1200150" indent="-137160" algn="l" defTabSz="685800" rtl="0" eaLnBrk="1" latinLnBrk="0" hangingPunct="1">
                <a:lnSpc>
                  <a:spcPct val="100000"/>
                </a:lnSpc>
                <a:spcBef>
                  <a:spcPts val="0"/>
                </a:spcBef>
                <a:spcAft>
                  <a:spcPts val="450"/>
                </a:spcAft>
                <a:buFont typeface="Calibri" panose="020F0502020204030204" pitchFamily="34" charset="0"/>
                <a:buChar char="▫"/>
                <a:defRPr sz="1200" kern="1200">
                  <a:solidFill>
                    <a:schemeClr val="tx1"/>
                  </a:solidFill>
                  <a:latin typeface="+mn-lt"/>
                  <a:ea typeface="+mn-ea"/>
                  <a:cs typeface="+mn-cs"/>
                </a:defRPr>
              </a:lvl4pPr>
              <a:lvl5pPr marL="1543050" indent="-137160" algn="l" defTabSz="685800" rtl="0" eaLnBrk="1" latinLnBrk="0" hangingPunct="1">
                <a:lnSpc>
                  <a:spcPct val="100000"/>
                </a:lnSpc>
                <a:spcBef>
                  <a:spcPts val="0"/>
                </a:spcBef>
                <a:spcAft>
                  <a:spcPts val="450"/>
                </a:spcAft>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38427" indent="0">
                <a:spcAft>
                  <a:spcPts val="0"/>
                </a:spcAft>
                <a:buClrTx/>
                <a:buSzPts val="1965"/>
                <a:buNone/>
              </a:pPr>
              <a:r>
                <a:rPr lang="en-US" sz="2989"/>
                <a:t>References are on the following slides.</a:t>
              </a:r>
              <a:endParaRPr lang="en-US" sz="2620"/>
            </a:p>
          </p:txBody>
        </p:sp>
        <p:pic>
          <p:nvPicPr>
            <p:cNvPr id="12" name="Picture 11" descr="A stack of books with leaves on top&#10;&#10;AI-generated content may be incorrect.">
              <a:extLst>
                <a:ext uri="{FF2B5EF4-FFF2-40B4-BE49-F238E27FC236}">
                  <a16:creationId xmlns:a16="http://schemas.microsoft.com/office/drawing/2014/main" id="{C37DAA1D-92A8-C766-E07A-4907A87EE905}"/>
                </a:ext>
              </a:extLst>
            </p:cNvPr>
            <p:cNvPicPr>
              <a:picLocks noChangeAspect="1"/>
            </p:cNvPicPr>
            <p:nvPr/>
          </p:nvPicPr>
          <p:blipFill>
            <a:blip r:embed="rId3">
              <a:extLst>
                <a:ext uri="{837473B0-CC2E-450A-ABE3-18F120FF3D39}">
                  <a1611:picAttrSrcUrl xmlns:a1611="http://schemas.microsoft.com/office/drawing/2016/11/main" r:id="rId4"/>
                </a:ext>
              </a:extLst>
            </a:blip>
            <a:srcRect b="12213"/>
            <a:stretch/>
          </p:blipFill>
          <p:spPr>
            <a:xfrm>
              <a:off x="814819" y="4051495"/>
              <a:ext cx="1029933" cy="901369"/>
            </a:xfrm>
            <a:prstGeom prst="rect">
              <a:avLst/>
            </a:prstGeom>
          </p:spPr>
        </p:pic>
      </p:grpSp>
      <p:sp>
        <p:nvSpPr>
          <p:cNvPr id="4" name="Title 3">
            <a:extLst>
              <a:ext uri="{FF2B5EF4-FFF2-40B4-BE49-F238E27FC236}">
                <a16:creationId xmlns:a16="http://schemas.microsoft.com/office/drawing/2014/main" id="{C560B055-4D58-D132-2515-CAE9685ED1C2}"/>
              </a:ext>
            </a:extLst>
          </p:cNvPr>
          <p:cNvSpPr>
            <a:spLocks noGrp="1"/>
          </p:cNvSpPr>
          <p:nvPr>
            <p:ph type="title"/>
          </p:nvPr>
        </p:nvSpPr>
        <p:spPr>
          <a:xfrm>
            <a:off x="838200" y="365125"/>
            <a:ext cx="10515600" cy="1325563"/>
          </a:xfrm>
        </p:spPr>
        <p:txBody>
          <a:bodyPr/>
          <a:lstStyle/>
          <a:p>
            <a:r>
              <a:rPr lang="en-US"/>
              <a:t>Closing and Thank You!</a:t>
            </a:r>
          </a:p>
        </p:txBody>
      </p:sp>
      <p:sp>
        <p:nvSpPr>
          <p:cNvPr id="6" name="Content Placeholder 5">
            <a:extLst>
              <a:ext uri="{FF2B5EF4-FFF2-40B4-BE49-F238E27FC236}">
                <a16:creationId xmlns:a16="http://schemas.microsoft.com/office/drawing/2014/main" id="{5366EA01-592E-C2D0-35EC-CAF99EB18A55}"/>
              </a:ext>
            </a:extLst>
          </p:cNvPr>
          <p:cNvSpPr>
            <a:spLocks noGrp="1"/>
          </p:cNvSpPr>
          <p:nvPr>
            <p:ph idx="1"/>
          </p:nvPr>
        </p:nvSpPr>
        <p:spPr/>
        <p:txBody>
          <a:bodyPr/>
          <a:lstStyle/>
          <a:p>
            <a:pPr marL="138427" indent="0">
              <a:spcAft>
                <a:spcPts val="0"/>
              </a:spcAft>
              <a:buSzPts val="1965"/>
              <a:buNone/>
            </a:pPr>
            <a:r>
              <a:rPr lang="en-US"/>
              <a:t>For more information contact us!</a:t>
            </a:r>
          </a:p>
          <a:p>
            <a:pPr marL="138427" indent="0">
              <a:spcAft>
                <a:spcPts val="0"/>
              </a:spcAft>
              <a:buSzPts val="1965"/>
              <a:buNone/>
            </a:pPr>
            <a:r>
              <a:rPr lang="en-US" sz="1100"/>
              <a:t>	</a:t>
            </a:r>
          </a:p>
          <a:p>
            <a:pPr marL="138427" indent="0">
              <a:spcAft>
                <a:spcPts val="0"/>
              </a:spcAft>
              <a:buSzPts val="1965"/>
              <a:buNone/>
            </a:pPr>
            <a:r>
              <a:rPr lang="en-US"/>
              <a:t>	&lt;Presenter name and contact info&gt;</a:t>
            </a:r>
          </a:p>
          <a:p>
            <a:pPr marL="138427" indent="0">
              <a:spcAft>
                <a:spcPts val="0"/>
              </a:spcAft>
              <a:buSzPts val="1965"/>
              <a:buNone/>
            </a:pPr>
            <a:r>
              <a:rPr lang="en-US"/>
              <a:t>	</a:t>
            </a:r>
          </a:p>
          <a:p>
            <a:pPr marL="138427" indent="0">
              <a:spcAft>
                <a:spcPts val="0"/>
              </a:spcAft>
              <a:buSzPts val="1965"/>
              <a:buNone/>
            </a:pPr>
            <a:r>
              <a:rPr lang="en-US"/>
              <a:t>	&lt;Presenter name and contact info&gt;</a:t>
            </a:r>
          </a:p>
          <a:p>
            <a:pPr marL="138427" indent="0">
              <a:spcAft>
                <a:spcPts val="0"/>
              </a:spcAft>
              <a:buSzPts val="1965"/>
              <a:buNone/>
            </a:pPr>
            <a:endParaRPr lang="en-US"/>
          </a:p>
          <a:p>
            <a:pPr marL="138427" indent="0">
              <a:spcAft>
                <a:spcPts val="0"/>
              </a:spcAft>
              <a:buSzPts val="1965"/>
              <a:buNone/>
            </a:pPr>
            <a:r>
              <a:rPr lang="en-US"/>
              <a:t>	&lt;Presenter name and contact info&gt;</a:t>
            </a:r>
          </a:p>
        </p:txBody>
      </p:sp>
    </p:spTree>
    <p:extLst>
      <p:ext uri="{BB962C8B-B14F-4D97-AF65-F5344CB8AC3E}">
        <p14:creationId xmlns:p14="http://schemas.microsoft.com/office/powerpoint/2010/main" val="334966085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16539-DB61-ECC7-7324-939BD1991E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D69008-D2B8-2079-FB85-F0A116991DF3}"/>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377"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a:lstStyle>
          <a:p>
            <a:pPr lvl="0" defTabSz="914400">
              <a:spcBef>
                <a:spcPts val="0"/>
              </a:spcBef>
              <a:buClr>
                <a:srgbClr val="000000"/>
              </a:buClr>
              <a:defRPr/>
            </a:pPr>
            <a:r>
              <a:rPr lang="en-US" sz="3600"/>
              <a:t>References</a:t>
            </a:r>
            <a:endParaRPr kumimoji="0" lang="en-US" sz="3600" b="1" i="0" u="none" strike="noStrike" kern="0" cap="none" spc="0" normalizeH="0" baseline="0" noProof="0">
              <a:ln>
                <a:noFill/>
              </a:ln>
              <a:solidFill>
                <a:srgbClr val="000000"/>
              </a:solidFill>
              <a:effectLst/>
              <a:uLnTx/>
              <a:uFillTx/>
              <a:latin typeface="+mj-lt"/>
              <a:ea typeface="Calibri" panose="020F0502020204030204" pitchFamily="34" charset="0"/>
              <a:cs typeface="Calibri" panose="020F0502020204030204" pitchFamily="34" charset="0"/>
              <a:sym typeface="Arial"/>
            </a:endParaRPr>
          </a:p>
        </p:txBody>
      </p:sp>
      <p:sp>
        <p:nvSpPr>
          <p:cNvPr id="4" name="Text Placeholder 3">
            <a:extLst>
              <a:ext uri="{FF2B5EF4-FFF2-40B4-BE49-F238E27FC236}">
                <a16:creationId xmlns:a16="http://schemas.microsoft.com/office/drawing/2014/main" id="{1A75B4D2-1AD2-F934-EA2D-5FC682817E07}"/>
              </a:ext>
            </a:extLst>
          </p:cNvPr>
          <p:cNvSpPr>
            <a:spLocks noGrp="1"/>
          </p:cNvSpPr>
          <p:nvPr>
            <p:ph type="body" sz="quarter" idx="10"/>
          </p:nvPr>
        </p:nvSpPr>
        <p:spPr/>
        <p:txBody>
          <a:bodyPr vert="horz" lIns="0" tIns="0" rIns="0" bIns="0" rtlCol="0" anchor="t">
            <a:noAutofit/>
          </a:bodyPr>
          <a:lstStyle/>
          <a:p>
            <a:r>
              <a:rPr lang="en-US">
                <a:ea typeface="Calibri"/>
                <a:cs typeface="Calibri"/>
              </a:rPr>
              <a:t>Adams, C. (2020, March 18). </a:t>
            </a:r>
            <a:r>
              <a:rPr lang="en-US" i="1">
                <a:ea typeface="Calibri"/>
                <a:cs typeface="Calibri"/>
              </a:rPr>
              <a:t>Hechinger report: What the research says about the best ways to engage parents</a:t>
            </a:r>
            <a:r>
              <a:rPr lang="en-US">
                <a:ea typeface="Calibri"/>
                <a:cs typeface="Calibri"/>
              </a:rPr>
              <a:t>. </a:t>
            </a:r>
            <a:r>
              <a:rPr lang="en-US" err="1">
                <a:ea typeface="Calibri"/>
                <a:cs typeface="Calibri"/>
              </a:rPr>
              <a:t>Flamboyan</a:t>
            </a:r>
            <a:r>
              <a:rPr lang="en-US">
                <a:ea typeface="Calibri"/>
                <a:cs typeface="Calibri"/>
              </a:rPr>
              <a:t> Foundation. </a:t>
            </a:r>
            <a:r>
              <a:rPr lang="en-US">
                <a:ea typeface="Calibri"/>
                <a:cs typeface="Calibri"/>
                <a:hlinkClick r:id="rId3"/>
              </a:rPr>
              <a:t>https://flamboyanfoundation.org/inthenews/hechinger-report-what-the-research-says-about-the-best-ways-to-engage-parents/</a:t>
            </a:r>
            <a:endParaRPr lang="en-US"/>
          </a:p>
          <a:p>
            <a:r>
              <a:rPr lang="en-US">
                <a:ea typeface="Calibri"/>
                <a:cs typeface="Calibri"/>
              </a:rPr>
              <a:t>Ambroso, E., Dunn, L., &amp; Fox, P. (2021). </a:t>
            </a:r>
            <a:r>
              <a:rPr lang="en-US" i="1">
                <a:ea typeface="Calibri"/>
                <a:cs typeface="Calibri"/>
              </a:rPr>
              <a:t>Research in brief: Engaging and empowering diverse and underserved families in schools.</a:t>
            </a:r>
            <a:r>
              <a:rPr lang="en-US">
                <a:ea typeface="Calibri"/>
                <a:cs typeface="Calibri"/>
              </a:rPr>
              <a:t> Institute of Education Sciences. </a:t>
            </a:r>
            <a:r>
              <a:rPr lang="en-US">
                <a:ea typeface="Calibri"/>
                <a:cs typeface="Calibri"/>
                <a:hlinkClick r:id="rId4"/>
              </a:rPr>
              <a:t>https://ies.ed.gov/ncee/rel/regions/west/pdf/Family_Engagement_and_Empowerment_Brief_Final_Clean_ADA_Final.pdf</a:t>
            </a:r>
            <a:r>
              <a:rPr lang="en-US">
                <a:ea typeface="Calibri"/>
                <a:cs typeface="Calibri"/>
              </a:rPr>
              <a:t> </a:t>
            </a:r>
            <a:endParaRPr lang="en-US"/>
          </a:p>
          <a:p>
            <a:r>
              <a:rPr lang="en-US">
                <a:ea typeface="Calibri"/>
                <a:cs typeface="Calibri"/>
              </a:rPr>
              <a:t>American Institutes for Research. (2019). </a:t>
            </a:r>
            <a:r>
              <a:rPr lang="en-US" i="1">
                <a:ea typeface="Calibri"/>
                <a:cs typeface="Calibri"/>
              </a:rPr>
              <a:t>Family engagement supports educators and promotes student success. </a:t>
            </a:r>
            <a:r>
              <a:rPr lang="en-US">
                <a:ea typeface="Calibri"/>
                <a:cs typeface="Calibri"/>
                <a:hlinkClick r:id="rId5"/>
              </a:rPr>
              <a:t>https://www.air.org/sites/default/files/FE-Teachers-and-Educators.pdf</a:t>
            </a:r>
            <a:endParaRPr lang="en-US"/>
          </a:p>
          <a:p>
            <a:r>
              <a:rPr lang="en-US">
                <a:ea typeface="Calibri"/>
                <a:cs typeface="Calibri"/>
              </a:rPr>
              <a:t>Bailey, T. R., Colpo, A., &amp; Foley, A. (2020). </a:t>
            </a:r>
            <a:r>
              <a:rPr lang="en-US" i="1">
                <a:ea typeface="Calibri"/>
                <a:cs typeface="Calibri"/>
              </a:rPr>
              <a:t>Assessment practices within a multi-tiered system of supports</a:t>
            </a:r>
            <a:r>
              <a:rPr lang="en-US">
                <a:ea typeface="Calibri"/>
                <a:cs typeface="Calibri"/>
              </a:rPr>
              <a:t>. University of Florida, Collaboration for Effective Educator, Development, Accountability, and Reform Center. </a:t>
            </a:r>
            <a:r>
              <a:rPr lang="en-US">
                <a:ea typeface="Calibri"/>
                <a:cs typeface="Calibri"/>
                <a:hlinkClick r:id="rId6"/>
              </a:rPr>
              <a:t>https://ceedar.education.ufl.edu/wp-content/uploads/2020/12/Assessment-Practices-Within-a-Multi-Tiered-System-of-Supports-2.pdf</a:t>
            </a:r>
            <a:endParaRPr lang="en-US">
              <a:ea typeface="Calibri"/>
              <a:cs typeface="Calibri"/>
            </a:endParaRPr>
          </a:p>
          <a:p>
            <a:r>
              <a:rPr lang="en-US">
                <a:ea typeface="Calibri"/>
                <a:cs typeface="Calibri"/>
              </a:rPr>
              <a:t>Barton, A., Ershadi, M., &amp; Winthrop, R. (2021). </a:t>
            </a:r>
            <a:r>
              <a:rPr lang="en-US" i="1">
                <a:ea typeface="Calibri"/>
                <a:cs typeface="Calibri"/>
              </a:rPr>
              <a:t>Understanding the connection between family-school engagement and education system transformation.</a:t>
            </a:r>
            <a:r>
              <a:rPr lang="en-US">
                <a:ea typeface="Calibri"/>
                <a:cs typeface="Calibri"/>
              </a:rPr>
              <a:t> The Brookings Institution. </a:t>
            </a:r>
            <a:r>
              <a:rPr lang="en-US">
                <a:ea typeface="Calibri"/>
                <a:cs typeface="Calibri"/>
                <a:hlinkClick r:id="rId7"/>
              </a:rPr>
              <a:t>https://www.brookings.edu/wp-content/uploads/2022/01/Understanding_The_Connection_FINAL.pdf</a:t>
            </a:r>
            <a:endParaRPr lang="en-US"/>
          </a:p>
          <a:p>
            <a:r>
              <a:rPr lang="en-US">
                <a:ea typeface="Calibri"/>
                <a:cs typeface="Calibri"/>
              </a:rPr>
              <a:t>Bryk, A. S., Sebring, P. B., Allensworth, E., </a:t>
            </a:r>
            <a:r>
              <a:rPr lang="en-US" err="1">
                <a:ea typeface="Calibri"/>
                <a:cs typeface="Calibri"/>
              </a:rPr>
              <a:t>Luppescu</a:t>
            </a:r>
            <a:r>
              <a:rPr lang="en-US">
                <a:ea typeface="Calibri"/>
                <a:cs typeface="Calibri"/>
              </a:rPr>
              <a:t>, S., &amp; Easton, J. Q. (2010). </a:t>
            </a:r>
            <a:r>
              <a:rPr lang="en-US" i="1">
                <a:ea typeface="Calibri"/>
                <a:cs typeface="Calibri"/>
              </a:rPr>
              <a:t>Organizing schools for improvement: Lessons from Chicago</a:t>
            </a:r>
            <a:r>
              <a:rPr lang="en-US">
                <a:ea typeface="Calibri"/>
                <a:cs typeface="Calibri"/>
              </a:rPr>
              <a:t>. University of Chicago Press. </a:t>
            </a:r>
            <a:r>
              <a:rPr lang="en-US">
                <a:ea typeface="Calibri"/>
                <a:cs typeface="Calibri"/>
                <a:hlinkClick r:id="rId8"/>
              </a:rPr>
              <a:t>https://consortium.uchicago.edu/publications/organizing-schools-improvement-lessons-Chicago</a:t>
            </a:r>
            <a:r>
              <a:rPr lang="en-US">
                <a:ea typeface="Calibri"/>
                <a:cs typeface="Calibri"/>
              </a:rPr>
              <a:t>.</a:t>
            </a:r>
            <a:endParaRPr lang="en-US"/>
          </a:p>
          <a:p>
            <a:endParaRPr lang="en-US"/>
          </a:p>
        </p:txBody>
      </p:sp>
    </p:spTree>
    <p:extLst>
      <p:ext uri="{BB962C8B-B14F-4D97-AF65-F5344CB8AC3E}">
        <p14:creationId xmlns:p14="http://schemas.microsoft.com/office/powerpoint/2010/main" val="39996240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7" name="Title 6">
            <a:extLst>
              <a:ext uri="{FF2B5EF4-FFF2-40B4-BE49-F238E27FC236}">
                <a16:creationId xmlns:a16="http://schemas.microsoft.com/office/drawing/2014/main" id="{B7B6BC68-D36C-90B7-454C-E1DC54693E6E}"/>
              </a:ext>
            </a:extLst>
          </p:cNvPr>
          <p:cNvSpPr>
            <a:spLocks noGrp="1"/>
          </p:cNvSpPr>
          <p:nvPr>
            <p:ph type="title"/>
          </p:nvPr>
        </p:nvSpPr>
        <p:spPr/>
        <p:txBody>
          <a:bodyPr/>
          <a:lstStyle/>
          <a:p>
            <a:r>
              <a:rPr lang="en-US"/>
              <a:t>Hidden Slide #10</a:t>
            </a:r>
          </a:p>
        </p:txBody>
      </p:sp>
      <p:sp>
        <p:nvSpPr>
          <p:cNvPr id="2" name="Content Placeholder 1">
            <a:extLst>
              <a:ext uri="{FF2B5EF4-FFF2-40B4-BE49-F238E27FC236}">
                <a16:creationId xmlns:a16="http://schemas.microsoft.com/office/drawing/2014/main" id="{C71F4AC6-9385-8989-5FA3-5B09A2138C17}"/>
              </a:ext>
            </a:extLst>
          </p:cNvPr>
          <p:cNvSpPr>
            <a:spLocks noGrp="1"/>
          </p:cNvSpPr>
          <p:nvPr>
            <p:ph idx="4294967295"/>
          </p:nvPr>
        </p:nvSpPr>
        <p:spPr>
          <a:xfrm>
            <a:off x="838200" y="1484438"/>
            <a:ext cx="10515600" cy="4188020"/>
          </a:xfrm>
        </p:spPr>
        <p:txBody>
          <a:bodyPr/>
          <a:lstStyle/>
          <a:p>
            <a:pPr marL="55562" indent="0" algn="ctr">
              <a:buNone/>
            </a:pPr>
            <a:r>
              <a:rPr lang="en-US" sz="2800" b="1">
                <a:solidFill>
                  <a:schemeClr val="dk1"/>
                </a:solidFill>
              </a:rPr>
              <a:t>Pre-Training Pre-Read</a:t>
            </a:r>
          </a:p>
          <a:p>
            <a:pPr marL="55562" indent="0" algn="ctr">
              <a:buNone/>
            </a:pPr>
            <a:endParaRPr lang="en-US" b="1">
              <a:hlinkClick r:id="" action="ppaction://noaction"/>
            </a:endParaRPr>
          </a:p>
          <a:p>
            <a:pPr marL="91438" indent="0" algn="ctr">
              <a:buNone/>
            </a:pPr>
            <a:r>
              <a:rPr lang="en-US" i="1"/>
              <a:t>What the Research Says About the Best Ways to Engage Parents</a:t>
            </a:r>
            <a:endParaRPr lang="en-US">
              <a:hlinkClick r:id="rId3"/>
            </a:endParaRPr>
          </a:p>
          <a:p>
            <a:pPr marL="91438" lvl="0" indent="0" algn="ctr">
              <a:buNone/>
            </a:pPr>
            <a:endParaRPr lang="en-US">
              <a:hlinkClick r:id="rId3"/>
            </a:endParaRPr>
          </a:p>
          <a:p>
            <a:pPr marL="91438" lvl="0" indent="0" algn="ctr">
              <a:buNone/>
            </a:pPr>
            <a:r>
              <a:rPr lang="en-US">
                <a:hlinkClick r:id="rId3"/>
              </a:rPr>
              <a:t>Hechinger Report: What The Research Says About The Best Ways To Engage Parents</a:t>
            </a:r>
            <a:endParaRPr lang="en-US"/>
          </a:p>
        </p:txBody>
      </p:sp>
      <p:sp>
        <p:nvSpPr>
          <p:cNvPr id="4" name="Footer Placeholder 2">
            <a:extLst>
              <a:ext uri="{FF2B5EF4-FFF2-40B4-BE49-F238E27FC236}">
                <a16:creationId xmlns:a16="http://schemas.microsoft.com/office/drawing/2014/main" id="{14D26EFE-8AB6-7FDA-F11D-3AB8267BB227}"/>
              </a:ext>
            </a:extLst>
          </p:cNvPr>
          <p:cNvSpPr txBox="1">
            <a:spLocks/>
          </p:cNvSpPr>
          <p:nvPr/>
        </p:nvSpPr>
        <p:spPr>
          <a:xfrm>
            <a:off x="7242048" y="6190488"/>
            <a:ext cx="4114800" cy="298450"/>
          </a:xfrm>
          <a:prstGeom prst="rect">
            <a:avLst/>
          </a:prstGeom>
        </p:spPr>
        <p:txBody>
          <a:bodyPr vert="horz" lIns="91440" tIns="45720" rIns="91440" bIns="45720" rtlCol="0" anchor="ctr">
            <a:noAutofit/>
          </a:bodyPr>
          <a:lstStyle>
            <a:lvl1pPr marL="0" indent="0" algn="l" defTabSz="914377" rtl="0" eaLnBrk="1" latinLnBrk="0" hangingPunct="1">
              <a:lnSpc>
                <a:spcPct val="100000"/>
              </a:lnSpc>
              <a:spcBef>
                <a:spcPts val="1000"/>
              </a:spcBef>
              <a:spcAft>
                <a:spcPts val="600"/>
              </a:spcAft>
              <a:buFont typeface="Arial" panose="020B0604020202020204" pitchFamily="34" charset="0"/>
              <a:buNone/>
              <a:defRPr sz="2800" b="1" kern="1200">
                <a:solidFill>
                  <a:schemeClr val="tx1"/>
                </a:solidFill>
                <a:latin typeface="Aptos" panose="020B0004020202020204" pitchFamily="34" charset="0"/>
                <a:ea typeface="+mn-ea"/>
                <a:cs typeface="+mn-cs"/>
              </a:defRPr>
            </a:lvl1pPr>
            <a:lvl2pPr marL="457189" indent="0" algn="l" defTabSz="914377" rtl="0" eaLnBrk="1" latinLnBrk="0" hangingPunct="1">
              <a:lnSpc>
                <a:spcPct val="100000"/>
              </a:lnSpc>
              <a:spcBef>
                <a:spcPts val="0"/>
              </a:spcBef>
              <a:spcAft>
                <a:spcPts val="600"/>
              </a:spcAft>
              <a:buSzPct val="80000"/>
              <a:buFont typeface="Arial" panose="020B0604020202020204" pitchFamily="34" charset="0"/>
              <a:buNone/>
              <a:defRPr sz="2000" b="1" kern="1200">
                <a:solidFill>
                  <a:schemeClr val="tx1"/>
                </a:solidFill>
                <a:latin typeface="+mn-lt"/>
                <a:ea typeface="+mn-ea"/>
                <a:cs typeface="+mn-cs"/>
              </a:defRPr>
            </a:lvl2pPr>
            <a:lvl3pPr marL="914377" indent="0" algn="l" defTabSz="914377" rtl="0" eaLnBrk="1" latinLnBrk="0" hangingPunct="1">
              <a:lnSpc>
                <a:spcPct val="100000"/>
              </a:lnSpc>
              <a:spcBef>
                <a:spcPts val="0"/>
              </a:spcBef>
              <a:spcAft>
                <a:spcPts val="600"/>
              </a:spcAft>
              <a:buFont typeface="Arial" panose="020B0604020202020204" pitchFamily="34" charset="0"/>
              <a:buNone/>
              <a:defRPr sz="1800" b="1" kern="1200">
                <a:solidFill>
                  <a:schemeClr val="tx1"/>
                </a:solidFill>
                <a:latin typeface="+mn-lt"/>
                <a:ea typeface="+mn-ea"/>
                <a:cs typeface="+mn-cs"/>
              </a:defRPr>
            </a:lvl3pPr>
            <a:lvl4pPr marL="1371566" indent="0" algn="l" defTabSz="914377" rtl="0" eaLnBrk="1" latinLnBrk="0" hangingPunct="1">
              <a:lnSpc>
                <a:spcPct val="100000"/>
              </a:lnSpc>
              <a:spcBef>
                <a:spcPts val="0"/>
              </a:spcBef>
              <a:spcAft>
                <a:spcPts val="600"/>
              </a:spcAft>
              <a:buFont typeface="Arial" panose="020B0604020202020204" pitchFamily="34" charset="0"/>
              <a:buNone/>
              <a:defRPr sz="1600" b="1" kern="1200">
                <a:solidFill>
                  <a:schemeClr val="tx1"/>
                </a:solidFill>
                <a:latin typeface="+mn-lt"/>
                <a:ea typeface="+mn-ea"/>
                <a:cs typeface="+mn-cs"/>
              </a:defRPr>
            </a:lvl4pPr>
            <a:lvl5pPr marL="1828754" indent="0" algn="l" defTabSz="914377" rtl="0" eaLnBrk="1" latinLnBrk="0" hangingPunct="1">
              <a:lnSpc>
                <a:spcPct val="100000"/>
              </a:lnSpc>
              <a:spcBef>
                <a:spcPts val="0"/>
              </a:spcBef>
              <a:spcAft>
                <a:spcPts val="600"/>
              </a:spcAft>
              <a:buFont typeface="Arial" panose="020B0604020202020204" pitchFamily="34" charset="0"/>
              <a:buNone/>
              <a:defRPr sz="1600" b="1" kern="1200">
                <a:solidFill>
                  <a:schemeClr val="tx1"/>
                </a:solidFill>
                <a:latin typeface="+mn-lt"/>
                <a:ea typeface="+mn-ea"/>
                <a:cs typeface="+mn-cs"/>
              </a:defRPr>
            </a:lvl5pPr>
            <a:lvl6pPr marL="2285943"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131"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320"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509"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r">
              <a:buClrTx/>
            </a:pPr>
            <a:r>
              <a:rPr lang="en-US" sz="1600" b="0">
                <a:latin typeface="Calibri"/>
                <a:ea typeface="Calibri"/>
                <a:cs typeface="Calibri"/>
              </a:rPr>
              <a:t>(Adams, 2020)</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1EFF4-A8C6-7A9C-A53A-4CCCE5EA04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0329ED-BBAF-E687-35D3-B0C18EB7BB77}"/>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377"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a:lstStyle>
          <a:p>
            <a:pPr lvl="0" defTabSz="914400">
              <a:spcBef>
                <a:spcPts val="0"/>
              </a:spcBef>
              <a:buClr>
                <a:srgbClr val="000000"/>
              </a:buClr>
              <a:defRPr/>
            </a:pPr>
            <a:r>
              <a:rPr lang="en-US" sz="3600"/>
              <a:t>References, slide  2</a:t>
            </a:r>
            <a:endParaRPr kumimoji="0" lang="en-US" sz="3600" b="1" i="0" u="none" strike="noStrike" kern="0" cap="none" spc="0" normalizeH="0" baseline="0" noProof="0">
              <a:ln>
                <a:noFill/>
              </a:ln>
              <a:solidFill>
                <a:srgbClr val="000000"/>
              </a:solidFill>
              <a:effectLst/>
              <a:uLnTx/>
              <a:uFillTx/>
              <a:latin typeface="+mj-lt"/>
              <a:ea typeface="Calibri" panose="020F0502020204030204" pitchFamily="34" charset="0"/>
              <a:cs typeface="Calibri" panose="020F0502020204030204" pitchFamily="34" charset="0"/>
              <a:sym typeface="Arial"/>
            </a:endParaRPr>
          </a:p>
        </p:txBody>
      </p:sp>
      <p:sp>
        <p:nvSpPr>
          <p:cNvPr id="4" name="Text Placeholder 3">
            <a:extLst>
              <a:ext uri="{FF2B5EF4-FFF2-40B4-BE49-F238E27FC236}">
                <a16:creationId xmlns:a16="http://schemas.microsoft.com/office/drawing/2014/main" id="{9D7D5F11-0380-1A93-6FCA-CEC4DE75E07E}"/>
              </a:ext>
            </a:extLst>
          </p:cNvPr>
          <p:cNvSpPr>
            <a:spLocks noGrp="1"/>
          </p:cNvSpPr>
          <p:nvPr>
            <p:ph type="body" sz="quarter" idx="10"/>
          </p:nvPr>
        </p:nvSpPr>
        <p:spPr>
          <a:xfrm>
            <a:off x="838200" y="997999"/>
            <a:ext cx="10299940" cy="5232939"/>
          </a:xfrm>
        </p:spPr>
        <p:txBody>
          <a:bodyPr vert="horz" lIns="0" tIns="0" rIns="0" bIns="0" rtlCol="0" anchor="t">
            <a:noAutofit/>
          </a:bodyPr>
          <a:lstStyle/>
          <a:p>
            <a:r>
              <a:rPr lang="en-US">
                <a:ea typeface="Calibri"/>
                <a:cs typeface="Calibri"/>
              </a:rPr>
              <a:t>Edutopia. (2015, April 7). </a:t>
            </a:r>
            <a:r>
              <a:rPr lang="en-US" i="1">
                <a:ea typeface="Calibri"/>
                <a:cs typeface="Calibri"/>
              </a:rPr>
              <a:t>Sharing data to create stronger parent partnerships</a:t>
            </a:r>
            <a:r>
              <a:rPr lang="en-US">
                <a:ea typeface="Calibri"/>
                <a:cs typeface="Calibri"/>
              </a:rPr>
              <a:t> [Video]. YouTube. </a:t>
            </a:r>
            <a:r>
              <a:rPr lang="en-US">
                <a:ea typeface="Calibri"/>
                <a:cs typeface="Calibri"/>
                <a:hlinkClick r:id="rId3"/>
              </a:rPr>
              <a:t>https://www.youtube.com/watch?v=kL5lO8gMrR0</a:t>
            </a:r>
            <a:endParaRPr lang="en-US">
              <a:ea typeface="Calibri"/>
              <a:cs typeface="Calibri"/>
            </a:endParaRPr>
          </a:p>
          <a:p>
            <a:r>
              <a:rPr lang="en-US">
                <a:ea typeface="Calibri"/>
                <a:cs typeface="Calibri"/>
              </a:rPr>
              <a:t>Epstein, J. L. (2010). </a:t>
            </a:r>
            <a:r>
              <a:rPr lang="en-US" i="1">
                <a:ea typeface="Calibri"/>
                <a:cs typeface="Calibri"/>
              </a:rPr>
              <a:t>School, family, and community partnerships: Preparing educators and improving schools </a:t>
            </a:r>
            <a:r>
              <a:rPr lang="en-US">
                <a:ea typeface="Calibri"/>
                <a:cs typeface="Calibri"/>
              </a:rPr>
              <a:t>(2nd ed.). Westview Press. </a:t>
            </a:r>
          </a:p>
          <a:p>
            <a:r>
              <a:rPr lang="en-US" err="1">
                <a:ea typeface="Calibri"/>
                <a:cs typeface="Calibri"/>
              </a:rPr>
              <a:t>Flamboyan</a:t>
            </a:r>
            <a:r>
              <a:rPr lang="en-US">
                <a:ea typeface="Calibri"/>
                <a:cs typeface="Calibri"/>
              </a:rPr>
              <a:t> Foundation (2011, November 18). </a:t>
            </a:r>
            <a:r>
              <a:rPr lang="en-US" i="1">
                <a:ea typeface="Calibri"/>
                <a:cs typeface="Calibri"/>
              </a:rPr>
              <a:t>The power of family-teacher partnerships </a:t>
            </a:r>
            <a:r>
              <a:rPr lang="en-US">
                <a:ea typeface="Calibri"/>
                <a:cs typeface="Calibri"/>
              </a:rPr>
              <a:t>[Video]. YouTube.</a:t>
            </a:r>
            <a:r>
              <a:rPr lang="en-US" i="1">
                <a:ea typeface="Calibri"/>
                <a:cs typeface="Calibri"/>
              </a:rPr>
              <a:t> </a:t>
            </a:r>
            <a:r>
              <a:rPr lang="en-US">
                <a:ea typeface="Calibri"/>
                <a:cs typeface="Calibri"/>
                <a:hlinkClick r:id="rId4"/>
              </a:rPr>
              <a:t>https://www.youtube.com/watch?v=vNdwJTKuHDw</a:t>
            </a:r>
            <a:endParaRPr lang="en-US"/>
          </a:p>
          <a:p>
            <a:r>
              <a:rPr lang="en-US">
                <a:ea typeface="Calibri"/>
                <a:cs typeface="Calibri"/>
              </a:rPr>
              <a:t>Henderson, A. T., &amp; Mapp, K. L. (2002). </a:t>
            </a:r>
            <a:r>
              <a:rPr lang="en-US" i="1">
                <a:ea typeface="Calibri"/>
                <a:cs typeface="Calibri"/>
              </a:rPr>
              <a:t>A new wave of evidence: The impact of school, family, and community connections on student achievement.</a:t>
            </a:r>
            <a:r>
              <a:rPr lang="en-US">
                <a:ea typeface="Calibri"/>
                <a:cs typeface="Calibri"/>
              </a:rPr>
              <a:t> American Institutes for Research. </a:t>
            </a:r>
            <a:r>
              <a:rPr lang="en-US">
                <a:ea typeface="Calibri"/>
                <a:cs typeface="Calibri"/>
                <a:hlinkClick r:id="rId5"/>
              </a:rPr>
              <a:t>https://sedl.org/connections/resources/evidence.pdf</a:t>
            </a:r>
            <a:r>
              <a:rPr lang="en-US">
                <a:ea typeface="Calibri"/>
                <a:cs typeface="Calibri"/>
              </a:rPr>
              <a:t> </a:t>
            </a:r>
            <a:endParaRPr lang="en-US"/>
          </a:p>
          <a:p>
            <a:r>
              <a:rPr lang="en-US">
                <a:ea typeface="Calibri"/>
                <a:cs typeface="Calibri"/>
              </a:rPr>
              <a:t>Illinois Multi-Tiered System of Supports Network (n.d.). </a:t>
            </a:r>
            <a:r>
              <a:rPr lang="en-US" i="1">
                <a:ea typeface="Calibri"/>
                <a:cs typeface="Calibri"/>
              </a:rPr>
              <a:t>Family engagement. </a:t>
            </a:r>
            <a:r>
              <a:rPr lang="en-US">
                <a:ea typeface="Calibri"/>
                <a:cs typeface="Calibri"/>
              </a:rPr>
              <a:t>Northern Illinois University.</a:t>
            </a:r>
            <a:r>
              <a:rPr lang="en-US" i="1">
                <a:ea typeface="Calibri"/>
                <a:cs typeface="Calibri"/>
              </a:rPr>
              <a:t> </a:t>
            </a:r>
            <a:r>
              <a:rPr lang="en-US">
                <a:ea typeface="Calibri"/>
                <a:cs typeface="Calibri"/>
                <a:hlinkClick r:id="rId6"/>
              </a:rPr>
              <a:t>https://ilmtss.niu.edu/family-engagement/</a:t>
            </a:r>
            <a:r>
              <a:rPr lang="en-US">
                <a:ea typeface="Calibri"/>
                <a:cs typeface="Calibri"/>
              </a:rPr>
              <a:t> </a:t>
            </a:r>
            <a:endParaRPr lang="en-US"/>
          </a:p>
          <a:p>
            <a:r>
              <a:rPr lang="en-US">
                <a:ea typeface="Calibri"/>
                <a:cs typeface="Calibri"/>
              </a:rPr>
              <a:t>Jacques, C., &amp; Villegas, A. (2018). </a:t>
            </a:r>
            <a:r>
              <a:rPr lang="en-US" i="1">
                <a:ea typeface="Calibri"/>
                <a:cs typeface="Calibri"/>
              </a:rPr>
              <a:t>Strategies for equitable family engagement.</a:t>
            </a:r>
            <a:r>
              <a:rPr lang="en-US">
                <a:ea typeface="Calibri"/>
                <a:cs typeface="Calibri"/>
              </a:rPr>
              <a:t> State Support Network. </a:t>
            </a:r>
            <a:r>
              <a:rPr lang="en-US">
                <a:ea typeface="Calibri"/>
                <a:cs typeface="Calibri"/>
                <a:hlinkClick r:id="rId7"/>
              </a:rPr>
              <a:t>https://oese.ed.gov/files/2020/10/equitable_family_engag_508.pdf</a:t>
            </a:r>
            <a:r>
              <a:rPr lang="en-US">
                <a:ea typeface="Calibri"/>
                <a:cs typeface="Calibri"/>
              </a:rPr>
              <a:t> </a:t>
            </a:r>
            <a:endParaRPr lang="en-US"/>
          </a:p>
          <a:p>
            <a:r>
              <a:rPr lang="en-US" err="1">
                <a:ea typeface="Calibri"/>
                <a:cs typeface="Calibri"/>
              </a:rPr>
              <a:t>Jeynes</a:t>
            </a:r>
            <a:r>
              <a:rPr lang="en-US">
                <a:ea typeface="Calibri"/>
                <a:cs typeface="Calibri"/>
              </a:rPr>
              <a:t>, W. (2012). A meta-analysis of the efficacy of different types of parental involvement programs for urban students. </a:t>
            </a:r>
            <a:r>
              <a:rPr lang="en-US" i="1">
                <a:ea typeface="Calibri"/>
                <a:cs typeface="Calibri"/>
              </a:rPr>
              <a:t>Urban Education, 47</a:t>
            </a:r>
            <a:r>
              <a:rPr lang="en-US">
                <a:ea typeface="Calibri"/>
                <a:cs typeface="Calibri"/>
              </a:rPr>
              <a:t>(4), 706–742. </a:t>
            </a:r>
            <a:r>
              <a:rPr lang="en-US">
                <a:ea typeface="Calibri"/>
                <a:cs typeface="Calibri"/>
                <a:hlinkClick r:id="rId8"/>
              </a:rPr>
              <a:t>https://doi.org/10.1177/0042085912445643</a:t>
            </a:r>
            <a:endParaRPr lang="en-US"/>
          </a:p>
          <a:p>
            <a:r>
              <a:rPr lang="en-US">
                <a:ea typeface="Calibri"/>
                <a:cs typeface="Calibri"/>
              </a:rPr>
              <a:t>Mapp, K. L., &amp; Bergman, E. (2019). </a:t>
            </a:r>
            <a:r>
              <a:rPr lang="en-US" i="1">
                <a:ea typeface="Calibri"/>
                <a:cs typeface="Calibri"/>
              </a:rPr>
              <a:t>Dual capacity-building framework for family-school partnerships (Version 2).</a:t>
            </a:r>
            <a:r>
              <a:rPr lang="en-US">
                <a:ea typeface="Calibri"/>
                <a:cs typeface="Calibri"/>
              </a:rPr>
              <a:t> Institute for Educational Leadership. </a:t>
            </a:r>
            <a:r>
              <a:rPr lang="en-US">
                <a:ea typeface="Calibri"/>
                <a:cs typeface="Calibri"/>
                <a:hlinkClick r:id="rId9"/>
              </a:rPr>
              <a:t>https://www.dualcapacity.org</a:t>
            </a:r>
            <a:endParaRPr lang="en-US">
              <a:ea typeface="Calibri"/>
              <a:cs typeface="Calibri"/>
            </a:endParaRPr>
          </a:p>
          <a:p>
            <a:r>
              <a:rPr lang="en-US">
                <a:ea typeface="Calibri"/>
                <a:cs typeface="Calibri"/>
              </a:rPr>
              <a:t>Mapp, K. L., Henderson, A., Cuevas, S., Franco, M., &amp; Ewert, S. (2022). </a:t>
            </a:r>
            <a:r>
              <a:rPr lang="en-US" i="1">
                <a:ea typeface="Calibri"/>
                <a:cs typeface="Calibri"/>
              </a:rPr>
              <a:t>Everyone wins! The evidence for family-school partnerships and implications for practice</a:t>
            </a:r>
            <a:r>
              <a:rPr lang="en-US">
                <a:ea typeface="Calibri"/>
                <a:cs typeface="Calibri"/>
              </a:rPr>
              <a:t>. Scholastic Professional.</a:t>
            </a:r>
            <a:endParaRPr lang="en-US"/>
          </a:p>
        </p:txBody>
      </p:sp>
    </p:spTree>
    <p:extLst>
      <p:ext uri="{BB962C8B-B14F-4D97-AF65-F5344CB8AC3E}">
        <p14:creationId xmlns:p14="http://schemas.microsoft.com/office/powerpoint/2010/main" val="270461682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F86B2-F39C-E996-F2EA-F0000641C6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259E72-0929-B593-21B3-D2A068A3EF21}"/>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377"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a:lstStyle>
          <a:p>
            <a:pPr lvl="0" defTabSz="914400">
              <a:spcBef>
                <a:spcPts val="0"/>
              </a:spcBef>
              <a:buClr>
                <a:srgbClr val="000000"/>
              </a:buClr>
              <a:defRPr/>
            </a:pPr>
            <a:r>
              <a:rPr lang="en-US" sz="3600"/>
              <a:t>References, slide 3</a:t>
            </a:r>
            <a:endParaRPr kumimoji="0" lang="en-US" sz="3600" b="1" i="0" u="none" strike="noStrike" kern="0" cap="none" spc="0" normalizeH="0" baseline="0" noProof="0">
              <a:ln>
                <a:noFill/>
              </a:ln>
              <a:solidFill>
                <a:srgbClr val="000000"/>
              </a:solidFill>
              <a:effectLst/>
              <a:uLnTx/>
              <a:uFillTx/>
              <a:latin typeface="+mj-lt"/>
              <a:ea typeface="Calibri" panose="020F0502020204030204" pitchFamily="34" charset="0"/>
              <a:cs typeface="Calibri" panose="020F0502020204030204" pitchFamily="34" charset="0"/>
              <a:sym typeface="Arial"/>
            </a:endParaRPr>
          </a:p>
        </p:txBody>
      </p:sp>
      <p:sp>
        <p:nvSpPr>
          <p:cNvPr id="4" name="Text Placeholder 3">
            <a:extLst>
              <a:ext uri="{FF2B5EF4-FFF2-40B4-BE49-F238E27FC236}">
                <a16:creationId xmlns:a16="http://schemas.microsoft.com/office/drawing/2014/main" id="{B6121765-0ECC-EA1B-FE51-A8364BEBCDED}"/>
              </a:ext>
            </a:extLst>
          </p:cNvPr>
          <p:cNvSpPr>
            <a:spLocks noGrp="1"/>
          </p:cNvSpPr>
          <p:nvPr>
            <p:ph type="body" sz="quarter" idx="10"/>
          </p:nvPr>
        </p:nvSpPr>
        <p:spPr>
          <a:xfrm>
            <a:off x="838200" y="997999"/>
            <a:ext cx="10256808" cy="5232939"/>
          </a:xfrm>
        </p:spPr>
        <p:txBody>
          <a:bodyPr vert="horz" lIns="0" tIns="0" rIns="0" bIns="0" rtlCol="0" anchor="t">
            <a:noAutofit/>
          </a:bodyPr>
          <a:lstStyle/>
          <a:p>
            <a:r>
              <a:rPr lang="en-US">
                <a:ea typeface="Calibri"/>
                <a:cs typeface="Calibri"/>
              </a:rPr>
              <a:t>Mapp, K. L., &amp; Kuttner, P. J. (2013). </a:t>
            </a:r>
            <a:r>
              <a:rPr lang="en-US" i="1">
                <a:ea typeface="Calibri"/>
                <a:cs typeface="Calibri"/>
              </a:rPr>
              <a:t>Partners in education: A dual capacity-building framework for family-school partnerships</a:t>
            </a:r>
            <a:r>
              <a:rPr lang="en-US">
                <a:ea typeface="Calibri"/>
                <a:cs typeface="Calibri"/>
              </a:rPr>
              <a:t>. United States Department of Education. </a:t>
            </a:r>
            <a:r>
              <a:rPr lang="en-US">
                <a:ea typeface="Calibri"/>
                <a:cs typeface="Calibri"/>
                <a:hlinkClick r:id="rId3"/>
              </a:rPr>
              <a:t>https://eric.ed.gov/?id=ED593896</a:t>
            </a:r>
            <a:endParaRPr lang="en-US">
              <a:ea typeface="Calibri"/>
              <a:cs typeface="Calibri"/>
            </a:endParaRPr>
          </a:p>
          <a:p>
            <a:r>
              <a:rPr lang="en-US" err="1">
                <a:ea typeface="Calibri"/>
                <a:cs typeface="Calibri"/>
              </a:rPr>
              <a:t>McREL</a:t>
            </a:r>
            <a:r>
              <a:rPr lang="en-US">
                <a:ea typeface="Calibri"/>
                <a:cs typeface="Calibri"/>
              </a:rPr>
              <a:t> International. (2015). </a:t>
            </a:r>
            <a:r>
              <a:rPr lang="en-US" i="1">
                <a:ea typeface="Calibri"/>
                <a:cs typeface="Calibri"/>
              </a:rPr>
              <a:t>Toolkit of resources for engaging parents and community as partners in education</a:t>
            </a:r>
            <a:r>
              <a:rPr lang="en-US">
                <a:ea typeface="Calibri"/>
                <a:cs typeface="Calibri"/>
              </a:rPr>
              <a:t>. REL Pacific. </a:t>
            </a:r>
            <a:r>
              <a:rPr lang="en-US">
                <a:ea typeface="Calibri"/>
                <a:cs typeface="Calibri"/>
                <a:hlinkClick r:id="rId4"/>
              </a:rPr>
              <a:t>https://swiftschools.org/wp-content/uploads/2023/02/63-Engaging-all-in-data-conversations-Part4_May2015.pdf</a:t>
            </a:r>
            <a:r>
              <a:rPr lang="en-US">
                <a:ea typeface="Calibri"/>
                <a:cs typeface="Calibri"/>
              </a:rPr>
              <a:t> </a:t>
            </a:r>
            <a:endParaRPr lang="en-US"/>
          </a:p>
          <a:p>
            <a:r>
              <a:rPr lang="en-US">
                <a:ea typeface="Calibri"/>
                <a:cs typeface="Calibri"/>
              </a:rPr>
              <a:t>Michigan Department of Education. (2021). </a:t>
            </a:r>
            <a:r>
              <a:rPr lang="en-US" i="1">
                <a:ea typeface="Calibri"/>
                <a:cs typeface="Calibri"/>
              </a:rPr>
              <a:t>Equity and family engagement</a:t>
            </a:r>
            <a:r>
              <a:rPr lang="en-US">
                <a:ea typeface="Calibri"/>
                <a:cs typeface="Calibri"/>
              </a:rPr>
              <a:t>. </a:t>
            </a:r>
            <a:r>
              <a:rPr lang="en-US">
                <a:ea typeface="Calibri"/>
                <a:cs typeface="Calibri"/>
                <a:hlinkClick r:id="rId5"/>
              </a:rPr>
              <a:t>https://www.michigan.gov/mde/-/media/Project/Websites/mde/Literacy/Family-Engagement-for-Literacy/FE_Equity.pdf?rev=29a6cb29c7d34470b47db96889fd19d4&amp;hash=B9F5172A33E1B4E91B28F59964FC48D3</a:t>
            </a:r>
            <a:endParaRPr lang="en-US">
              <a:ea typeface="Calibri"/>
              <a:cs typeface="Calibri"/>
            </a:endParaRPr>
          </a:p>
          <a:p>
            <a:r>
              <a:rPr lang="en-US">
                <a:ea typeface="Calibri"/>
                <a:cs typeface="Calibri"/>
              </a:rPr>
              <a:t>Minke, K. M., Sheridan, S. M., Kim, E. M., Ryoo, J. H., &amp; Koziol, N. A. (2014). Congruence in parent-teacher relationships: The role of shared perceptions. </a:t>
            </a:r>
            <a:r>
              <a:rPr lang="en-US" i="1">
                <a:ea typeface="Calibri"/>
                <a:cs typeface="Calibri"/>
              </a:rPr>
              <a:t>The Elementary School Journal, 114</a:t>
            </a:r>
            <a:r>
              <a:rPr lang="en-US">
                <a:ea typeface="Calibri"/>
                <a:cs typeface="Calibri"/>
              </a:rPr>
              <a:t>(4), 527–546. </a:t>
            </a:r>
            <a:r>
              <a:rPr lang="en-US">
                <a:ea typeface="Calibri"/>
                <a:cs typeface="Calibri"/>
                <a:hlinkClick r:id="rId6"/>
              </a:rPr>
              <a:t>https://doi.org/10.1086/675637</a:t>
            </a:r>
            <a:endParaRPr lang="en-US"/>
          </a:p>
          <a:p>
            <a:r>
              <a:rPr lang="en-US" err="1">
                <a:ea typeface="Calibri"/>
                <a:cs typeface="Calibri"/>
              </a:rPr>
              <a:t>MoEdu</a:t>
            </a:r>
            <a:r>
              <a:rPr lang="en-US">
                <a:ea typeface="Calibri"/>
                <a:cs typeface="Calibri"/>
              </a:rPr>
              <a:t>-SAIL. (2026a). </a:t>
            </a:r>
            <a:r>
              <a:rPr lang="en-US" i="1">
                <a:ea typeface="Calibri"/>
                <a:cs typeface="Calibri"/>
              </a:rPr>
              <a:t>Family-school partnerships</a:t>
            </a:r>
            <a:r>
              <a:rPr lang="en-US">
                <a:ea typeface="Calibri"/>
                <a:cs typeface="Calibri"/>
              </a:rPr>
              <a:t> [Infographic]. </a:t>
            </a:r>
            <a:r>
              <a:rPr lang="en-US">
                <a:ea typeface="Calibri"/>
                <a:cs typeface="Calibri"/>
                <a:hlinkClick r:id="rId7"/>
              </a:rPr>
              <a:t>https://www.moedu-sail.org/f-s-partnerships-infographic-view/</a:t>
            </a:r>
            <a:endParaRPr lang="en-US">
              <a:ea typeface="Calibri"/>
              <a:cs typeface="Calibri"/>
            </a:endParaRPr>
          </a:p>
          <a:p>
            <a:r>
              <a:rPr lang="en-US" err="1">
                <a:ea typeface="Calibri"/>
                <a:cs typeface="Calibri"/>
              </a:rPr>
              <a:t>MoEdu</a:t>
            </a:r>
            <a:r>
              <a:rPr lang="en-US">
                <a:ea typeface="Calibri"/>
                <a:cs typeface="Calibri"/>
              </a:rPr>
              <a:t>-SAIL. (2026b). </a:t>
            </a:r>
            <a:r>
              <a:rPr lang="en-US" i="1">
                <a:ea typeface="Calibri"/>
                <a:cs typeface="Calibri"/>
              </a:rPr>
              <a:t>Family-school partnerships practice profile</a:t>
            </a:r>
            <a:r>
              <a:rPr lang="en-US">
                <a:ea typeface="Calibri"/>
                <a:cs typeface="Calibri"/>
              </a:rPr>
              <a:t>. </a:t>
            </a:r>
            <a:r>
              <a:rPr lang="en-US">
                <a:ea typeface="Calibri"/>
                <a:cs typeface="Calibri"/>
                <a:hlinkClick r:id="rId8"/>
              </a:rPr>
              <a:t>https://www.moedu-sail.org/f-s-partnerships-practice-profile-view/</a:t>
            </a:r>
            <a:endParaRPr lang="en-US"/>
          </a:p>
          <a:p>
            <a:r>
              <a:rPr lang="en-US">
                <a:ea typeface="Calibri"/>
                <a:cs typeface="Calibri"/>
              </a:rPr>
              <a:t>Missouri Department of Elementary &amp; Secondary Education. (2013). </a:t>
            </a:r>
            <a:r>
              <a:rPr lang="en-US" i="1">
                <a:ea typeface="Calibri"/>
                <a:cs typeface="Calibri"/>
              </a:rPr>
              <a:t>Leader standards.</a:t>
            </a:r>
            <a:r>
              <a:rPr lang="en-US">
                <a:ea typeface="Calibri"/>
                <a:cs typeface="Calibri"/>
              </a:rPr>
              <a:t> </a:t>
            </a:r>
            <a:r>
              <a:rPr lang="en-US">
                <a:ea typeface="Calibri"/>
                <a:cs typeface="Calibri"/>
                <a:hlinkClick r:id="rId9"/>
              </a:rPr>
              <a:t>https://dese.mo.gov/media/pdf/oeq-ed-leaderstandards</a:t>
            </a:r>
            <a:r>
              <a:rPr lang="en-US">
                <a:ea typeface="Calibri"/>
                <a:cs typeface="Calibri"/>
              </a:rPr>
              <a:t> </a:t>
            </a:r>
            <a:endParaRPr lang="en-US"/>
          </a:p>
          <a:p>
            <a:r>
              <a:rPr lang="en-US">
                <a:ea typeface="Calibri"/>
                <a:cs typeface="Calibri"/>
              </a:rPr>
              <a:t>Missouri Department of Elementary &amp; Secondary Education. (2025). </a:t>
            </a:r>
            <a:r>
              <a:rPr lang="en-US" i="1">
                <a:ea typeface="Calibri"/>
                <a:cs typeface="Calibri"/>
              </a:rPr>
              <a:t>Teacher standards</a:t>
            </a:r>
            <a:r>
              <a:rPr lang="en-US">
                <a:ea typeface="Calibri"/>
                <a:cs typeface="Calibri"/>
              </a:rPr>
              <a:t>. </a:t>
            </a:r>
            <a:r>
              <a:rPr lang="en-US">
                <a:ea typeface="Calibri"/>
                <a:cs typeface="Calibri"/>
                <a:hlinkClick r:id="rId10"/>
              </a:rPr>
              <a:t>https://dese.mo.gov/educator-quality/educator-preparation/media/pdf/teacher-standards</a:t>
            </a:r>
            <a:endParaRPr lang="en-US"/>
          </a:p>
          <a:p>
            <a:endParaRPr lang="en-US"/>
          </a:p>
        </p:txBody>
      </p:sp>
    </p:spTree>
    <p:extLst>
      <p:ext uri="{BB962C8B-B14F-4D97-AF65-F5344CB8AC3E}">
        <p14:creationId xmlns:p14="http://schemas.microsoft.com/office/powerpoint/2010/main" val="215543783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398B9-AEA1-D489-D93B-331ECE2019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7F5D10-2AF5-9765-E6E9-7C1C18B801B0}"/>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377"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a:lstStyle>
          <a:p>
            <a:pPr lvl="0" defTabSz="914400">
              <a:spcBef>
                <a:spcPts val="0"/>
              </a:spcBef>
              <a:buClr>
                <a:srgbClr val="000000"/>
              </a:buClr>
              <a:defRPr/>
            </a:pPr>
            <a:r>
              <a:rPr lang="en-US" sz="3600"/>
              <a:t>References, slide 4</a:t>
            </a:r>
            <a:endParaRPr kumimoji="0" lang="en-US" sz="3600" b="1" i="0" u="none" strike="noStrike" kern="0" cap="none" spc="0" normalizeH="0" baseline="0" noProof="0">
              <a:ln>
                <a:noFill/>
              </a:ln>
              <a:solidFill>
                <a:srgbClr val="000000"/>
              </a:solidFill>
              <a:effectLst/>
              <a:uLnTx/>
              <a:uFillTx/>
              <a:latin typeface="+mj-lt"/>
              <a:ea typeface="Calibri" panose="020F0502020204030204" pitchFamily="34" charset="0"/>
              <a:cs typeface="Calibri" panose="020F0502020204030204" pitchFamily="34" charset="0"/>
              <a:sym typeface="Arial"/>
            </a:endParaRPr>
          </a:p>
        </p:txBody>
      </p:sp>
      <p:sp>
        <p:nvSpPr>
          <p:cNvPr id="4" name="Text Placeholder 3">
            <a:extLst>
              <a:ext uri="{FF2B5EF4-FFF2-40B4-BE49-F238E27FC236}">
                <a16:creationId xmlns:a16="http://schemas.microsoft.com/office/drawing/2014/main" id="{9E7DE594-7ADB-312E-BC7E-07C9EFE47B75}"/>
              </a:ext>
            </a:extLst>
          </p:cNvPr>
          <p:cNvSpPr>
            <a:spLocks noGrp="1"/>
          </p:cNvSpPr>
          <p:nvPr>
            <p:ph type="body" sz="quarter" idx="10"/>
          </p:nvPr>
        </p:nvSpPr>
        <p:spPr>
          <a:xfrm>
            <a:off x="838200" y="986292"/>
            <a:ext cx="10210801" cy="5244646"/>
          </a:xfrm>
        </p:spPr>
        <p:txBody>
          <a:bodyPr vert="horz" lIns="0" tIns="0" rIns="0" bIns="0" rtlCol="0" anchor="t">
            <a:noAutofit/>
          </a:bodyPr>
          <a:lstStyle/>
          <a:p>
            <a:r>
              <a:rPr lang="en-US">
                <a:ea typeface="Calibri"/>
                <a:cs typeface="Calibri"/>
              </a:rPr>
              <a:t>National Association for Family, School, and Community Engagement. (n.d.). </a:t>
            </a:r>
            <a:r>
              <a:rPr lang="en-US" i="1">
                <a:ea typeface="Calibri"/>
                <a:cs typeface="Calibri"/>
              </a:rPr>
              <a:t>Homepage</a:t>
            </a:r>
            <a:r>
              <a:rPr lang="en-US">
                <a:ea typeface="Calibri"/>
                <a:cs typeface="Calibri"/>
              </a:rPr>
              <a:t>. Retrieved March 4, 2026, from </a:t>
            </a:r>
            <a:r>
              <a:rPr lang="en-US">
                <a:ea typeface="Calibri"/>
                <a:cs typeface="Calibri"/>
                <a:hlinkClick r:id="rId3"/>
              </a:rPr>
              <a:t>https://nafsce.org/</a:t>
            </a:r>
            <a:endParaRPr lang="en-US">
              <a:ea typeface="Calibri"/>
              <a:cs typeface="Calibri"/>
            </a:endParaRPr>
          </a:p>
          <a:p>
            <a:r>
              <a:rPr lang="en-US">
                <a:ea typeface="Calibri"/>
                <a:cs typeface="Calibri"/>
              </a:rPr>
              <a:t>National Governors Association. (2022, October 4). </a:t>
            </a:r>
            <a:r>
              <a:rPr lang="en-US" i="1">
                <a:ea typeface="Calibri"/>
                <a:cs typeface="Calibri"/>
              </a:rPr>
              <a:t>Strategies for parent, family, student and community engagement with K-12 schools</a:t>
            </a:r>
            <a:r>
              <a:rPr lang="en-US">
                <a:ea typeface="Calibri"/>
                <a:cs typeface="Calibri"/>
              </a:rPr>
              <a:t> [Video]. YouTube. </a:t>
            </a:r>
            <a:r>
              <a:rPr lang="en-US">
                <a:ea typeface="Calibri"/>
                <a:cs typeface="Calibri"/>
                <a:hlinkClick r:id="rId4"/>
              </a:rPr>
              <a:t>https://www.youtube.com/watch?v=R-SLgKO5lm0</a:t>
            </a:r>
            <a:endParaRPr lang="en-US">
              <a:ea typeface="Calibri"/>
              <a:cs typeface="Calibri"/>
            </a:endParaRPr>
          </a:p>
          <a:p>
            <a:r>
              <a:rPr lang="en-US">
                <a:ea typeface="Calibri"/>
                <a:cs typeface="Calibri"/>
              </a:rPr>
              <a:t>Reeves, R. V., &amp; Deng, B. (2022, May 26). </a:t>
            </a:r>
            <a:r>
              <a:rPr lang="en-US" i="1">
                <a:ea typeface="Calibri"/>
                <a:cs typeface="Calibri"/>
              </a:rPr>
              <a:t>Who you know: Relationships, networks and social capital in boosting educational opportunity for young Americans.</a:t>
            </a:r>
            <a:r>
              <a:rPr lang="en-US">
                <a:ea typeface="Calibri"/>
                <a:cs typeface="Calibri"/>
              </a:rPr>
              <a:t> The Brookings Institution. </a:t>
            </a:r>
            <a:r>
              <a:rPr lang="en-US">
                <a:ea typeface="Calibri"/>
                <a:cs typeface="Calibri"/>
                <a:hlinkClick r:id="rId5"/>
              </a:rPr>
              <a:t>https://www.brookings.edu/articles/who-you-know-relationships-networks-and-social-capital-in-boosting-educational-opportunity-for-young-americans/</a:t>
            </a:r>
            <a:r>
              <a:rPr lang="en-US">
                <a:ea typeface="Calibri"/>
                <a:cs typeface="Calibri"/>
              </a:rPr>
              <a:t> </a:t>
            </a:r>
            <a:endParaRPr lang="en-US"/>
          </a:p>
          <a:p>
            <a:r>
              <a:rPr lang="en-US" err="1">
                <a:ea typeface="Calibri"/>
                <a:cs typeface="Calibri"/>
              </a:rPr>
              <a:t>RightQuestion</a:t>
            </a:r>
            <a:r>
              <a:rPr lang="en-US">
                <a:ea typeface="Calibri"/>
                <a:cs typeface="Calibri"/>
              </a:rPr>
              <a:t> Institute. (2018, November 9). </a:t>
            </a:r>
            <a:r>
              <a:rPr lang="en-US" i="1">
                <a:ea typeface="Calibri"/>
                <a:cs typeface="Calibri"/>
              </a:rPr>
              <a:t>Three roles parents can play in their children’s education</a:t>
            </a:r>
            <a:r>
              <a:rPr lang="en-US">
                <a:ea typeface="Calibri"/>
                <a:cs typeface="Calibri"/>
              </a:rPr>
              <a:t> [Video]. YouTube. </a:t>
            </a:r>
            <a:r>
              <a:rPr lang="en-US">
                <a:ea typeface="Calibri"/>
                <a:cs typeface="Calibri"/>
                <a:hlinkClick r:id="rId6"/>
              </a:rPr>
              <a:t>https://www.youtube.com/watch?v=xODEoIDJa70</a:t>
            </a:r>
            <a:endParaRPr lang="en-US">
              <a:ea typeface="Calibri"/>
              <a:cs typeface="Calibri"/>
            </a:endParaRPr>
          </a:p>
          <a:p>
            <a:r>
              <a:rPr lang="en-US">
                <a:ea typeface="Calibri"/>
                <a:cs typeface="Calibri"/>
              </a:rPr>
              <a:t>Shaikh, H., &amp; Honig, R. (n.d.). </a:t>
            </a:r>
            <a:r>
              <a:rPr lang="en-US" i="1">
                <a:ea typeface="Calibri"/>
                <a:cs typeface="Calibri"/>
              </a:rPr>
              <a:t>Culturally responsive family engagement: A path to partnership.</a:t>
            </a:r>
            <a:r>
              <a:rPr lang="en-US">
                <a:ea typeface="Calibri"/>
                <a:cs typeface="Calibri"/>
              </a:rPr>
              <a:t> </a:t>
            </a:r>
            <a:r>
              <a:rPr lang="en-US" err="1">
                <a:ea typeface="Calibri"/>
                <a:cs typeface="Calibri"/>
              </a:rPr>
              <a:t>ParentPowered</a:t>
            </a:r>
            <a:r>
              <a:rPr lang="en-US">
                <a:ea typeface="Calibri"/>
                <a:cs typeface="Calibri"/>
              </a:rPr>
              <a:t>. </a:t>
            </a:r>
            <a:r>
              <a:rPr lang="en-US">
                <a:ea typeface="Calibri"/>
                <a:cs typeface="Calibri"/>
                <a:hlinkClick r:id="rId7"/>
              </a:rPr>
              <a:t>https://parentpowered.com/blog/education-equity/culturally-responsive-family-engagement/</a:t>
            </a:r>
            <a:endParaRPr lang="en-US">
              <a:ea typeface="Calibri"/>
              <a:cs typeface="Calibri"/>
            </a:endParaRPr>
          </a:p>
          <a:p>
            <a:r>
              <a:rPr lang="en-US">
                <a:ea typeface="Calibri"/>
                <a:cs typeface="Calibri"/>
              </a:rPr>
              <a:t>Sheridan, S. M., Smith, T. E., Kim, E. M., </a:t>
            </a:r>
            <a:r>
              <a:rPr lang="en-US" err="1">
                <a:ea typeface="Calibri"/>
                <a:cs typeface="Calibri"/>
              </a:rPr>
              <a:t>Beretvas</a:t>
            </a:r>
            <a:r>
              <a:rPr lang="en-US">
                <a:ea typeface="Calibri"/>
                <a:cs typeface="Calibri"/>
              </a:rPr>
              <a:t>, S. N., &amp; Park, S. (2019). A meta-analysis of family-school interventions and children's social-emotional functioning: Moderators and components of efficacy. </a:t>
            </a:r>
            <a:r>
              <a:rPr lang="en-US" i="1">
                <a:ea typeface="Calibri"/>
                <a:cs typeface="Calibri"/>
              </a:rPr>
              <a:t>Review of Educational Research, 89</a:t>
            </a:r>
            <a:r>
              <a:rPr lang="en-US">
                <a:ea typeface="Calibri"/>
                <a:cs typeface="Calibri"/>
              </a:rPr>
              <a:t>(2), 296–332. </a:t>
            </a:r>
            <a:r>
              <a:rPr lang="en-US">
                <a:ea typeface="Calibri"/>
                <a:cs typeface="Calibri"/>
                <a:hlinkClick r:id="rId8"/>
              </a:rPr>
              <a:t>https://doi.org/10.3102/0034654318825437</a:t>
            </a:r>
            <a:endParaRPr lang="en-US"/>
          </a:p>
          <a:p>
            <a:r>
              <a:rPr lang="en-US">
                <a:ea typeface="Calibri"/>
                <a:cs typeface="Calibri"/>
              </a:rPr>
              <a:t>Smith, T. E., Sheridan, S. M., Kim, E. M., Park, S., &amp; </a:t>
            </a:r>
            <a:r>
              <a:rPr lang="en-US" err="1">
                <a:ea typeface="Calibri"/>
                <a:cs typeface="Calibri"/>
              </a:rPr>
              <a:t>Beretvas</a:t>
            </a:r>
            <a:r>
              <a:rPr lang="en-US">
                <a:ea typeface="Calibri"/>
                <a:cs typeface="Calibri"/>
              </a:rPr>
              <a:t>, S. N. (2019). The effects of family-school partnership interventions on academic and social-emotional functioning: A meta-analysis exploring what works for whom. </a:t>
            </a:r>
            <a:r>
              <a:rPr lang="en-US" i="1">
                <a:ea typeface="Calibri"/>
                <a:cs typeface="Calibri"/>
              </a:rPr>
              <a:t>Educational Psychology Review, 32</a:t>
            </a:r>
            <a:r>
              <a:rPr lang="en-US">
                <a:ea typeface="Calibri"/>
                <a:cs typeface="Calibri"/>
              </a:rPr>
              <a:t>, 511–544. </a:t>
            </a:r>
            <a:r>
              <a:rPr lang="en-US">
                <a:ea typeface="Calibri"/>
                <a:cs typeface="Calibri"/>
                <a:hlinkClick r:id="rId9"/>
              </a:rPr>
              <a:t>https://doi.org/10.1007/s10648-019-09509-w</a:t>
            </a:r>
            <a:endParaRPr lang="en-US"/>
          </a:p>
          <a:p>
            <a:r>
              <a:rPr lang="en-US" err="1">
                <a:ea typeface="Calibri"/>
                <a:cs typeface="Calibri"/>
              </a:rPr>
              <a:t>SWiFT</a:t>
            </a:r>
            <a:r>
              <a:rPr lang="en-US">
                <a:ea typeface="Calibri"/>
                <a:cs typeface="Calibri"/>
              </a:rPr>
              <a:t> Education Center. (2023). </a:t>
            </a:r>
            <a:r>
              <a:rPr lang="en-US" i="1">
                <a:ea typeface="Calibri"/>
                <a:cs typeface="Calibri"/>
              </a:rPr>
              <a:t>Trusting family partnerships.</a:t>
            </a:r>
            <a:r>
              <a:rPr lang="en-US">
                <a:ea typeface="Calibri"/>
                <a:cs typeface="Calibri"/>
              </a:rPr>
              <a:t> </a:t>
            </a:r>
            <a:r>
              <a:rPr lang="en-US">
                <a:ea typeface="Calibri"/>
                <a:cs typeface="Calibri"/>
                <a:hlinkClick r:id="rId10"/>
              </a:rPr>
              <a:t>https://swiftschools.org/wp-content/uploads/2023/02/57-Trusting-Family-Partnerships.pdf</a:t>
            </a:r>
            <a:r>
              <a:rPr lang="en-US">
                <a:ea typeface="Calibri"/>
                <a:cs typeface="Calibri"/>
              </a:rPr>
              <a:t> </a:t>
            </a:r>
            <a:endParaRPr lang="en-US"/>
          </a:p>
          <a:p>
            <a:endParaRPr lang="en-US"/>
          </a:p>
        </p:txBody>
      </p:sp>
    </p:spTree>
    <p:extLst>
      <p:ext uri="{BB962C8B-B14F-4D97-AF65-F5344CB8AC3E}">
        <p14:creationId xmlns:p14="http://schemas.microsoft.com/office/powerpoint/2010/main" val="291186853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3E6A3-0DAA-6819-4E98-1D86FD04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757624-23A5-9B8D-A2DB-A6FF907D98B1}"/>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377"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a:lstStyle>
          <a:p>
            <a:pPr lvl="0" defTabSz="914400">
              <a:spcBef>
                <a:spcPts val="0"/>
              </a:spcBef>
              <a:buClr>
                <a:srgbClr val="000000"/>
              </a:buClr>
              <a:defRPr/>
            </a:pPr>
            <a:r>
              <a:rPr lang="en-US" sz="3600"/>
              <a:t>References, slide 5</a:t>
            </a:r>
            <a:endParaRPr kumimoji="0" lang="en-US" sz="3600" b="1" i="0" u="none" strike="noStrike" kern="0" cap="none" spc="0" normalizeH="0" baseline="0" noProof="0">
              <a:ln>
                <a:noFill/>
              </a:ln>
              <a:solidFill>
                <a:srgbClr val="000000"/>
              </a:solidFill>
              <a:effectLst/>
              <a:uLnTx/>
              <a:uFillTx/>
              <a:latin typeface="+mj-lt"/>
              <a:ea typeface="Calibri" panose="020F0502020204030204" pitchFamily="34" charset="0"/>
              <a:cs typeface="Calibri" panose="020F0502020204030204" pitchFamily="34" charset="0"/>
              <a:sym typeface="Arial"/>
            </a:endParaRPr>
          </a:p>
        </p:txBody>
      </p:sp>
      <p:sp>
        <p:nvSpPr>
          <p:cNvPr id="4" name="Text Placeholder 3">
            <a:extLst>
              <a:ext uri="{FF2B5EF4-FFF2-40B4-BE49-F238E27FC236}">
                <a16:creationId xmlns:a16="http://schemas.microsoft.com/office/drawing/2014/main" id="{25E5A4FD-C7E0-5F45-64A4-80D6EC887B43}"/>
              </a:ext>
            </a:extLst>
          </p:cNvPr>
          <p:cNvSpPr>
            <a:spLocks noGrp="1"/>
          </p:cNvSpPr>
          <p:nvPr>
            <p:ph type="body" sz="quarter" idx="10"/>
          </p:nvPr>
        </p:nvSpPr>
        <p:spPr>
          <a:xfrm>
            <a:off x="838200" y="997999"/>
            <a:ext cx="10299940" cy="5232939"/>
          </a:xfrm>
        </p:spPr>
        <p:txBody>
          <a:bodyPr vert="horz" lIns="0" tIns="0" rIns="0" bIns="0" rtlCol="0" anchor="t">
            <a:noAutofit/>
          </a:bodyPr>
          <a:lstStyle/>
          <a:p>
            <a:r>
              <a:rPr lang="en-US">
                <a:ea typeface="Calibri"/>
                <a:cs typeface="Calibri"/>
              </a:rPr>
              <a:t>The Swift Center. (2016, March 15). </a:t>
            </a:r>
            <a:r>
              <a:rPr lang="en-US" i="1">
                <a:ea typeface="Calibri"/>
                <a:cs typeface="Calibri"/>
              </a:rPr>
              <a:t>SWIFT in 60 trusting community partnerships HD </a:t>
            </a:r>
            <a:r>
              <a:rPr lang="en-US">
                <a:ea typeface="Calibri"/>
                <a:cs typeface="Calibri"/>
              </a:rPr>
              <a:t>[Video]. YouTube. </a:t>
            </a:r>
            <a:r>
              <a:rPr lang="en-US">
                <a:ea typeface="Calibri"/>
                <a:cs typeface="Calibri"/>
                <a:hlinkClick r:id="rId3"/>
              </a:rPr>
              <a:t>https://youtu.be/ToH92DBWneU</a:t>
            </a:r>
            <a:endParaRPr lang="en-US">
              <a:ea typeface="Calibri"/>
              <a:cs typeface="Calibri"/>
            </a:endParaRPr>
          </a:p>
          <a:p>
            <a:r>
              <a:rPr lang="en-US">
                <a:ea typeface="Calibri"/>
                <a:cs typeface="Calibri"/>
              </a:rPr>
              <a:t>United States Department of Education. (2016). </a:t>
            </a:r>
            <a:r>
              <a:rPr lang="en-US" i="1">
                <a:ea typeface="Calibri"/>
                <a:cs typeface="Calibri"/>
              </a:rPr>
              <a:t>Non-regulatory guidance: English learners and Title III of the Every Student Succeeds Act (ESEA), as amended by the Every Student Succeeds Act (ESSA).</a:t>
            </a:r>
            <a:r>
              <a:rPr lang="en-US">
                <a:ea typeface="Calibri"/>
                <a:cs typeface="Calibri"/>
              </a:rPr>
              <a:t> </a:t>
            </a:r>
            <a:r>
              <a:rPr lang="en-US">
                <a:ea typeface="Calibri"/>
                <a:cs typeface="Calibri"/>
                <a:hlinkClick r:id="rId4"/>
              </a:rPr>
              <a:t>https://www.ed.gov/sites/ed/files/policy/elsec/leg/essa/essatitleiiiguidenglishlearners92016.pdf</a:t>
            </a:r>
            <a:endParaRPr lang="en-US">
              <a:ea typeface="Calibri"/>
              <a:cs typeface="Calibri"/>
            </a:endParaRPr>
          </a:p>
          <a:p>
            <a:r>
              <a:rPr lang="en-US">
                <a:ea typeface="Calibri"/>
                <a:cs typeface="Calibri"/>
              </a:rPr>
              <a:t>United States Department of Education. (2024). </a:t>
            </a:r>
            <a:r>
              <a:rPr lang="en-US" i="1">
                <a:ea typeface="Calibri"/>
                <a:cs typeface="Calibri"/>
              </a:rPr>
              <a:t>Let’s talk back to school: Sample questions parents and families can ask to partner with your child’s teachers and school. </a:t>
            </a:r>
            <a:r>
              <a:rPr lang="en-US">
                <a:ea typeface="Calibri"/>
                <a:cs typeface="Calibri"/>
                <a:hlinkClick r:id="rId5"/>
              </a:rPr>
              <a:t>https://www.ed.gov/sites/ed/files/2024-11/Let’s_Talk_Back_to_School_Eng_2024.pdf</a:t>
            </a:r>
            <a:endParaRPr lang="en-US">
              <a:ea typeface="Calibri"/>
              <a:cs typeface="Calibri"/>
            </a:endParaRPr>
          </a:p>
          <a:p>
            <a:r>
              <a:rPr lang="en-US">
                <a:ea typeface="Calibri"/>
                <a:cs typeface="Calibri"/>
              </a:rPr>
              <a:t>United States Department of Education. (2026, January 7). </a:t>
            </a:r>
            <a:r>
              <a:rPr lang="en-US" i="1">
                <a:ea typeface="Calibri"/>
                <a:cs typeface="Calibri"/>
              </a:rPr>
              <a:t>Title VI.</a:t>
            </a:r>
            <a:r>
              <a:rPr lang="en-US">
                <a:ea typeface="Calibri"/>
                <a:cs typeface="Calibri"/>
              </a:rPr>
              <a:t> </a:t>
            </a:r>
            <a:r>
              <a:rPr lang="en-US">
                <a:ea typeface="Calibri"/>
                <a:cs typeface="Calibri"/>
                <a:hlinkClick r:id="rId6"/>
              </a:rPr>
              <a:t>https://www.ed.gov/laws-and-policy/civil-rights-laws/race-color-and-national-origin-discrimination</a:t>
            </a:r>
            <a:r>
              <a:rPr lang="en-US">
                <a:ea typeface="Calibri"/>
                <a:cs typeface="Calibri"/>
              </a:rPr>
              <a:t> </a:t>
            </a:r>
          </a:p>
          <a:p>
            <a:r>
              <a:rPr lang="en-US">
                <a:ea typeface="Calibri"/>
                <a:cs typeface="Calibri"/>
              </a:rPr>
              <a:t>Venkateswaran, N., Laird, J., Robles, J., &amp; Jeffries, J. (2018). </a:t>
            </a:r>
            <a:r>
              <a:rPr lang="en-US" i="1">
                <a:ea typeface="Calibri"/>
                <a:cs typeface="Calibri"/>
              </a:rPr>
              <a:t>Parent teacher home visits implementation study</a:t>
            </a:r>
            <a:r>
              <a:rPr lang="en-US">
                <a:ea typeface="Calibri"/>
                <a:cs typeface="Calibri"/>
              </a:rPr>
              <a:t>. Parent Teacher Home Visits. </a:t>
            </a:r>
            <a:r>
              <a:rPr lang="en-US">
                <a:ea typeface="Calibri"/>
                <a:cs typeface="Calibri"/>
                <a:hlinkClick r:id="rId7"/>
              </a:rPr>
              <a:t>https://pthvp.org/wp-content/uploads/2022/03/parent-teacher-home-visits-implementation-study.pdf</a:t>
            </a:r>
            <a:endParaRPr lang="en-US"/>
          </a:p>
          <a:p>
            <a:r>
              <a:rPr lang="en-US">
                <a:ea typeface="Calibri"/>
                <a:cs typeface="Calibri"/>
              </a:rPr>
              <a:t>Warren, M. R., &amp; Mapp, K. L. (2011). </a:t>
            </a:r>
            <a:r>
              <a:rPr lang="en-US" i="1">
                <a:ea typeface="Calibri"/>
                <a:cs typeface="Calibri"/>
              </a:rPr>
              <a:t>A match on dry grass: Community organizing as a catalyst for school reform.</a:t>
            </a:r>
            <a:r>
              <a:rPr lang="en-US">
                <a:ea typeface="Calibri"/>
                <a:cs typeface="Calibri"/>
              </a:rPr>
              <a:t> Oxford University Press. </a:t>
            </a:r>
            <a:endParaRPr lang="en-US"/>
          </a:p>
          <a:p>
            <a:r>
              <a:rPr lang="en-US" err="1">
                <a:ea typeface="Calibri"/>
                <a:cs typeface="Calibri"/>
              </a:rPr>
              <a:t>Weisskirk</a:t>
            </a:r>
            <a:r>
              <a:rPr lang="en-US">
                <a:ea typeface="Calibri"/>
                <a:cs typeface="Calibri"/>
              </a:rPr>
              <a:t>, L., &amp; O’Bryon, E. (2021, September 17). </a:t>
            </a:r>
            <a:r>
              <a:rPr lang="en-US" i="1">
                <a:ea typeface="Calibri"/>
                <a:cs typeface="Calibri"/>
              </a:rPr>
              <a:t>5 ways to engage families around student learning (and why you should!) </a:t>
            </a:r>
            <a:r>
              <a:rPr lang="en-US" err="1">
                <a:ea typeface="Calibri"/>
                <a:cs typeface="Calibri"/>
              </a:rPr>
              <a:t>EdReports</a:t>
            </a:r>
            <a:r>
              <a:rPr lang="en-US">
                <a:ea typeface="Calibri"/>
                <a:cs typeface="Calibri"/>
              </a:rPr>
              <a:t>. </a:t>
            </a:r>
            <a:r>
              <a:rPr lang="en-US">
                <a:ea typeface="Calibri"/>
                <a:cs typeface="Calibri"/>
                <a:hlinkClick r:id="rId8"/>
              </a:rPr>
              <a:t>https://edreports.org/resources/article/5-ways-to-engage-families-around-student-learning-and-why-you-should</a:t>
            </a:r>
            <a:endParaRPr lang="en-US"/>
          </a:p>
        </p:txBody>
      </p:sp>
    </p:spTree>
    <p:extLst>
      <p:ext uri="{BB962C8B-B14F-4D97-AF65-F5344CB8AC3E}">
        <p14:creationId xmlns:p14="http://schemas.microsoft.com/office/powerpoint/2010/main" val="239250990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EA3E6-BB79-AA13-CF5E-D1DBE5A537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ED4186-EAD1-AA45-8D00-373F7ACE5D52}"/>
              </a:ext>
            </a:extLst>
          </p:cNvPr>
          <p:cNvSpPr txBox="1">
            <a:spLocks noGrp="1"/>
          </p:cNvSpPr>
          <p:nvPr>
            <p:ph type="title"/>
          </p:nvPr>
        </p:nvSpPr>
        <p:spPr>
          <a:xfrm>
            <a:off x="838200" y="365126"/>
            <a:ext cx="10515600"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377"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a:lstStyle>
          <a:p>
            <a:pPr lvl="0" defTabSz="914400">
              <a:spcBef>
                <a:spcPts val="0"/>
              </a:spcBef>
              <a:buClr>
                <a:srgbClr val="000000"/>
              </a:buClr>
              <a:defRPr/>
            </a:pPr>
            <a:r>
              <a:rPr lang="en-US" sz="3600">
                <a:latin typeface="Aptos"/>
              </a:rPr>
              <a:t>References, slide 6</a:t>
            </a:r>
            <a:endParaRPr kumimoji="0" lang="en-US" sz="3600" b="1" i="0" u="none" strike="noStrike" kern="0" cap="none" spc="0" normalizeH="0" baseline="0" noProof="0">
              <a:ln>
                <a:noFill/>
              </a:ln>
              <a:solidFill>
                <a:srgbClr val="000000"/>
              </a:solidFill>
              <a:effectLst/>
              <a:uLnTx/>
              <a:uFillTx/>
              <a:latin typeface="+mj-lt"/>
              <a:ea typeface="Calibri" panose="020F0502020204030204" pitchFamily="34" charset="0"/>
              <a:cs typeface="Calibri" panose="020F0502020204030204" pitchFamily="34" charset="0"/>
              <a:sym typeface="Arial"/>
            </a:endParaRPr>
          </a:p>
        </p:txBody>
      </p:sp>
      <p:sp>
        <p:nvSpPr>
          <p:cNvPr id="4" name="Text Placeholder 3">
            <a:extLst>
              <a:ext uri="{FF2B5EF4-FFF2-40B4-BE49-F238E27FC236}">
                <a16:creationId xmlns:a16="http://schemas.microsoft.com/office/drawing/2014/main" id="{14CCF660-324A-39C1-438B-848EEE50ADF0}"/>
              </a:ext>
            </a:extLst>
          </p:cNvPr>
          <p:cNvSpPr>
            <a:spLocks noGrp="1"/>
          </p:cNvSpPr>
          <p:nvPr>
            <p:ph type="body" sz="quarter" idx="10"/>
          </p:nvPr>
        </p:nvSpPr>
        <p:spPr>
          <a:xfrm>
            <a:off x="838200" y="997999"/>
            <a:ext cx="10299940" cy="5232939"/>
          </a:xfrm>
        </p:spPr>
        <p:txBody>
          <a:bodyPr vert="horz" lIns="0" tIns="0" rIns="0" bIns="0" rtlCol="0" anchor="t">
            <a:noAutofit/>
          </a:bodyPr>
          <a:lstStyle/>
          <a:p>
            <a:r>
              <a:rPr lang="en-US">
                <a:ea typeface="Calibri"/>
                <a:cs typeface="Calibri"/>
              </a:rPr>
              <a:t>Weist, M. D., Garbacz, S. A., Lane, K. L., &amp; Kincaid, D. (2017). </a:t>
            </a:r>
            <a:r>
              <a:rPr lang="en-US" i="1">
                <a:ea typeface="Calibri"/>
                <a:cs typeface="Calibri"/>
              </a:rPr>
              <a:t>Aligning and integrating family engagement in positive behavioral interventions and supports (PBIS): Concepts and strategies for families and schools in key contexts</a:t>
            </a:r>
            <a:r>
              <a:rPr lang="en-US">
                <a:ea typeface="Calibri"/>
                <a:cs typeface="Calibri"/>
              </a:rPr>
              <a:t>. University of Oregon Press. </a:t>
            </a:r>
            <a:r>
              <a:rPr lang="en-US">
                <a:ea typeface="Calibri"/>
                <a:cs typeface="Calibri"/>
                <a:hlinkClick r:id="rId3"/>
              </a:rPr>
              <a:t>https://www.pbis.org/resource/aligning-and-integrating-family-engagement-in-pbis</a:t>
            </a:r>
            <a:endParaRPr lang="en-US">
              <a:ea typeface="Calibri"/>
              <a:cs typeface="Calibri"/>
            </a:endParaRPr>
          </a:p>
          <a:p>
            <a:r>
              <a:rPr lang="en-US">
                <a:ea typeface="Calibri"/>
                <a:cs typeface="Calibri"/>
              </a:rPr>
              <a:t>Wood, L., &amp; Bauman, E. (2017). </a:t>
            </a:r>
            <a:r>
              <a:rPr lang="en-US" i="1">
                <a:ea typeface="Calibri"/>
                <a:cs typeface="Calibri"/>
              </a:rPr>
              <a:t>How family, school, and community engagement can improve student achievement and influence school reform</a:t>
            </a:r>
            <a:r>
              <a:rPr lang="en-US">
                <a:ea typeface="Calibri"/>
                <a:cs typeface="Calibri"/>
              </a:rPr>
              <a:t>. American Institutes for Research. </a:t>
            </a:r>
            <a:r>
              <a:rPr lang="en-US">
                <a:ea typeface="Calibri"/>
                <a:cs typeface="Calibri"/>
                <a:hlinkClick r:id="rId4"/>
              </a:rPr>
              <a:t>https://nmefoundation.org/how-family-school-and-com</a:t>
            </a:r>
            <a:endParaRPr lang="en-US">
              <a:ea typeface="Calibri"/>
              <a:cs typeface="Calibri"/>
            </a:endParaRPr>
          </a:p>
          <a:p>
            <a:endParaRPr lang="en-US">
              <a:ea typeface="Calibri"/>
              <a:cs typeface="Calibri"/>
            </a:endParaRPr>
          </a:p>
        </p:txBody>
      </p:sp>
    </p:spTree>
    <p:extLst>
      <p:ext uri="{BB962C8B-B14F-4D97-AF65-F5344CB8AC3E}">
        <p14:creationId xmlns:p14="http://schemas.microsoft.com/office/powerpoint/2010/main" val="2135128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2" name="Title 1">
            <a:extLst>
              <a:ext uri="{FF2B5EF4-FFF2-40B4-BE49-F238E27FC236}">
                <a16:creationId xmlns:a16="http://schemas.microsoft.com/office/drawing/2014/main" id="{4D40AC03-6FCB-1D57-09AD-0358879DB6EE}"/>
              </a:ext>
            </a:extLst>
          </p:cNvPr>
          <p:cNvSpPr>
            <a:spLocks noGrp="1"/>
          </p:cNvSpPr>
          <p:nvPr>
            <p:ph type="ctrTitle"/>
          </p:nvPr>
        </p:nvSpPr>
        <p:spPr/>
        <p:txBody>
          <a:bodyPr/>
          <a:lstStyle/>
          <a:p>
            <a:r>
              <a:rPr lang="en-US"/>
              <a:t>Family-School Partnerships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4" name="Title 1">
            <a:extLst>
              <a:ext uri="{FF2B5EF4-FFF2-40B4-BE49-F238E27FC236}">
                <a16:creationId xmlns:a16="http://schemas.microsoft.com/office/drawing/2014/main" id="{866CF2B6-8D4C-C087-5896-8C6EAD6DB3AE}"/>
              </a:ext>
            </a:extLst>
          </p:cNvPr>
          <p:cNvSpPr txBox="1">
            <a:spLocks noGrp="1"/>
          </p:cNvSpPr>
          <p:nvPr>
            <p:ph type="title" idx="4294967295"/>
          </p:nvPr>
        </p:nvSpPr>
        <p:spPr>
          <a:xfrm>
            <a:off x="838200" y="365125"/>
            <a:ext cx="10515600" cy="854075"/>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lvl1pPr algn="ctr" defTabSz="914377" rtl="0" eaLnBrk="1" latinLnBrk="0" hangingPunct="1">
              <a:lnSpc>
                <a:spcPct val="100000"/>
              </a:lnSpc>
              <a:spcBef>
                <a:spcPct val="0"/>
              </a:spcBef>
              <a:buNone/>
              <a:defRPr sz="6000" b="1" kern="1200">
                <a:solidFill>
                  <a:schemeClr val="tx1"/>
                </a:solidFill>
                <a:latin typeface="Aptos" panose="020B0004020202020204" pitchFamily="34" charset="0"/>
                <a:ea typeface="+mj-ea"/>
                <a:cs typeface="+mj-cs"/>
              </a:defRPr>
            </a:lvl1pPr>
          </a:lstStyle>
          <a:p>
            <a:pPr marL="0" marR="0" lvl="0" indent="0" algn="ctr" defTabSz="914377"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a:ln>
                  <a:noFill/>
                </a:ln>
                <a:solidFill>
                  <a:schemeClr val="tx1"/>
                </a:solidFill>
                <a:effectLst/>
                <a:uLnTx/>
                <a:uFillTx/>
                <a:latin typeface="Aptos" panose="020B0004020202020204" pitchFamily="34" charset="0"/>
                <a:ea typeface="+mj-ea"/>
                <a:cs typeface="+mj-cs"/>
                <a:sym typeface="Arial"/>
              </a:rPr>
              <a:t>Acknowledgements</a:t>
            </a:r>
          </a:p>
        </p:txBody>
      </p:sp>
      <p:sp>
        <p:nvSpPr>
          <p:cNvPr id="15" name="Text Placeholder 2">
            <a:extLst>
              <a:ext uri="{FF2B5EF4-FFF2-40B4-BE49-F238E27FC236}">
                <a16:creationId xmlns:a16="http://schemas.microsoft.com/office/drawing/2014/main" id="{C83B332D-E74B-CC91-1E5A-8106F005483D}"/>
              </a:ext>
            </a:extLst>
          </p:cNvPr>
          <p:cNvSpPr txBox="1">
            <a:spLocks/>
          </p:cNvSpPr>
          <p:nvPr/>
        </p:nvSpPr>
        <p:spPr>
          <a:xfrm>
            <a:off x="838200" y="1306990"/>
            <a:ext cx="10515600" cy="1785126"/>
          </a:xfrm>
          <a:prstGeom prst="rect">
            <a:avLst/>
          </a:prstGeom>
        </p:spPr>
        <p:txBody>
          <a:bodyPr/>
          <a:lstStyle>
            <a:lvl1pPr marL="396875" indent="-341313"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738188" indent="-280988"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255713" indent="-296863"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1652588" indent="-236538"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114550" indent="-241300"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5562" indent="0">
              <a:buClrTx/>
              <a:buNone/>
            </a:pPr>
            <a:r>
              <a:rPr lang="en-US" sz="2000">
                <a:sym typeface="Arial"/>
              </a:rPr>
              <a:t>Special thanks to all contributors to the development of this Professional Learning Module. The original collection of Professional Learning Modules was rolled-out for use by Regional Professional Development Center (RPDC) Consultants in July 2013 after being developed by a team of content experts through efforts funded by the Missouri State Personnel Development Grant (SPDG). The collection has expanded in content offerings and modules are updated and/or revised on a regular basis.</a:t>
            </a:r>
            <a:endParaRPr lang="en-US" sz="2000"/>
          </a:p>
        </p:txBody>
      </p:sp>
      <p:sp>
        <p:nvSpPr>
          <p:cNvPr id="19" name="Text Placeholder 8">
            <a:extLst>
              <a:ext uri="{FF2B5EF4-FFF2-40B4-BE49-F238E27FC236}">
                <a16:creationId xmlns:a16="http://schemas.microsoft.com/office/drawing/2014/main" id="{A0CFA763-3E55-D613-5C2D-EF50761F7F46}"/>
              </a:ext>
            </a:extLst>
          </p:cNvPr>
          <p:cNvSpPr txBox="1">
            <a:spLocks/>
          </p:cNvSpPr>
          <p:nvPr/>
        </p:nvSpPr>
        <p:spPr>
          <a:xfrm>
            <a:off x="1070812" y="3248025"/>
            <a:ext cx="4123050" cy="517525"/>
          </a:xfrm>
          <a:prstGeom prst="rect">
            <a:avLst/>
          </a:prstGeom>
        </p:spPr>
        <p:txBody>
          <a:bodyPr/>
          <a:lstStyle>
            <a:lvl1pPr marL="396875" indent="-341313"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738188" indent="-280988"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255713" indent="-296863"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1652588" indent="-236538"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114550" indent="-241300"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5562" indent="0">
              <a:buClrTx/>
              <a:buNone/>
            </a:pPr>
            <a:r>
              <a:rPr lang="en-US" b="1">
                <a:sym typeface="Arial"/>
              </a:rPr>
              <a:t>Content Development Team</a:t>
            </a:r>
          </a:p>
        </p:txBody>
      </p:sp>
      <p:sp>
        <p:nvSpPr>
          <p:cNvPr id="16" name="Text Placeholder 5">
            <a:extLst>
              <a:ext uri="{FF2B5EF4-FFF2-40B4-BE49-F238E27FC236}">
                <a16:creationId xmlns:a16="http://schemas.microsoft.com/office/drawing/2014/main" id="{CFEE0858-D38C-3492-DF93-B1A8CCE75EEA}"/>
              </a:ext>
            </a:extLst>
          </p:cNvPr>
          <p:cNvSpPr txBox="1">
            <a:spLocks/>
          </p:cNvSpPr>
          <p:nvPr/>
        </p:nvSpPr>
        <p:spPr>
          <a:xfrm>
            <a:off x="1071563" y="3638868"/>
            <a:ext cx="4122737" cy="1843087"/>
          </a:xfrm>
          <a:prstGeom prst="rect">
            <a:avLst/>
          </a:prstGeom>
        </p:spPr>
        <p:txBody>
          <a:bodyPr/>
          <a:lstStyle>
            <a:lvl1pPr marL="396875" indent="-341313"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738188" indent="-280988"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255713" indent="-296863"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1652588" indent="-236538"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114550" indent="-241300"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5562" indent="0" algn="ctr">
              <a:buClrTx/>
              <a:buNone/>
            </a:pPr>
            <a:r>
              <a:rPr lang="en-US" sz="2000"/>
              <a:t>Nikki Crawford</a:t>
            </a:r>
          </a:p>
          <a:p>
            <a:pPr marL="55562" indent="0" algn="ctr">
              <a:buClrTx/>
              <a:buNone/>
            </a:pPr>
            <a:r>
              <a:rPr lang="en-US" sz="2000"/>
              <a:t>Chelie Nelson</a:t>
            </a:r>
          </a:p>
          <a:p>
            <a:pPr marL="55562" indent="0" algn="ctr">
              <a:buClrTx/>
              <a:buNone/>
            </a:pPr>
            <a:r>
              <a:rPr lang="en-US" sz="2000"/>
              <a:t>Cheryl Wrinkle</a:t>
            </a:r>
          </a:p>
          <a:p>
            <a:pPr>
              <a:buClrTx/>
            </a:pPr>
            <a:endParaRPr lang="en-US"/>
          </a:p>
        </p:txBody>
      </p:sp>
      <p:sp>
        <p:nvSpPr>
          <p:cNvPr id="17" name="Text Placeholder 4">
            <a:extLst>
              <a:ext uri="{FF2B5EF4-FFF2-40B4-BE49-F238E27FC236}">
                <a16:creationId xmlns:a16="http://schemas.microsoft.com/office/drawing/2014/main" id="{A2CD2EE4-F7EB-3EBA-C77A-EFA26AC99665}"/>
              </a:ext>
            </a:extLst>
          </p:cNvPr>
          <p:cNvSpPr txBox="1">
            <a:spLocks/>
          </p:cNvSpPr>
          <p:nvPr/>
        </p:nvSpPr>
        <p:spPr>
          <a:xfrm>
            <a:off x="6268454" y="3243716"/>
            <a:ext cx="3964790" cy="517525"/>
          </a:xfrm>
          <a:prstGeom prst="rect">
            <a:avLst/>
          </a:prstGeom>
        </p:spPr>
        <p:txBody>
          <a:bodyPr/>
          <a:lstStyle>
            <a:lvl1pPr marL="396875" indent="-341313"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738188" indent="-280988"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255713" indent="-296863"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1652588" indent="-236538"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114550" indent="-241300"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5562" indent="0">
              <a:buClrTx/>
              <a:buNone/>
            </a:pPr>
            <a:r>
              <a:rPr lang="en-US" b="1">
                <a:sym typeface="Arial"/>
              </a:rPr>
              <a:t>MoEdu-SAIL Content Team</a:t>
            </a:r>
            <a:endParaRPr lang="en-US" b="1"/>
          </a:p>
        </p:txBody>
      </p:sp>
      <p:sp>
        <p:nvSpPr>
          <p:cNvPr id="18" name="Text Placeholder 6">
            <a:extLst>
              <a:ext uri="{FF2B5EF4-FFF2-40B4-BE49-F238E27FC236}">
                <a16:creationId xmlns:a16="http://schemas.microsoft.com/office/drawing/2014/main" id="{971A656F-6D66-4C49-A94C-2ECF150E4591}"/>
              </a:ext>
            </a:extLst>
          </p:cNvPr>
          <p:cNvSpPr txBox="1">
            <a:spLocks/>
          </p:cNvSpPr>
          <p:nvPr/>
        </p:nvSpPr>
        <p:spPr>
          <a:xfrm>
            <a:off x="6269038" y="3638868"/>
            <a:ext cx="3963987" cy="1851025"/>
          </a:xfrm>
          <a:prstGeom prst="rect">
            <a:avLst/>
          </a:prstGeom>
        </p:spPr>
        <p:txBody>
          <a:bodyPr/>
          <a:lstStyle>
            <a:lvl1pPr marL="396875" indent="-341313"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738188" indent="-280988"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255713" indent="-296863"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1652588" indent="-236538"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114550" indent="-241300"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5562" indent="0" algn="ctr">
              <a:buClrTx/>
              <a:buNone/>
            </a:pPr>
            <a:r>
              <a:rPr lang="en-US" sz="2000">
                <a:sym typeface="Arial"/>
              </a:rPr>
              <a:t>Ronda Jenson, Director </a:t>
            </a:r>
          </a:p>
          <a:p>
            <a:pPr marL="55562" indent="0" algn="ctr">
              <a:buClrTx/>
              <a:buNone/>
            </a:pPr>
            <a:r>
              <a:rPr lang="en-US" sz="2000"/>
              <a:t>Cynthia Beckmann</a:t>
            </a:r>
          </a:p>
          <a:p>
            <a:pPr marL="55562" indent="0" algn="ctr">
              <a:buClrTx/>
              <a:buNone/>
            </a:pPr>
            <a:r>
              <a:rPr lang="en-US" sz="2000">
                <a:sym typeface="Arial"/>
              </a:rPr>
              <a:t>Chelie Nelson</a:t>
            </a:r>
          </a:p>
          <a:p>
            <a:pPr marL="55562" indent="0" algn="ctr">
              <a:buClrTx/>
              <a:buNone/>
            </a:pPr>
            <a:r>
              <a:rPr lang="en-US" sz="2000"/>
              <a:t>Nicole Stone</a:t>
            </a:r>
          </a:p>
          <a:p>
            <a:pPr marL="55562" indent="0" algn="ctr">
              <a:buClrTx/>
              <a:buNone/>
            </a:pPr>
            <a:r>
              <a:rPr lang="en-US" sz="2000">
                <a:sym typeface="Arial"/>
              </a:rPr>
              <a:t>Cheryl Wrinkle</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6" name="Title 5">
            <a:extLst>
              <a:ext uri="{FF2B5EF4-FFF2-40B4-BE49-F238E27FC236}">
                <a16:creationId xmlns:a16="http://schemas.microsoft.com/office/drawing/2014/main" id="{3448B65D-BB57-AAC2-08DF-B0BB7AC88142}"/>
              </a:ext>
            </a:extLst>
          </p:cNvPr>
          <p:cNvSpPr>
            <a:spLocks noGrp="1"/>
          </p:cNvSpPr>
          <p:nvPr>
            <p:ph type="title"/>
          </p:nvPr>
        </p:nvSpPr>
        <p:spPr/>
        <p:txBody>
          <a:bodyPr/>
          <a:lstStyle/>
          <a:p>
            <a:r>
              <a:rPr lang="en-US">
                <a:solidFill>
                  <a:schemeClr val="bg1"/>
                </a:solidFill>
              </a:rPr>
              <a:t>Overview of Session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 name="Title 2">
            <a:extLst>
              <a:ext uri="{FF2B5EF4-FFF2-40B4-BE49-F238E27FC236}">
                <a16:creationId xmlns:a16="http://schemas.microsoft.com/office/drawing/2014/main" id="{75E1AFBA-8D95-F739-C1B9-5A3C0ADF1958}"/>
              </a:ext>
            </a:extLst>
          </p:cNvPr>
          <p:cNvSpPr>
            <a:spLocks noGrp="1"/>
          </p:cNvSpPr>
          <p:nvPr>
            <p:ph type="title"/>
          </p:nvPr>
        </p:nvSpPr>
        <p:spPr/>
        <p:txBody>
          <a:bodyPr/>
          <a:lstStyle/>
          <a:p>
            <a:r>
              <a:rPr lang="en"/>
              <a:t>Welcome and Introductions</a:t>
            </a:r>
            <a:endParaRPr lang="en-US"/>
          </a:p>
        </p:txBody>
      </p:sp>
      <p:sp>
        <p:nvSpPr>
          <p:cNvPr id="5" name="Content Placeholder 4">
            <a:extLst>
              <a:ext uri="{FF2B5EF4-FFF2-40B4-BE49-F238E27FC236}">
                <a16:creationId xmlns:a16="http://schemas.microsoft.com/office/drawing/2014/main" id="{584F2D67-CCA9-15F5-E54D-6D6E7F1C6CD9}"/>
              </a:ext>
            </a:extLst>
          </p:cNvPr>
          <p:cNvSpPr>
            <a:spLocks noGrp="1"/>
          </p:cNvSpPr>
          <p:nvPr>
            <p:ph idx="4294967295"/>
          </p:nvPr>
        </p:nvSpPr>
        <p:spPr>
          <a:xfrm>
            <a:off x="838200" y="1600202"/>
            <a:ext cx="10515600" cy="4072255"/>
          </a:xfrm>
        </p:spPr>
        <p:txBody>
          <a:bodyPr/>
          <a:lstStyle/>
          <a:p>
            <a:pPr marL="152398" indent="0" algn="ctr">
              <a:lnSpc>
                <a:spcPct val="90000"/>
              </a:lnSpc>
              <a:spcBef>
                <a:spcPts val="1000"/>
              </a:spcBef>
              <a:spcAft>
                <a:spcPts val="0"/>
              </a:spcAft>
              <a:buSzPts val="1800"/>
              <a:buNone/>
            </a:pPr>
            <a:r>
              <a:rPr lang="en-US"/>
              <a:t>Our trainers for the day</a:t>
            </a:r>
          </a:p>
          <a:p>
            <a:pPr marL="138427" indent="0">
              <a:spcAft>
                <a:spcPts val="0"/>
              </a:spcAft>
              <a:buSzPts val="1965"/>
              <a:buNone/>
            </a:pPr>
            <a:r>
              <a:rPr lang="en-US"/>
              <a:t>	&lt;Presenter name&gt;</a:t>
            </a:r>
          </a:p>
          <a:p>
            <a:pPr marL="138427" indent="0">
              <a:spcAft>
                <a:spcPts val="0"/>
              </a:spcAft>
              <a:buSzPts val="1965"/>
              <a:buNone/>
            </a:pPr>
            <a:r>
              <a:rPr lang="en-US"/>
              <a:t>	</a:t>
            </a:r>
          </a:p>
          <a:p>
            <a:pPr marL="138427" indent="0">
              <a:spcAft>
                <a:spcPts val="0"/>
              </a:spcAft>
              <a:buSzPts val="1965"/>
              <a:buNone/>
            </a:pPr>
            <a:r>
              <a:rPr lang="en-US"/>
              <a:t>	&lt;Presenter name&gt;</a:t>
            </a:r>
          </a:p>
          <a:p>
            <a:pPr marL="138427" indent="0">
              <a:spcAft>
                <a:spcPts val="0"/>
              </a:spcAft>
              <a:buSzPts val="1965"/>
              <a:buNone/>
            </a:pPr>
            <a:endParaRPr lang="en-US"/>
          </a:p>
          <a:p>
            <a:pPr marL="138427" indent="0">
              <a:spcAft>
                <a:spcPts val="0"/>
              </a:spcAft>
              <a:buSzPts val="1965"/>
              <a:buNone/>
            </a:pPr>
            <a:r>
              <a:rPr lang="en-US"/>
              <a:t>	&lt;Presenter name&gt;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 name="Title 2">
            <a:extLst>
              <a:ext uri="{FF2B5EF4-FFF2-40B4-BE49-F238E27FC236}">
                <a16:creationId xmlns:a16="http://schemas.microsoft.com/office/drawing/2014/main" id="{F46964AA-24A0-E7BA-7EA2-E7E88DA3233A}"/>
              </a:ext>
            </a:extLst>
          </p:cNvPr>
          <p:cNvSpPr>
            <a:spLocks noGrp="1"/>
          </p:cNvSpPr>
          <p:nvPr>
            <p:ph type="title"/>
          </p:nvPr>
        </p:nvSpPr>
        <p:spPr>
          <a:xfrm>
            <a:off x="838200" y="365125"/>
            <a:ext cx="10515600" cy="1097280"/>
          </a:xfrm>
        </p:spPr>
        <p:txBody>
          <a:bodyPr/>
          <a:lstStyle/>
          <a:p>
            <a:r>
              <a:rPr lang="en"/>
              <a:t>Norms</a:t>
            </a:r>
            <a:endParaRPr lang="en-US"/>
          </a:p>
        </p:txBody>
      </p:sp>
      <p:sp>
        <p:nvSpPr>
          <p:cNvPr id="5" name="Content Placeholder 4">
            <a:extLst>
              <a:ext uri="{FF2B5EF4-FFF2-40B4-BE49-F238E27FC236}">
                <a16:creationId xmlns:a16="http://schemas.microsoft.com/office/drawing/2014/main" id="{708D530E-2110-E474-4B82-ABF529B8A9BC}"/>
              </a:ext>
            </a:extLst>
          </p:cNvPr>
          <p:cNvSpPr>
            <a:spLocks noGrp="1"/>
          </p:cNvSpPr>
          <p:nvPr>
            <p:ph idx="4294967295"/>
          </p:nvPr>
        </p:nvSpPr>
        <p:spPr>
          <a:xfrm>
            <a:off x="838200" y="1600202"/>
            <a:ext cx="10515600" cy="4072255"/>
          </a:xfrm>
        </p:spPr>
        <p:txBody>
          <a:bodyPr/>
          <a:lstStyle/>
          <a:p>
            <a:r>
              <a:rPr lang="en-US" sz="2800"/>
              <a:t>Begin and end on time</a:t>
            </a:r>
          </a:p>
          <a:p>
            <a:r>
              <a:rPr lang="en-US" sz="2800"/>
              <a:t>Be an engaged participant</a:t>
            </a:r>
          </a:p>
          <a:p>
            <a:r>
              <a:rPr lang="en-US" sz="2800"/>
              <a:t>Be an active listener, open to new ideas</a:t>
            </a:r>
          </a:p>
          <a:p>
            <a:r>
              <a:rPr lang="en-US" sz="2800"/>
              <a:t>Use notes for side bar conversations</a:t>
            </a:r>
          </a:p>
          <a:p>
            <a:r>
              <a:rPr lang="en-US" sz="2800"/>
              <a:t>Use electronics respectfully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2" name="Title 1">
            <a:extLst>
              <a:ext uri="{FF2B5EF4-FFF2-40B4-BE49-F238E27FC236}">
                <a16:creationId xmlns:a16="http://schemas.microsoft.com/office/drawing/2014/main" id="{F3A7F812-F8CA-7232-347A-C6D95F3FE174}"/>
              </a:ext>
            </a:extLst>
          </p:cNvPr>
          <p:cNvSpPr>
            <a:spLocks noGrp="1"/>
          </p:cNvSpPr>
          <p:nvPr>
            <p:ph type="title"/>
          </p:nvPr>
        </p:nvSpPr>
        <p:spPr>
          <a:xfrm>
            <a:off x="838200" y="365127"/>
            <a:ext cx="10515600" cy="1097280"/>
          </a:xfrm>
        </p:spPr>
        <p:txBody>
          <a:bodyPr/>
          <a:lstStyle/>
          <a:p>
            <a:r>
              <a:rPr lang="en"/>
              <a:t>Session-at-a-Glance</a:t>
            </a:r>
            <a:endParaRPr lang="en-US"/>
          </a:p>
        </p:txBody>
      </p:sp>
      <p:sp>
        <p:nvSpPr>
          <p:cNvPr id="4" name="Content Placeholder 3">
            <a:extLst>
              <a:ext uri="{FF2B5EF4-FFF2-40B4-BE49-F238E27FC236}">
                <a16:creationId xmlns:a16="http://schemas.microsoft.com/office/drawing/2014/main" id="{46C4D017-2BD5-7F8E-2667-C620A35A21EF}"/>
              </a:ext>
            </a:extLst>
          </p:cNvPr>
          <p:cNvSpPr>
            <a:spLocks noGrp="1"/>
          </p:cNvSpPr>
          <p:nvPr>
            <p:ph idx="4294967295"/>
          </p:nvPr>
        </p:nvSpPr>
        <p:spPr>
          <a:xfrm>
            <a:off x="838200" y="1600202"/>
            <a:ext cx="10515600" cy="4072255"/>
          </a:xfrm>
        </p:spPr>
        <p:txBody>
          <a:bodyPr/>
          <a:lstStyle/>
          <a:p>
            <a:pPr lvl="0"/>
            <a:r>
              <a:rPr lang="en-US" sz="2800"/>
              <a:t>Introduction</a:t>
            </a:r>
          </a:p>
          <a:p>
            <a:pPr lvl="0"/>
            <a:r>
              <a:rPr lang="en-US" sz="2800">
                <a:solidFill>
                  <a:prstClr val="black"/>
                </a:solidFill>
                <a:ea typeface="Calibri" panose="020F0502020204030204" pitchFamily="34" charset="0"/>
                <a:cs typeface="Calibri" panose="020F0502020204030204" pitchFamily="34" charset="0"/>
              </a:rPr>
              <a:t>Building and sustaining family-school partnerships</a:t>
            </a:r>
          </a:p>
          <a:p>
            <a:pPr lvl="0"/>
            <a:r>
              <a:rPr lang="en-US" sz="2800">
                <a:solidFill>
                  <a:prstClr val="black"/>
                </a:solidFill>
                <a:ea typeface="Calibri" panose="020F0502020204030204" pitchFamily="34" charset="0"/>
                <a:cs typeface="Calibri" panose="020F0502020204030204" pitchFamily="34" charset="0"/>
              </a:rPr>
              <a:t>Families as partners supporting student learning</a:t>
            </a:r>
          </a:p>
          <a:p>
            <a:pPr lvl="0"/>
            <a:r>
              <a:rPr lang="en-US" sz="2800"/>
              <a:t>Shared leadership</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 name="Title 2">
            <a:extLst>
              <a:ext uri="{FF2B5EF4-FFF2-40B4-BE49-F238E27FC236}">
                <a16:creationId xmlns:a16="http://schemas.microsoft.com/office/drawing/2014/main" id="{6CDFED2C-F129-5F14-CE24-7F0610D33EB7}"/>
              </a:ext>
            </a:extLst>
          </p:cNvPr>
          <p:cNvSpPr>
            <a:spLocks noGrp="1"/>
          </p:cNvSpPr>
          <p:nvPr>
            <p:ph type="title"/>
          </p:nvPr>
        </p:nvSpPr>
        <p:spPr>
          <a:xfrm>
            <a:off x="838200" y="365127"/>
            <a:ext cx="10515600" cy="1097280"/>
          </a:xfrm>
        </p:spPr>
        <p:txBody>
          <a:bodyPr/>
          <a:lstStyle/>
          <a:p>
            <a:r>
              <a:rPr lang="en" sz="2800"/>
              <a:t>Module Alignment with Missouri Leader Standards </a:t>
            </a:r>
            <a:endParaRPr lang="en-US" sz="2800"/>
          </a:p>
        </p:txBody>
      </p:sp>
      <p:sp>
        <p:nvSpPr>
          <p:cNvPr id="7" name="Content Placeholder 6">
            <a:extLst>
              <a:ext uri="{FF2B5EF4-FFF2-40B4-BE49-F238E27FC236}">
                <a16:creationId xmlns:a16="http://schemas.microsoft.com/office/drawing/2014/main" id="{5D678A1F-9705-0D28-CA1A-0425303D8A8A}"/>
              </a:ext>
            </a:extLst>
          </p:cNvPr>
          <p:cNvSpPr>
            <a:spLocks noGrp="1"/>
          </p:cNvSpPr>
          <p:nvPr>
            <p:ph idx="1"/>
          </p:nvPr>
        </p:nvSpPr>
        <p:spPr>
          <a:xfrm>
            <a:off x="838200" y="1227222"/>
            <a:ext cx="10371667" cy="4445236"/>
          </a:xfrm>
        </p:spPr>
        <p:txBody>
          <a:bodyPr/>
          <a:lstStyle/>
          <a:p>
            <a:pPr>
              <a:spcAft>
                <a:spcPts val="0"/>
              </a:spcAft>
              <a:buSzPts val="1800"/>
            </a:pPr>
            <a:r>
              <a:rPr lang="en-US" sz="2000" b="1"/>
              <a:t>Standard #1, Vision, Mission, and Goals</a:t>
            </a:r>
          </a:p>
          <a:p>
            <a:pPr>
              <a:spcAft>
                <a:spcPts val="0"/>
              </a:spcAft>
              <a:buSzPts val="1800"/>
            </a:pPr>
            <a:r>
              <a:rPr lang="en-US" sz="2000"/>
              <a:t>Education leaders have the knowledge and ability to ensure the success of all students by facilitating the development, articulation, implementation, and stewardship of a school or district vision of learning supported by the school community.</a:t>
            </a:r>
          </a:p>
          <a:p>
            <a:pPr>
              <a:spcAft>
                <a:spcPts val="0"/>
              </a:spcAft>
              <a:buSzPts val="1800"/>
            </a:pPr>
            <a:endParaRPr lang="en-US" sz="2000"/>
          </a:p>
          <a:p>
            <a:pPr>
              <a:spcAft>
                <a:spcPts val="0"/>
              </a:spcAft>
              <a:buSzPts val="1800"/>
            </a:pPr>
            <a:r>
              <a:rPr lang="en-US" sz="2000" b="1">
                <a:highlight>
                  <a:srgbClr val="FFFFFF"/>
                </a:highlight>
                <a:ea typeface="Calibri" panose="020F0502020204030204" pitchFamily="34" charset="0"/>
                <a:cs typeface="Calibri" panose="020F0502020204030204" pitchFamily="34" charset="0"/>
                <a:sym typeface="Arial"/>
              </a:rPr>
              <a:t>Standard #4, Collaboration with Families and Stakeholders</a:t>
            </a:r>
          </a:p>
          <a:p>
            <a:pPr>
              <a:spcAft>
                <a:spcPts val="0"/>
              </a:spcAft>
              <a:buSzPts val="1800"/>
            </a:pPr>
            <a:r>
              <a:rPr lang="en-US" sz="2000">
                <a:highlight>
                  <a:srgbClr val="FFFFFF"/>
                </a:highlight>
                <a:ea typeface="Calibri" panose="020F0502020204030204" pitchFamily="34" charset="0"/>
                <a:cs typeface="Calibri" panose="020F0502020204030204" pitchFamily="34" charset="0"/>
                <a:sym typeface="Arial"/>
              </a:rPr>
              <a:t>Education leaders have the knowledge and ability to ensure the success of all students by collaborating with families and other community members, responding to diverse community interests and needs, and mobilizing community resources.</a:t>
            </a:r>
          </a:p>
          <a:p>
            <a:pPr>
              <a:spcAft>
                <a:spcPts val="0"/>
              </a:spcAft>
              <a:buSzPts val="1800"/>
            </a:pPr>
            <a:endParaRPr lang="en-US" sz="2000">
              <a:highlight>
                <a:srgbClr val="FFFFFF"/>
              </a:highlight>
              <a:cs typeface="Calibri" panose="020F0502020204030204" pitchFamily="34" charset="0"/>
              <a:sym typeface="Arial"/>
            </a:endParaRPr>
          </a:p>
          <a:p>
            <a:pPr>
              <a:spcAft>
                <a:spcPts val="0"/>
              </a:spcAft>
              <a:buSzPts val="1800"/>
            </a:pPr>
            <a:r>
              <a:rPr lang="en-US" sz="2000" b="1"/>
              <a:t>Standard #6, Professional Development</a:t>
            </a:r>
          </a:p>
          <a:p>
            <a:pPr>
              <a:spcAft>
                <a:spcPts val="0"/>
              </a:spcAft>
              <a:buSzPts val="1800"/>
            </a:pPr>
            <a:r>
              <a:rPr lang="en-US" sz="2000"/>
              <a:t>Education leaders have the knowledge and ability to ensure the success of all students by remaining current on best practices in education administration and school-related areas as evidenced in his/her annual professional development plan.</a:t>
            </a:r>
          </a:p>
        </p:txBody>
      </p:sp>
      <p:sp>
        <p:nvSpPr>
          <p:cNvPr id="2" name="Footer Placeholder 1">
            <a:extLst>
              <a:ext uri="{FF2B5EF4-FFF2-40B4-BE49-F238E27FC236}">
                <a16:creationId xmlns:a16="http://schemas.microsoft.com/office/drawing/2014/main" id="{AD8647F9-172F-1C16-7C59-D2B129B44522}"/>
              </a:ext>
            </a:extLst>
          </p:cNvPr>
          <p:cNvSpPr>
            <a:spLocks noGrp="1"/>
          </p:cNvSpPr>
          <p:nvPr>
            <p:ph type="ftr" sz="quarter" idx="10"/>
          </p:nvPr>
        </p:nvSpPr>
        <p:spPr>
          <a:xfrm>
            <a:off x="838200" y="6194426"/>
            <a:ext cx="6717101" cy="298450"/>
          </a:xfrm>
        </p:spPr>
        <p:txBody>
          <a:bodyPr/>
          <a:lstStyle/>
          <a:p>
            <a:r>
              <a:rPr lang="en-US">
                <a:ea typeface="Calibri"/>
                <a:cs typeface="Calibri"/>
              </a:rPr>
              <a:t>(Missouri Department of Elementary &amp; Secondary Education, 2013)</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2">
          <a:extLst>
            <a:ext uri="{FF2B5EF4-FFF2-40B4-BE49-F238E27FC236}">
              <a16:creationId xmlns:a16="http://schemas.microsoft.com/office/drawing/2014/main" id="{9C20D919-2283-8E04-F4D2-DBDC6CE0673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740932C-0FE6-5396-087F-0679442FFB3A}"/>
              </a:ext>
            </a:extLst>
          </p:cNvPr>
          <p:cNvSpPr>
            <a:spLocks noGrp="1"/>
          </p:cNvSpPr>
          <p:nvPr>
            <p:ph type="title"/>
          </p:nvPr>
        </p:nvSpPr>
        <p:spPr>
          <a:xfrm>
            <a:off x="838199" y="365127"/>
            <a:ext cx="10857089" cy="1097280"/>
          </a:xfrm>
        </p:spPr>
        <p:txBody>
          <a:bodyPr/>
          <a:lstStyle/>
          <a:p>
            <a:r>
              <a:rPr lang="en" sz="2800"/>
              <a:t>Module Alignment with Missouri Teacher Standards</a:t>
            </a:r>
            <a:endParaRPr lang="en-US" sz="2800"/>
          </a:p>
        </p:txBody>
      </p:sp>
      <p:sp>
        <p:nvSpPr>
          <p:cNvPr id="7" name="Content Placeholder 6">
            <a:extLst>
              <a:ext uri="{FF2B5EF4-FFF2-40B4-BE49-F238E27FC236}">
                <a16:creationId xmlns:a16="http://schemas.microsoft.com/office/drawing/2014/main" id="{1CEE7A50-C148-6E79-0315-AF50069187C0}"/>
              </a:ext>
            </a:extLst>
          </p:cNvPr>
          <p:cNvSpPr>
            <a:spLocks noGrp="1"/>
          </p:cNvSpPr>
          <p:nvPr>
            <p:ph idx="1"/>
          </p:nvPr>
        </p:nvSpPr>
        <p:spPr>
          <a:xfrm>
            <a:off x="838200" y="1227222"/>
            <a:ext cx="10515600" cy="4445236"/>
          </a:xfrm>
        </p:spPr>
        <p:txBody>
          <a:bodyPr/>
          <a:lstStyle/>
          <a:p>
            <a:pPr>
              <a:spcAft>
                <a:spcPts val="0"/>
              </a:spcAft>
            </a:pPr>
            <a:r>
              <a:rPr lang="en-US" sz="2000" b="1">
                <a:sym typeface="Arial"/>
              </a:rPr>
              <a:t>Standard #2, Student Learning, Growth and Development</a:t>
            </a:r>
            <a:endParaRPr lang="en-US" sz="2000" b="1"/>
          </a:p>
          <a:p>
            <a:pPr>
              <a:spcAft>
                <a:spcPts val="0"/>
              </a:spcAft>
            </a:pPr>
            <a:r>
              <a:rPr lang="en-US" sz="2000">
                <a:sym typeface="Arial"/>
              </a:rPr>
              <a:t>The teacher understands how students learn, develop and differ in their approaches to learning. The teacher provides learning opportunities that are adapted to diverse learners and support the intellectual, social, and personal development of all students. </a:t>
            </a:r>
          </a:p>
          <a:p>
            <a:endParaRPr lang="en-US" sz="2000">
              <a:sym typeface="Arial"/>
            </a:endParaRPr>
          </a:p>
          <a:p>
            <a:pPr>
              <a:spcAft>
                <a:spcPts val="0"/>
              </a:spcAft>
            </a:pPr>
            <a:r>
              <a:rPr lang="en-US" sz="2000" b="1">
                <a:sym typeface="Arial"/>
              </a:rPr>
              <a:t>Standard #5, Positive Classroom Environment </a:t>
            </a:r>
            <a:endParaRPr lang="en-US" sz="2000" b="1"/>
          </a:p>
          <a:p>
            <a:pPr>
              <a:spcAft>
                <a:spcPts val="0"/>
              </a:spcAft>
            </a:pPr>
            <a:r>
              <a:rPr lang="en-US" sz="2000">
                <a:sym typeface="Arial"/>
              </a:rPr>
              <a:t>The teacher uses an understanding of individual/group motivation and behavior to create a learning environment that encourages active engagement in learning, positive social interaction, and self-motivation. </a:t>
            </a:r>
          </a:p>
          <a:p>
            <a:endParaRPr lang="en-US" sz="2000">
              <a:sym typeface="Arial"/>
            </a:endParaRPr>
          </a:p>
          <a:p>
            <a:pPr>
              <a:spcAft>
                <a:spcPts val="0"/>
              </a:spcAft>
            </a:pPr>
            <a:r>
              <a:rPr lang="en-US" sz="2000" b="1">
                <a:sym typeface="Arial"/>
              </a:rPr>
              <a:t>Standard #9, Professional Collaboration </a:t>
            </a:r>
            <a:endParaRPr lang="en-US" sz="2000" b="1"/>
          </a:p>
          <a:p>
            <a:pPr>
              <a:spcAft>
                <a:spcPts val="0"/>
              </a:spcAft>
            </a:pPr>
            <a:r>
              <a:rPr lang="en-US" sz="2000">
                <a:sym typeface="Arial"/>
              </a:rPr>
              <a:t>The teacher has effective working relationships with students, parents, school colleagues, and community members.</a:t>
            </a:r>
            <a:endParaRPr lang="en-US" sz="2000"/>
          </a:p>
        </p:txBody>
      </p:sp>
      <p:sp>
        <p:nvSpPr>
          <p:cNvPr id="5" name="Footer Placeholder 1">
            <a:extLst>
              <a:ext uri="{FF2B5EF4-FFF2-40B4-BE49-F238E27FC236}">
                <a16:creationId xmlns:a16="http://schemas.microsoft.com/office/drawing/2014/main" id="{B8DA2D19-451D-5E52-AC19-DEBF69B4104B}"/>
              </a:ext>
            </a:extLst>
          </p:cNvPr>
          <p:cNvSpPr>
            <a:spLocks noGrp="1"/>
          </p:cNvSpPr>
          <p:nvPr>
            <p:ph type="ftr" sz="quarter" idx="10"/>
          </p:nvPr>
        </p:nvSpPr>
        <p:spPr>
          <a:xfrm>
            <a:off x="838200" y="6194426"/>
            <a:ext cx="6717101" cy="298450"/>
          </a:xfrm>
        </p:spPr>
        <p:txBody>
          <a:bodyPr/>
          <a:lstStyle/>
          <a:p>
            <a:r>
              <a:rPr lang="en-US">
                <a:ea typeface="Calibri"/>
                <a:cs typeface="Calibri"/>
              </a:rPr>
              <a:t>(Missouri Department of Elementary &amp; Secondary Education, 2025)</a:t>
            </a:r>
          </a:p>
        </p:txBody>
      </p:sp>
    </p:spTree>
    <p:extLst>
      <p:ext uri="{BB962C8B-B14F-4D97-AF65-F5344CB8AC3E}">
        <p14:creationId xmlns:p14="http://schemas.microsoft.com/office/powerpoint/2010/main" val="1619586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8" name="Title 7">
            <a:extLst>
              <a:ext uri="{FF2B5EF4-FFF2-40B4-BE49-F238E27FC236}">
                <a16:creationId xmlns:a16="http://schemas.microsoft.com/office/drawing/2014/main" id="{3BACDAA4-DFE6-178C-E121-BB29115DFCE1}"/>
              </a:ext>
            </a:extLst>
          </p:cNvPr>
          <p:cNvSpPr>
            <a:spLocks noGrp="1"/>
          </p:cNvSpPr>
          <p:nvPr>
            <p:ph type="title"/>
          </p:nvPr>
        </p:nvSpPr>
        <p:spPr/>
        <p:txBody>
          <a:bodyPr/>
          <a:lstStyle/>
          <a:p>
            <a:r>
              <a:rPr lang="en-US"/>
              <a:t>Hidden Slide #1</a:t>
            </a:r>
          </a:p>
        </p:txBody>
      </p:sp>
      <p:sp>
        <p:nvSpPr>
          <p:cNvPr id="5" name="Text Placeholder 4">
            <a:extLst>
              <a:ext uri="{FF2B5EF4-FFF2-40B4-BE49-F238E27FC236}">
                <a16:creationId xmlns:a16="http://schemas.microsoft.com/office/drawing/2014/main" id="{7233CCA8-34C0-AD26-AC72-56F07A018AEF}"/>
              </a:ext>
            </a:extLst>
          </p:cNvPr>
          <p:cNvSpPr>
            <a:spLocks noGrp="1"/>
          </p:cNvSpPr>
          <p:nvPr>
            <p:ph type="body" idx="10"/>
          </p:nvPr>
        </p:nvSpPr>
        <p:spPr/>
        <p:txBody>
          <a:bodyPr/>
          <a:lstStyle/>
          <a:p>
            <a:r>
              <a:rPr lang="en-US"/>
              <a:t>This module was designed to be used in the following manner.</a:t>
            </a:r>
          </a:p>
        </p:txBody>
      </p:sp>
      <p:sp>
        <p:nvSpPr>
          <p:cNvPr id="2" name="Content Placeholder 1">
            <a:extLst>
              <a:ext uri="{FF2B5EF4-FFF2-40B4-BE49-F238E27FC236}">
                <a16:creationId xmlns:a16="http://schemas.microsoft.com/office/drawing/2014/main" id="{6B0E8B81-A7F4-7C6F-4E43-74341CADBFD6}"/>
              </a:ext>
            </a:extLst>
          </p:cNvPr>
          <p:cNvSpPr>
            <a:spLocks noGrp="1"/>
          </p:cNvSpPr>
          <p:nvPr>
            <p:ph idx="4294967295"/>
          </p:nvPr>
        </p:nvSpPr>
        <p:spPr>
          <a:xfrm>
            <a:off x="838200" y="1484438"/>
            <a:ext cx="10515600" cy="4188020"/>
          </a:xfrm>
        </p:spPr>
        <p:txBody>
          <a:bodyPr>
            <a:noAutofit/>
          </a:bodyPr>
          <a:lstStyle/>
          <a:p>
            <a:pPr lvl="0"/>
            <a:r>
              <a:rPr lang="en-US"/>
              <a:t>The audience is educators, building leaders, instructional coaches, and teachers of all contents and levels. </a:t>
            </a:r>
          </a:p>
          <a:p>
            <a:pPr lvl="0"/>
            <a:r>
              <a:rPr lang="en-US"/>
              <a:t>This module can be used for whole staff presentations.</a:t>
            </a:r>
          </a:p>
          <a:p>
            <a:pPr lvl="0"/>
            <a:r>
              <a:rPr lang="en-US"/>
              <a:t>Time should be allotted after training for participants to reflect and have conversations regarding their current status and needed changes. Participants should reflect on the following questions: Where are we now? Where are we going? How can we get there?</a:t>
            </a:r>
          </a:p>
          <a:p>
            <a:pPr lvl="0"/>
            <a:r>
              <a:rPr lang="en-US"/>
              <a:t>Participants should also complete the SAPP and Pre/Post Knowledge Check for Family-School Partnerships prior to training.</a:t>
            </a:r>
          </a:p>
          <a:p>
            <a:pPr lvl="0"/>
            <a:r>
              <a:rPr lang="en-US"/>
              <a:t>Following the training participants should complete a Next Steps Action Plan and repeat the Pre/Post Knowledge Check.</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1">
          <a:extLst>
            <a:ext uri="{FF2B5EF4-FFF2-40B4-BE49-F238E27FC236}">
              <a16:creationId xmlns:a16="http://schemas.microsoft.com/office/drawing/2014/main" id="{1B936E92-4C3A-8748-8811-493B4D5B8D3E}"/>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A18EB5D6-BDA9-92B0-9E27-158369A06D11}"/>
              </a:ext>
            </a:extLst>
          </p:cNvPr>
          <p:cNvSpPr>
            <a:spLocks noGrp="1"/>
          </p:cNvSpPr>
          <p:nvPr>
            <p:ph type="title"/>
          </p:nvPr>
        </p:nvSpPr>
        <p:spPr>
          <a:xfrm>
            <a:off x="449705" y="365127"/>
            <a:ext cx="10283252" cy="1097280"/>
          </a:xfrm>
        </p:spPr>
        <p:txBody>
          <a:bodyPr>
            <a:normAutofit/>
          </a:bodyPr>
          <a:lstStyle/>
          <a:p>
            <a:r>
              <a:rPr lang="en-US">
                <a:solidFill>
                  <a:srgbClr val="00A89E"/>
                </a:solidFill>
              </a:rPr>
              <a:t>Federal Law and MSIP</a:t>
            </a:r>
            <a:endParaRPr lang="en-US"/>
          </a:p>
        </p:txBody>
      </p:sp>
      <p:sp>
        <p:nvSpPr>
          <p:cNvPr id="3" name="Text Placeholder 2">
            <a:extLst>
              <a:ext uri="{FF2B5EF4-FFF2-40B4-BE49-F238E27FC236}">
                <a16:creationId xmlns:a16="http://schemas.microsoft.com/office/drawing/2014/main" id="{811681E5-1940-0C5F-CD62-2CB2FF0B5C14}"/>
              </a:ext>
            </a:extLst>
          </p:cNvPr>
          <p:cNvSpPr>
            <a:spLocks noGrp="1"/>
          </p:cNvSpPr>
          <p:nvPr>
            <p:ph idx="4294967295"/>
          </p:nvPr>
        </p:nvSpPr>
        <p:spPr>
          <a:xfrm>
            <a:off x="841248" y="1600200"/>
            <a:ext cx="10598046" cy="4072255"/>
          </a:xfrm>
        </p:spPr>
        <p:txBody>
          <a:bodyPr>
            <a:normAutofit/>
          </a:bodyPr>
          <a:lstStyle/>
          <a:p>
            <a:pPr marL="0" lvl="0" indent="0">
              <a:spcBef>
                <a:spcPts val="1000"/>
              </a:spcBef>
              <a:spcAft>
                <a:spcPts val="0"/>
              </a:spcAft>
              <a:buNone/>
            </a:pPr>
            <a:r>
              <a:rPr lang="en-US" sz="3600"/>
              <a:t>Every Student Succeeds Act (ESSA)</a:t>
            </a:r>
          </a:p>
          <a:p>
            <a:pPr marL="0" lvl="0" indent="0">
              <a:spcBef>
                <a:spcPts val="1600"/>
              </a:spcBef>
              <a:spcAft>
                <a:spcPts val="0"/>
              </a:spcAft>
              <a:buNone/>
            </a:pPr>
            <a:r>
              <a:rPr lang="en-US" sz="3600"/>
              <a:t>The Individuals with Disabilities Education Act (IDEA)</a:t>
            </a:r>
          </a:p>
          <a:p>
            <a:pPr marL="0" lvl="0" indent="0">
              <a:spcBef>
                <a:spcPts val="1600"/>
              </a:spcBef>
              <a:spcAft>
                <a:spcPts val="0"/>
              </a:spcAft>
              <a:buNone/>
            </a:pPr>
            <a:r>
              <a:rPr lang="en-US" sz="3600"/>
              <a:t>Missouri School Improvement Program (MSIP)</a:t>
            </a:r>
          </a:p>
        </p:txBody>
      </p:sp>
      <p:sp>
        <p:nvSpPr>
          <p:cNvPr id="4" name="Footer Placeholder 2">
            <a:extLst>
              <a:ext uri="{FF2B5EF4-FFF2-40B4-BE49-F238E27FC236}">
                <a16:creationId xmlns:a16="http://schemas.microsoft.com/office/drawing/2014/main" id="{9DD1BC04-5666-4649-8A4A-DF6173E6702E}"/>
              </a:ext>
            </a:extLst>
          </p:cNvPr>
          <p:cNvSpPr>
            <a:spLocks noGrp="1"/>
          </p:cNvSpPr>
          <p:nvPr>
            <p:ph type="ftr" sz="quarter" idx="10"/>
          </p:nvPr>
        </p:nvSpPr>
        <p:spPr>
          <a:xfrm>
            <a:off x="838200" y="6190488"/>
            <a:ext cx="4114800" cy="298450"/>
          </a:xfrm>
        </p:spPr>
        <p:txBody>
          <a:bodyPr vert="horz" lIns="91440" tIns="45720" rIns="91440" bIns="45720" rtlCol="0" anchor="ctr"/>
          <a:lstStyle/>
          <a:p>
            <a:r>
              <a:rPr lang="en-US">
                <a:ea typeface="Calibri"/>
                <a:cs typeface="Calibri"/>
              </a:rPr>
              <a:t>(Wood &amp; Bauman, 2017)</a:t>
            </a:r>
          </a:p>
        </p:txBody>
      </p:sp>
    </p:spTree>
    <p:extLst>
      <p:ext uri="{BB962C8B-B14F-4D97-AF65-F5344CB8AC3E}">
        <p14:creationId xmlns:p14="http://schemas.microsoft.com/office/powerpoint/2010/main" val="12575590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4" name="Title 3">
            <a:extLst>
              <a:ext uri="{FF2B5EF4-FFF2-40B4-BE49-F238E27FC236}">
                <a16:creationId xmlns:a16="http://schemas.microsoft.com/office/drawing/2014/main" id="{4B5696D1-458F-85EF-D494-F75B5A15633F}"/>
              </a:ext>
            </a:extLst>
          </p:cNvPr>
          <p:cNvSpPr>
            <a:spLocks noGrp="1"/>
          </p:cNvSpPr>
          <p:nvPr>
            <p:ph type="title"/>
          </p:nvPr>
        </p:nvSpPr>
        <p:spPr/>
        <p:txBody>
          <a:bodyPr/>
          <a:lstStyle/>
          <a:p>
            <a:r>
              <a:rPr lang="en" sz="4400">
                <a:solidFill>
                  <a:srgbClr val="00A89E"/>
                </a:solidFill>
              </a:rPr>
              <a:t>Learning Objectives </a:t>
            </a:r>
            <a:endParaRPr lang="en-US" sz="4400"/>
          </a:p>
        </p:txBody>
      </p:sp>
      <p:sp>
        <p:nvSpPr>
          <p:cNvPr id="5" name="Content Placeholder 4">
            <a:extLst>
              <a:ext uri="{FF2B5EF4-FFF2-40B4-BE49-F238E27FC236}">
                <a16:creationId xmlns:a16="http://schemas.microsoft.com/office/drawing/2014/main" id="{84DD15A2-7B47-D305-A180-D1FB82ADBDAB}"/>
              </a:ext>
            </a:extLst>
          </p:cNvPr>
          <p:cNvSpPr>
            <a:spLocks noGrp="1"/>
          </p:cNvSpPr>
          <p:nvPr>
            <p:ph idx="4294967295"/>
          </p:nvPr>
        </p:nvSpPr>
        <p:spPr>
          <a:xfrm>
            <a:off x="838200" y="1600202"/>
            <a:ext cx="10515600" cy="4072255"/>
          </a:xfrm>
        </p:spPr>
        <p:txBody>
          <a:bodyPr/>
          <a:lstStyle/>
          <a:p>
            <a:pPr marL="55562" indent="0">
              <a:buNone/>
            </a:pPr>
            <a:r>
              <a:rPr lang="en-US" sz="3200"/>
              <a:t>Participants will learn key concepts and implementation strategies in effective family-school partnerships and begin to develop plans to accomplish the following. </a:t>
            </a:r>
          </a:p>
          <a:p>
            <a:r>
              <a:rPr lang="en-US" sz="3200"/>
              <a:t>Apply strategies to facilitate strong family partnerships</a:t>
            </a:r>
          </a:p>
          <a:p>
            <a:r>
              <a:rPr lang="en-US" sz="3200"/>
              <a:t>Increase collaboration with families around student learning and development</a:t>
            </a:r>
          </a:p>
          <a:p>
            <a:r>
              <a:rPr lang="en-US" sz="3200"/>
              <a:t>Implement shared leadership with families as partners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9">
          <a:extLst>
            <a:ext uri="{FF2B5EF4-FFF2-40B4-BE49-F238E27FC236}">
              <a16:creationId xmlns:a16="http://schemas.microsoft.com/office/drawing/2014/main" id="{F4B13682-E61D-73ED-547D-6556F9F7487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751C5B9-9147-9C4E-AD4F-EFA1A2CF992B}"/>
              </a:ext>
            </a:extLst>
          </p:cNvPr>
          <p:cNvSpPr>
            <a:spLocks noGrp="1"/>
          </p:cNvSpPr>
          <p:nvPr>
            <p:ph type="title"/>
          </p:nvPr>
        </p:nvSpPr>
        <p:spPr/>
        <p:txBody>
          <a:bodyPr/>
          <a:lstStyle/>
          <a:p>
            <a:r>
              <a:rPr lang="en-US" sz="4400">
                <a:solidFill>
                  <a:srgbClr val="00A89E"/>
                </a:solidFill>
              </a:rPr>
              <a:t>Essential Questions</a:t>
            </a:r>
            <a:endParaRPr lang="en-US" sz="4400"/>
          </a:p>
        </p:txBody>
      </p:sp>
      <p:sp>
        <p:nvSpPr>
          <p:cNvPr id="5" name="Content Placeholder 4">
            <a:extLst>
              <a:ext uri="{FF2B5EF4-FFF2-40B4-BE49-F238E27FC236}">
                <a16:creationId xmlns:a16="http://schemas.microsoft.com/office/drawing/2014/main" id="{94EB53A6-7ACE-2AE0-C3D2-9217E4F8FFAD}"/>
              </a:ext>
            </a:extLst>
          </p:cNvPr>
          <p:cNvSpPr>
            <a:spLocks noGrp="1"/>
          </p:cNvSpPr>
          <p:nvPr>
            <p:ph idx="4294967295"/>
          </p:nvPr>
        </p:nvSpPr>
        <p:spPr>
          <a:xfrm>
            <a:off x="838200" y="1600202"/>
            <a:ext cx="10515600" cy="4072255"/>
          </a:xfrm>
        </p:spPr>
        <p:txBody>
          <a:bodyPr/>
          <a:lstStyle/>
          <a:p>
            <a:r>
              <a:rPr lang="en-US" sz="2800"/>
              <a:t>What are core strategies for districts to consider in promoting family-school partnerships?</a:t>
            </a:r>
          </a:p>
          <a:p>
            <a:r>
              <a:rPr lang="en-US" sz="2800"/>
              <a:t>What are important actions districts can take when collaborating with families around student learning and development?</a:t>
            </a:r>
          </a:p>
          <a:p>
            <a:r>
              <a:rPr lang="en-US" sz="2800"/>
              <a:t>Why is it important for districts to share leadership with families? </a:t>
            </a:r>
          </a:p>
          <a:p>
            <a:r>
              <a:rPr lang="en-US" sz="2800"/>
              <a:t>How do students benefit from family-school partnerships?</a:t>
            </a:r>
          </a:p>
        </p:txBody>
      </p:sp>
    </p:spTree>
    <p:extLst>
      <p:ext uri="{BB962C8B-B14F-4D97-AF65-F5344CB8AC3E}">
        <p14:creationId xmlns:p14="http://schemas.microsoft.com/office/powerpoint/2010/main" val="34034975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7">
          <a:extLst>
            <a:ext uri="{FF2B5EF4-FFF2-40B4-BE49-F238E27FC236}">
              <a16:creationId xmlns:a16="http://schemas.microsoft.com/office/drawing/2014/main" id="{733967A1-B66B-12B4-5140-00409097D7F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35DA085-E177-D12E-E76A-F376DE255BBB}"/>
              </a:ext>
            </a:extLst>
          </p:cNvPr>
          <p:cNvSpPr>
            <a:spLocks noGrp="1"/>
          </p:cNvSpPr>
          <p:nvPr>
            <p:ph type="title"/>
          </p:nvPr>
        </p:nvSpPr>
        <p:spPr/>
        <p:txBody>
          <a:bodyPr>
            <a:normAutofit fontScale="90000"/>
          </a:bodyPr>
          <a:lstStyle/>
          <a:p>
            <a:r>
              <a:rPr lang="en-US" sz="3600"/>
              <a:t>Family-School Partnerships Module Organization</a:t>
            </a:r>
            <a:br>
              <a:rPr lang="en-US"/>
            </a:br>
            <a:endParaRPr lang="en-US"/>
          </a:p>
        </p:txBody>
      </p:sp>
      <p:graphicFrame>
        <p:nvGraphicFramePr>
          <p:cNvPr id="6" name="Content Placeholder 9">
            <a:extLst>
              <a:ext uri="{FF2B5EF4-FFF2-40B4-BE49-F238E27FC236}">
                <a16:creationId xmlns:a16="http://schemas.microsoft.com/office/drawing/2014/main" id="{73F647BE-AF21-30C0-13C6-CFF60B931976}"/>
              </a:ext>
            </a:extLst>
          </p:cNvPr>
          <p:cNvGraphicFramePr>
            <a:graphicFrameLocks/>
          </p:cNvGraphicFramePr>
          <p:nvPr>
            <p:extLst>
              <p:ext uri="{D42A27DB-BD31-4B8C-83A1-F6EECF244321}">
                <p14:modId xmlns:p14="http://schemas.microsoft.com/office/powerpoint/2010/main" val="3124269432"/>
              </p:ext>
            </p:extLst>
          </p:nvPr>
        </p:nvGraphicFramePr>
        <p:xfrm>
          <a:off x="838200" y="990600"/>
          <a:ext cx="10515600" cy="5199634"/>
        </p:xfrm>
        <a:graphic>
          <a:graphicData uri="http://schemas.openxmlformats.org/drawingml/2006/table">
            <a:tbl>
              <a:tblPr firstRow="1" bandRow="1">
                <a:tableStyleId>{668CD79B-14F1-44D3-AE19-4D673E9CB538}</a:tableStyleId>
              </a:tblPr>
              <a:tblGrid>
                <a:gridCol w="2628900">
                  <a:extLst>
                    <a:ext uri="{9D8B030D-6E8A-4147-A177-3AD203B41FA5}">
                      <a16:colId xmlns:a16="http://schemas.microsoft.com/office/drawing/2014/main" val="4022000642"/>
                    </a:ext>
                  </a:extLst>
                </a:gridCol>
                <a:gridCol w="2628900">
                  <a:extLst>
                    <a:ext uri="{9D8B030D-6E8A-4147-A177-3AD203B41FA5}">
                      <a16:colId xmlns:a16="http://schemas.microsoft.com/office/drawing/2014/main" val="190775772"/>
                    </a:ext>
                  </a:extLst>
                </a:gridCol>
                <a:gridCol w="2628900">
                  <a:extLst>
                    <a:ext uri="{9D8B030D-6E8A-4147-A177-3AD203B41FA5}">
                      <a16:colId xmlns:a16="http://schemas.microsoft.com/office/drawing/2014/main" val="972571861"/>
                    </a:ext>
                  </a:extLst>
                </a:gridCol>
                <a:gridCol w="2628900">
                  <a:extLst>
                    <a:ext uri="{9D8B030D-6E8A-4147-A177-3AD203B41FA5}">
                      <a16:colId xmlns:a16="http://schemas.microsoft.com/office/drawing/2014/main" val="2874393910"/>
                    </a:ext>
                  </a:extLst>
                </a:gridCol>
              </a:tblGrid>
              <a:tr h="370840">
                <a:tc>
                  <a:txBody>
                    <a:bodyPr/>
                    <a:lstStyle/>
                    <a:p>
                      <a:pPr marL="0" marR="0" lvl="0" indent="0" algn="ctr" defTabSz="914377" rtl="0" eaLnBrk="1" fontAlgn="auto" latinLnBrk="0" hangingPunct="1">
                        <a:lnSpc>
                          <a:spcPct val="100000"/>
                        </a:lnSpc>
                        <a:spcBef>
                          <a:spcPts val="0"/>
                        </a:spcBef>
                        <a:spcAft>
                          <a:spcPts val="0"/>
                        </a:spcAft>
                        <a:buClr>
                          <a:srgbClr val="000000"/>
                        </a:buClr>
                        <a:buSzPts val="2600"/>
                        <a:buFont typeface="Arial"/>
                        <a:buNone/>
                        <a:tabLst/>
                        <a:defRPr/>
                      </a:pPr>
                      <a:r>
                        <a:rPr kumimoji="0" lang="en-US" sz="2200" b="1" i="0" u="none" strike="noStrike" kern="1200" cap="none" spc="0" normalizeH="0" baseline="0" noProof="0">
                          <a:ln>
                            <a:noFill/>
                          </a:ln>
                          <a:solidFill>
                            <a:prstClr val="white"/>
                          </a:solidFill>
                          <a:effectLst/>
                          <a:uLnTx/>
                          <a:uFillTx/>
                          <a:latin typeface="Aptos"/>
                          <a:ea typeface="Calibri" panose="020F0502020204030204" pitchFamily="34" charset="0"/>
                          <a:cs typeface="Calibri" panose="020F0502020204030204" pitchFamily="34" charset="0"/>
                        </a:rPr>
                        <a:t>Introduction</a:t>
                      </a:r>
                    </a:p>
                  </a:txBody>
                  <a:tcP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9525" cap="flat" cmpd="sng">
                      <a:noFill/>
                      <a:prstDash val="solid"/>
                      <a:round/>
                      <a:headEnd type="none" w="sm" len="sm"/>
                      <a:tailEnd type="none" w="sm" len="sm"/>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377" rtl="0" eaLnBrk="1" fontAlgn="auto" latinLnBrk="0" hangingPunct="1">
                        <a:lnSpc>
                          <a:spcPct val="100000"/>
                        </a:lnSpc>
                        <a:spcBef>
                          <a:spcPts val="0"/>
                        </a:spcBef>
                        <a:spcAft>
                          <a:spcPts val="0"/>
                        </a:spcAft>
                        <a:buClr>
                          <a:srgbClr val="000000"/>
                        </a:buClr>
                        <a:buSzPts val="2600"/>
                        <a:buFont typeface="Arial"/>
                        <a:buNone/>
                        <a:tabLst/>
                        <a:defRPr/>
                      </a:pPr>
                      <a:r>
                        <a:rPr kumimoji="0" lang="en-US" sz="2200" b="1" i="0" u="none" strike="noStrike" kern="1200" cap="none" spc="0" normalizeH="0" baseline="0" noProof="0">
                          <a:ln>
                            <a:noFill/>
                          </a:ln>
                          <a:solidFill>
                            <a:prstClr val="white"/>
                          </a:solidFill>
                          <a:effectLst/>
                          <a:uLnTx/>
                          <a:uFillTx/>
                          <a:latin typeface="Aptos"/>
                          <a:ea typeface="Calibri" panose="020F0502020204030204" pitchFamily="34" charset="0"/>
                          <a:cs typeface="Calibri" panose="020F0502020204030204" pitchFamily="34" charset="0"/>
                        </a:rPr>
                        <a:t>EF 1</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9525" cap="flat" cmpd="sng">
                      <a:noFill/>
                      <a:prstDash val="solid"/>
                      <a:round/>
                      <a:headEnd type="none" w="sm" len="sm"/>
                      <a:tailEnd type="none" w="sm" len="sm"/>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377" rtl="0" eaLnBrk="1" fontAlgn="auto" latinLnBrk="0" hangingPunct="1">
                        <a:lnSpc>
                          <a:spcPct val="100000"/>
                        </a:lnSpc>
                        <a:spcBef>
                          <a:spcPts val="0"/>
                        </a:spcBef>
                        <a:spcAft>
                          <a:spcPts val="0"/>
                        </a:spcAft>
                        <a:buClr>
                          <a:srgbClr val="000000"/>
                        </a:buClr>
                        <a:buSzPts val="2600"/>
                        <a:buFont typeface="Arial"/>
                        <a:buNone/>
                        <a:tabLst/>
                        <a:defRPr/>
                      </a:pPr>
                      <a:r>
                        <a:rPr kumimoji="0" lang="en-US" sz="2200" b="1" i="0" u="none" strike="noStrike" kern="1200" cap="none" spc="0" normalizeH="0" baseline="0" noProof="0">
                          <a:ln>
                            <a:noFill/>
                          </a:ln>
                          <a:solidFill>
                            <a:prstClr val="white"/>
                          </a:solidFill>
                          <a:effectLst/>
                          <a:uLnTx/>
                          <a:uFillTx/>
                          <a:latin typeface="Aptos"/>
                          <a:ea typeface="Calibri" panose="020F0502020204030204" pitchFamily="34" charset="0"/>
                          <a:cs typeface="Calibri" panose="020F0502020204030204" pitchFamily="34" charset="0"/>
                        </a:rPr>
                        <a:t>EF 2</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9525" cap="flat" cmpd="sng">
                      <a:noFill/>
                      <a:prstDash val="solid"/>
                      <a:round/>
                      <a:headEnd type="none" w="sm" len="sm"/>
                      <a:tailEnd type="none" w="sm" len="sm"/>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377" rtl="0" eaLnBrk="1" fontAlgn="auto" latinLnBrk="0" hangingPunct="1">
                        <a:lnSpc>
                          <a:spcPct val="100000"/>
                        </a:lnSpc>
                        <a:spcBef>
                          <a:spcPts val="0"/>
                        </a:spcBef>
                        <a:spcAft>
                          <a:spcPts val="0"/>
                        </a:spcAft>
                        <a:buClr>
                          <a:srgbClr val="000000"/>
                        </a:buClr>
                        <a:buSzPts val="2600"/>
                        <a:buFont typeface="Arial"/>
                        <a:buNone/>
                        <a:tabLst/>
                        <a:defRPr/>
                      </a:pPr>
                      <a:r>
                        <a:rPr kumimoji="0" lang="en-US" sz="2200" b="1" i="0" u="none" strike="noStrike" kern="1200" cap="none" spc="0" normalizeH="0" baseline="0" noProof="0">
                          <a:ln>
                            <a:noFill/>
                          </a:ln>
                          <a:solidFill>
                            <a:prstClr val="white"/>
                          </a:solidFill>
                          <a:effectLst/>
                          <a:uLnTx/>
                          <a:uFillTx/>
                          <a:latin typeface="Aptos"/>
                          <a:ea typeface="Calibri" panose="020F0502020204030204" pitchFamily="34" charset="0"/>
                          <a:cs typeface="Calibri" panose="020F0502020204030204" pitchFamily="34" charset="0"/>
                        </a:rPr>
                        <a:t>EF 3</a:t>
                      </a: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9525" cap="flat" cmpd="sng">
                      <a:noFill/>
                      <a:prstDash val="solid"/>
                      <a:round/>
                      <a:headEnd type="none" w="sm" len="sm"/>
                      <a:tailEnd type="none" w="sm" len="sm"/>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646862486"/>
                  </a:ext>
                </a:extLst>
              </a:tr>
              <a:tr h="370840">
                <a:tc>
                  <a:txBody>
                    <a:bodyPr/>
                    <a:lstStyle/>
                    <a:p>
                      <a:pPr marL="0" marR="0" lvl="0" indent="0" algn="ctr" defTabSz="914377" rtl="0" eaLnBrk="1" fontAlgn="auto" latinLnBrk="0" hangingPunct="1">
                        <a:lnSpc>
                          <a:spcPct val="100000"/>
                        </a:lnSpc>
                        <a:spcBef>
                          <a:spcPts val="0"/>
                        </a:spcBef>
                        <a:spcAft>
                          <a:spcPts val="0"/>
                        </a:spcAft>
                        <a:buClr>
                          <a:srgbClr val="000000"/>
                        </a:buClr>
                        <a:buSzPts val="1800"/>
                        <a:buFont typeface="Arial"/>
                        <a:buNone/>
                        <a:tabLst/>
                        <a:defRPr/>
                      </a:pPr>
                      <a:r>
                        <a:rPr kumimoji="0" lang="en-US" sz="1800" b="1" i="0" u="none" strike="noStrike" kern="1200" cap="none" spc="0" normalizeH="0" baseline="0" noProof="0">
                          <a:ln>
                            <a:noFill/>
                          </a:ln>
                          <a:solidFill>
                            <a:prstClr val="black"/>
                          </a:solidFill>
                          <a:effectLst/>
                          <a:uLnTx/>
                          <a:uFillTx/>
                          <a:latin typeface="+mn-lt"/>
                          <a:ea typeface="Calibri" panose="020F0502020204030204" pitchFamily="34" charset="0"/>
                          <a:cs typeface="Calibri" panose="020F0502020204030204" pitchFamily="34" charset="0"/>
                        </a:rPr>
                        <a:t>Introduction to </a:t>
                      </a:r>
                    </a:p>
                    <a:p>
                      <a:pPr marL="0" marR="0" lvl="0" indent="0" algn="ctr" defTabSz="914377" rtl="0" eaLnBrk="1" fontAlgn="auto" latinLnBrk="0" hangingPunct="1">
                        <a:lnSpc>
                          <a:spcPct val="100000"/>
                        </a:lnSpc>
                        <a:spcBef>
                          <a:spcPts val="0"/>
                        </a:spcBef>
                        <a:spcAft>
                          <a:spcPts val="0"/>
                        </a:spcAft>
                        <a:buClr>
                          <a:srgbClr val="000000"/>
                        </a:buClr>
                        <a:buSzPts val="1800"/>
                        <a:buFont typeface="Arial"/>
                        <a:buNone/>
                        <a:tabLst/>
                        <a:defRPr/>
                      </a:pPr>
                      <a:r>
                        <a:rPr kumimoji="0" lang="en-US" sz="1800" b="1" i="0" u="none" strike="noStrike" kern="1200" cap="none" spc="0" normalizeH="0" baseline="0" noProof="0">
                          <a:ln>
                            <a:noFill/>
                          </a:ln>
                          <a:solidFill>
                            <a:prstClr val="black"/>
                          </a:solidFill>
                          <a:effectLst/>
                          <a:uLnTx/>
                          <a:uFillTx/>
                          <a:latin typeface="+mn-lt"/>
                          <a:ea typeface="Calibri" panose="020F0502020204030204" pitchFamily="34" charset="0"/>
                          <a:cs typeface="Calibri" panose="020F0502020204030204" pitchFamily="34" charset="0"/>
                        </a:rPr>
                        <a:t>Family-School Partnerships</a:t>
                      </a:r>
                    </a:p>
                  </a:txBody>
                  <a:tcP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7" rtl="0" eaLnBrk="1" fontAlgn="auto" latinLnBrk="0" hangingPunct="1">
                        <a:lnSpc>
                          <a:spcPct val="100000"/>
                        </a:lnSpc>
                        <a:spcBef>
                          <a:spcPts val="0"/>
                        </a:spcBef>
                        <a:spcAft>
                          <a:spcPts val="0"/>
                        </a:spcAft>
                        <a:buClr>
                          <a:srgbClr val="000000"/>
                        </a:buClr>
                        <a:buSzPts val="1800"/>
                        <a:buFont typeface="Arial"/>
                        <a:buNone/>
                        <a:tabLst/>
                        <a:defRPr/>
                      </a:pPr>
                      <a:r>
                        <a:rPr kumimoji="0" lang="en-US" sz="1800" b="1" i="0" u="none" strike="noStrike" kern="1200" cap="none" spc="0" normalizeH="0" baseline="0" noProof="0">
                          <a:ln>
                            <a:noFill/>
                          </a:ln>
                          <a:solidFill>
                            <a:prstClr val="black"/>
                          </a:solidFill>
                          <a:effectLst/>
                          <a:uLnTx/>
                          <a:uFillTx/>
                          <a:latin typeface="+mn-lt"/>
                          <a:ea typeface="Calibri" panose="020F0502020204030204" pitchFamily="34" charset="0"/>
                          <a:cs typeface="Calibri" panose="020F0502020204030204" pitchFamily="34" charset="0"/>
                        </a:rPr>
                        <a:t>Building and Sustaining Collaborative Family-School Partnerships</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7" rtl="0" eaLnBrk="1" fontAlgn="auto" latinLnBrk="0" hangingPunct="1">
                        <a:lnSpc>
                          <a:spcPct val="100000"/>
                        </a:lnSpc>
                        <a:spcBef>
                          <a:spcPts val="0"/>
                        </a:spcBef>
                        <a:spcAft>
                          <a:spcPts val="0"/>
                        </a:spcAft>
                        <a:buClr>
                          <a:srgbClr val="000000"/>
                        </a:buClr>
                        <a:buSzPts val="1800"/>
                        <a:buFont typeface="Arial"/>
                        <a:buNone/>
                        <a:tabLst/>
                        <a:defRPr/>
                      </a:pPr>
                      <a:r>
                        <a:rPr kumimoji="0" lang="en-US" sz="1800" b="1" i="0" u="none" strike="noStrike" kern="1200" cap="none" spc="0" normalizeH="0" baseline="0" noProof="0">
                          <a:ln>
                            <a:noFill/>
                          </a:ln>
                          <a:solidFill>
                            <a:prstClr val="black"/>
                          </a:solidFill>
                          <a:effectLst/>
                          <a:uLnTx/>
                          <a:uFillTx/>
                          <a:latin typeface="+mn-lt"/>
                          <a:ea typeface="Calibri" panose="020F0502020204030204" pitchFamily="34" charset="0"/>
                          <a:cs typeface="Calibri" panose="020F0502020204030204" pitchFamily="34" charset="0"/>
                        </a:rPr>
                        <a:t>Families as Partners Supporting Student Learning</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1800" b="1">
                          <a:latin typeface="+mn-lt"/>
                          <a:ea typeface="Calibri" panose="020F0502020204030204" pitchFamily="34" charset="0"/>
                          <a:cs typeface="Calibri" panose="020F0502020204030204" pitchFamily="34" charset="0"/>
                        </a:rPr>
                        <a:t>District Facilitates</a:t>
                      </a:r>
                    </a:p>
                    <a:p>
                      <a:pPr marL="0" marR="0" lvl="0" indent="0" algn="ctr" rtl="0">
                        <a:lnSpc>
                          <a:spcPct val="100000"/>
                        </a:lnSpc>
                        <a:spcBef>
                          <a:spcPts val="0"/>
                        </a:spcBef>
                        <a:spcAft>
                          <a:spcPts val="0"/>
                        </a:spcAft>
                        <a:buClr>
                          <a:srgbClr val="000000"/>
                        </a:buClr>
                        <a:buSzPts val="2400"/>
                        <a:buFont typeface="Arial"/>
                        <a:buNone/>
                      </a:pPr>
                      <a:r>
                        <a:rPr lang="en-US" sz="1800" b="1">
                          <a:latin typeface="+mn-lt"/>
                          <a:ea typeface="Calibri" panose="020F0502020204030204" pitchFamily="34" charset="0"/>
                          <a:cs typeface="Calibri" panose="020F0502020204030204" pitchFamily="34" charset="0"/>
                        </a:rPr>
                        <a:t>Shared Leadership</a:t>
                      </a:r>
                      <a:endParaRPr lang="en-US" sz="1800" b="1" u="none" strike="noStrike" cap="none">
                        <a:latin typeface="+mn-lt"/>
                        <a:ea typeface="Calibri" panose="020F0502020204030204" pitchFamily="34" charset="0"/>
                        <a:cs typeface="Calibri" panose="020F0502020204030204" pitchFamily="34" charset="0"/>
                      </a:endParaRP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873925"/>
                  </a:ext>
                </a:extLst>
              </a:tr>
              <a:tr h="0">
                <a:tc>
                  <a:txBody>
                    <a:bodyPr/>
                    <a:lstStyle/>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Family-school partnerships defined</a:t>
                      </a:r>
                    </a:p>
                    <a:p>
                      <a:pPr marL="393700" marR="0" lvl="0" indent="-285750" algn="l" defTabSz="914377" rtl="0" eaLnBrk="1" fontAlgn="auto" latinLnBrk="0" hangingPunct="1">
                        <a:lnSpc>
                          <a:spcPct val="115000"/>
                        </a:lnSpc>
                        <a:spcBef>
                          <a:spcPts val="0"/>
                        </a:spcBef>
                        <a:spcAft>
                          <a:spcPts val="0"/>
                        </a:spcAft>
                        <a:buClr>
                          <a:schemeClr val="dk1"/>
                        </a:buClr>
                        <a:buSzPts val="1900"/>
                        <a:buFont typeface="Arial" panose="020B0604020202020204" pitchFamily="34" charset="0"/>
                        <a:buChar char="•"/>
                        <a:tabLst/>
                        <a:defRP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Rationale</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Key characteristics</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Key outcomes</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Teacher preparation</a:t>
                      </a:r>
                    </a:p>
                  </a:txBody>
                  <a:tcP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The power of partnerships</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Two-way communication</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Gathering family input</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Building trust, knowledge, and a welcoming environment</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Collaboration around academic and behavioral outcomes</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Tiers 2 and 3 communication</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Understanding the community and its resources</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361950" marR="0" lvl="0" indent="-285750" algn="l" defTabSz="914400" rtl="0" eaLnBrk="1" fontAlgn="auto" latinLnBrk="0" hangingPunct="1">
                        <a:lnSpc>
                          <a:spcPct val="115000"/>
                        </a:lnSpc>
                        <a:spcBef>
                          <a:spcPts val="0"/>
                        </a:spcBef>
                        <a:spcAft>
                          <a:spcPts val="0"/>
                        </a:spcAft>
                        <a:buClr>
                          <a:srgbClr val="000000"/>
                        </a:buClr>
                        <a:buSzPts val="2400"/>
                        <a:buFont typeface="Arial" panose="020B0604020202020204" pitchFamily="34" charset="0"/>
                        <a:buChar char="•"/>
                        <a:tabLst/>
                        <a:defRPr/>
                      </a:pPr>
                      <a:r>
                        <a:rPr kumimoji="0" lang="en-US" sz="18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Structures support family leadership and decision making</a:t>
                      </a:r>
                    </a:p>
                    <a:p>
                      <a:pPr marL="361950" marR="0" lvl="0" indent="-285750" algn="l" defTabSz="914400" rtl="0" eaLnBrk="1" fontAlgn="auto" latinLnBrk="0" hangingPunct="1">
                        <a:lnSpc>
                          <a:spcPct val="115000"/>
                        </a:lnSpc>
                        <a:spcBef>
                          <a:spcPts val="0"/>
                        </a:spcBef>
                        <a:spcAft>
                          <a:spcPts val="0"/>
                        </a:spcAft>
                        <a:buClr>
                          <a:srgbClr val="000000"/>
                        </a:buClr>
                        <a:buSzPts val="2400"/>
                        <a:buFont typeface="Arial" panose="020B0604020202020204" pitchFamily="34" charset="0"/>
                        <a:buChar char="•"/>
                        <a:tabLst/>
                        <a:defRPr/>
                      </a:pPr>
                      <a:r>
                        <a:rPr kumimoji="0" lang="en-US" sz="18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Arial"/>
                        </a:rPr>
                        <a:t>Family-to-family support</a:t>
                      </a:r>
                    </a:p>
                    <a:p>
                      <a:pPr marL="361950" marR="0" lvl="0" indent="-285750" algn="l" defTabSz="914400" rtl="0" eaLnBrk="1" fontAlgn="auto" latinLnBrk="0" hangingPunct="1">
                        <a:lnSpc>
                          <a:spcPct val="115000"/>
                        </a:lnSpc>
                        <a:spcBef>
                          <a:spcPts val="0"/>
                        </a:spcBef>
                        <a:spcAft>
                          <a:spcPts val="0"/>
                        </a:spcAft>
                        <a:buClr>
                          <a:srgbClr val="000000"/>
                        </a:buClr>
                        <a:buSzPts val="2400"/>
                        <a:buFont typeface="Arial" panose="020B0604020202020204" pitchFamily="34" charset="0"/>
                        <a:buChar char="•"/>
                        <a:tabLst/>
                        <a:defRPr/>
                      </a:pPr>
                      <a:r>
                        <a:rPr kumimoji="0" lang="en-US" sz="18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Arial"/>
                        </a:rPr>
                        <a:t>Opportunities that are inclusive and representative of all families</a:t>
                      </a:r>
                    </a:p>
                    <a:p>
                      <a:pPr marL="361950" marR="0" lvl="0" indent="-285750" algn="l" defTabSz="914400" rtl="0" eaLnBrk="1" fontAlgn="auto" latinLnBrk="0" hangingPunct="1">
                        <a:lnSpc>
                          <a:spcPct val="115000"/>
                        </a:lnSpc>
                        <a:spcBef>
                          <a:spcPts val="0"/>
                        </a:spcBef>
                        <a:spcAft>
                          <a:spcPts val="0"/>
                        </a:spcAft>
                        <a:buClr>
                          <a:srgbClr val="000000"/>
                        </a:buClr>
                        <a:buSzPts val="2400"/>
                        <a:buFont typeface="Arial" panose="020B0604020202020204" pitchFamily="34" charset="0"/>
                        <a:buChar char="•"/>
                        <a:tabLst/>
                        <a:defRPr/>
                      </a:pPr>
                      <a:r>
                        <a:rPr kumimoji="0" lang="en-US" sz="18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Arial"/>
                        </a:rPr>
                        <a:t>Materials are available and accessible</a:t>
                      </a: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12700" cap="flat" cmpd="sng" algn="ctr">
                      <a:solidFill>
                        <a:schemeClr val="tx2"/>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901689143"/>
                  </a:ext>
                </a:extLst>
              </a:tr>
            </a:tbl>
          </a:graphicData>
        </a:graphic>
      </p:graphicFrame>
    </p:spTree>
    <p:extLst>
      <p:ext uri="{BB962C8B-B14F-4D97-AF65-F5344CB8AC3E}">
        <p14:creationId xmlns:p14="http://schemas.microsoft.com/office/powerpoint/2010/main" val="15588592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6" name="Title 5">
            <a:extLst>
              <a:ext uri="{FF2B5EF4-FFF2-40B4-BE49-F238E27FC236}">
                <a16:creationId xmlns:a16="http://schemas.microsoft.com/office/drawing/2014/main" id="{01DA17C3-1A56-F046-676A-B7EBC2226DB9}"/>
              </a:ext>
            </a:extLst>
          </p:cNvPr>
          <p:cNvSpPr>
            <a:spLocks noGrp="1"/>
          </p:cNvSpPr>
          <p:nvPr>
            <p:ph type="title"/>
          </p:nvPr>
        </p:nvSpPr>
        <p:spPr/>
        <p:txBody>
          <a:bodyPr/>
          <a:lstStyle/>
          <a:p>
            <a:r>
              <a:rPr lang="en">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Family-School Partnerships </a:t>
            </a:r>
            <a:r>
              <a:rPr lang="en">
                <a:solidFill>
                  <a:srgbClr val="00A89E"/>
                </a:solidFill>
                <a:latin typeface="Calibri" panose="020F0502020204030204" pitchFamily="34" charset="0"/>
                <a:ea typeface="Calibri" panose="020F0502020204030204" pitchFamily="34" charset="0"/>
                <a:cs typeface="Calibri" panose="020F0502020204030204" pitchFamily="34" charset="0"/>
                <a:sym typeface="Arial"/>
              </a:rPr>
              <a:t>Infographic</a:t>
            </a:r>
            <a:endParaRPr lang="en-US"/>
          </a:p>
        </p:txBody>
      </p:sp>
      <p:pic>
        <p:nvPicPr>
          <p:cNvPr id="5" name="Picture 4">
            <a:extLst>
              <a:ext uri="{FF2B5EF4-FFF2-40B4-BE49-F238E27FC236}">
                <a16:creationId xmlns:a16="http://schemas.microsoft.com/office/drawing/2014/main" id="{D49F4A33-692C-581E-AD9F-8F94E17DFF8B}"/>
              </a:ext>
              <a:ext uri="{C183D7F6-B498-43B3-948B-1728B52AA6E4}">
                <adec:decorative xmlns:adec="http://schemas.microsoft.com/office/drawing/2017/decorative" val="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569791" y="1248197"/>
            <a:ext cx="1126495" cy="1126495"/>
          </a:xfrm>
          <a:prstGeom prst="rect">
            <a:avLst/>
          </a:prstGeom>
        </p:spPr>
      </p:pic>
      <p:sp>
        <p:nvSpPr>
          <p:cNvPr id="2" name="TextBox 1">
            <a:extLst>
              <a:ext uri="{FF2B5EF4-FFF2-40B4-BE49-F238E27FC236}">
                <a16:creationId xmlns:a16="http://schemas.microsoft.com/office/drawing/2014/main" id="{DD08D80E-57A6-3CA5-615B-F3EB7D663EDE}"/>
              </a:ext>
            </a:extLst>
          </p:cNvPr>
          <p:cNvSpPr txBox="1"/>
          <p:nvPr/>
        </p:nvSpPr>
        <p:spPr>
          <a:xfrm>
            <a:off x="494064" y="2156858"/>
            <a:ext cx="2945768" cy="954300"/>
          </a:xfrm>
          <a:prstGeom prst="rect">
            <a:avLst/>
          </a:prstGeom>
          <a:noFill/>
        </p:spPr>
        <p:txBody>
          <a:bodyPr wrap="square" rtlCol="0">
            <a:spAutoFit/>
          </a:bodyPr>
          <a:lstStyle/>
          <a:p>
            <a:r>
              <a:rPr lang="en-US" sz="1867">
                <a:latin typeface="+mn-lt"/>
                <a:ea typeface="Calibri" panose="020F0502020204030204" pitchFamily="34" charset="0"/>
                <a:cs typeface="Calibri" panose="020F0502020204030204" pitchFamily="34" charset="0"/>
              </a:rPr>
              <a:t>Find this at </a:t>
            </a:r>
            <a:r>
              <a:rPr lang="en-US" sz="1867">
                <a:latin typeface="+mn-lt"/>
                <a:ea typeface="Calibri" panose="020F0502020204030204" pitchFamily="34" charset="0"/>
                <a:cs typeface="Calibri" panose="020F0502020204030204" pitchFamily="34" charset="0"/>
                <a:hlinkClick r:id="rId5"/>
              </a:rPr>
              <a:t>www.moedu-sail.org/f-s-partnerships-infographic-view/</a:t>
            </a:r>
            <a:r>
              <a:rPr lang="en-US" sz="1867">
                <a:latin typeface="+mn-lt"/>
                <a:ea typeface="Calibri" panose="020F0502020204030204" pitchFamily="34" charset="0"/>
                <a:cs typeface="Calibri" panose="020F0502020204030204" pitchFamily="34" charset="0"/>
              </a:rPr>
              <a:t> </a:t>
            </a:r>
            <a:endParaRPr lang="en-US" sz="1867">
              <a:highlight>
                <a:srgbClr val="FFFF00"/>
              </a:highlight>
              <a:latin typeface="+mn-lt"/>
              <a:ea typeface="Calibri" panose="020F0502020204030204" pitchFamily="34" charset="0"/>
              <a:cs typeface="Calibri" panose="020F0502020204030204" pitchFamily="34" charset="0"/>
            </a:endParaRPr>
          </a:p>
        </p:txBody>
      </p:sp>
      <p:pic>
        <p:nvPicPr>
          <p:cNvPr id="4" name="Picture 3" descr="Infographic providing overview of topic.">
            <a:extLst>
              <a:ext uri="{FF2B5EF4-FFF2-40B4-BE49-F238E27FC236}">
                <a16:creationId xmlns:a16="http://schemas.microsoft.com/office/drawing/2014/main" id="{9F056756-BE0F-CB77-B526-FCB91F2CEE17}"/>
              </a:ext>
            </a:extLst>
          </p:cNvPr>
          <p:cNvPicPr>
            <a:picLocks noChangeAspect="1"/>
          </p:cNvPicPr>
          <p:nvPr/>
        </p:nvPicPr>
        <p:blipFill>
          <a:blip r:embed="rId6"/>
          <a:stretch>
            <a:fillRect/>
          </a:stretch>
        </p:blipFill>
        <p:spPr>
          <a:xfrm>
            <a:off x="4123529" y="1302990"/>
            <a:ext cx="3944942" cy="5105219"/>
          </a:xfrm>
          <a:prstGeom prst="rect">
            <a:avLst/>
          </a:prstGeom>
          <a:ln>
            <a:solidFill>
              <a:schemeClr val="bg2"/>
            </a:solidFill>
          </a:ln>
        </p:spPr>
      </p:pic>
      <p:sp>
        <p:nvSpPr>
          <p:cNvPr id="8" name="Footer Placeholder 2">
            <a:extLst>
              <a:ext uri="{FF2B5EF4-FFF2-40B4-BE49-F238E27FC236}">
                <a16:creationId xmlns:a16="http://schemas.microsoft.com/office/drawing/2014/main" id="{D021E563-DA59-526F-F576-BC437717A752}"/>
              </a:ext>
            </a:extLst>
          </p:cNvPr>
          <p:cNvSpPr>
            <a:spLocks noGrp="1"/>
          </p:cNvSpPr>
          <p:nvPr>
            <p:ph type="ftr" sz="quarter" idx="10"/>
          </p:nvPr>
        </p:nvSpPr>
        <p:spPr>
          <a:xfrm>
            <a:off x="7242048" y="6190488"/>
            <a:ext cx="4114800" cy="298450"/>
          </a:xfrm>
        </p:spPr>
        <p:txBody>
          <a:bodyPr vert="horz" lIns="91440" tIns="45720" rIns="91440" bIns="45720" rtlCol="0" anchor="ctr"/>
          <a:lstStyle/>
          <a:p>
            <a:r>
              <a:rPr lang="en-US">
                <a:ea typeface="Calibri"/>
                <a:cs typeface="Calibri"/>
              </a:rPr>
              <a:t>(MoEdu-SAIL, 2026a)</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5" name="Title 4">
            <a:extLst>
              <a:ext uri="{FF2B5EF4-FFF2-40B4-BE49-F238E27FC236}">
                <a16:creationId xmlns:a16="http://schemas.microsoft.com/office/drawing/2014/main" id="{ADBF18CF-B2B9-6DDE-E01B-B5265BBC1D7A}"/>
              </a:ext>
            </a:extLst>
          </p:cNvPr>
          <p:cNvSpPr>
            <a:spLocks noGrp="1"/>
          </p:cNvSpPr>
          <p:nvPr>
            <p:ph type="title"/>
          </p:nvPr>
        </p:nvSpPr>
        <p:spPr/>
        <p:txBody>
          <a:bodyPr/>
          <a:lstStyle/>
          <a:p>
            <a:r>
              <a:rPr lang="en"/>
              <a:t>Family-School Partnerships </a:t>
            </a:r>
            <a:r>
              <a:rPr lang="en">
                <a:solidFill>
                  <a:srgbClr val="00A89E"/>
                </a:solidFill>
              </a:rPr>
              <a:t>Practice Profile</a:t>
            </a:r>
            <a:endParaRPr lang="en-US"/>
          </a:p>
        </p:txBody>
      </p:sp>
      <p:pic>
        <p:nvPicPr>
          <p:cNvPr id="3" name="Picture 2">
            <a:extLst>
              <a:ext uri="{FF2B5EF4-FFF2-40B4-BE49-F238E27FC236}">
                <a16:creationId xmlns:a16="http://schemas.microsoft.com/office/drawing/2014/main" id="{C1383A1D-D378-C3BC-4275-383CEDF8B4EF}"/>
              </a:ext>
              <a:ext uri="{C183D7F6-B498-43B3-948B-1728B52AA6E4}">
                <adec:decorative xmlns:adec="http://schemas.microsoft.com/office/drawing/2017/decorative" val="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516781" y="1248197"/>
            <a:ext cx="1126495" cy="1126495"/>
          </a:xfrm>
          <a:prstGeom prst="rect">
            <a:avLst/>
          </a:prstGeom>
        </p:spPr>
      </p:pic>
      <p:sp>
        <p:nvSpPr>
          <p:cNvPr id="2" name="TextBox 1">
            <a:extLst>
              <a:ext uri="{FF2B5EF4-FFF2-40B4-BE49-F238E27FC236}">
                <a16:creationId xmlns:a16="http://schemas.microsoft.com/office/drawing/2014/main" id="{50FAC39E-752B-CA88-71D1-EF2E574F07DA}"/>
              </a:ext>
            </a:extLst>
          </p:cNvPr>
          <p:cNvSpPr txBox="1"/>
          <p:nvPr/>
        </p:nvSpPr>
        <p:spPr>
          <a:xfrm>
            <a:off x="441053" y="2156858"/>
            <a:ext cx="2945768" cy="954300"/>
          </a:xfrm>
          <a:prstGeom prst="rect">
            <a:avLst/>
          </a:prstGeom>
          <a:noFill/>
        </p:spPr>
        <p:txBody>
          <a:bodyPr wrap="square" rtlCol="0">
            <a:spAutoFit/>
          </a:bodyPr>
          <a:lstStyle/>
          <a:p>
            <a:r>
              <a:rPr lang="en-US" sz="1867">
                <a:latin typeface="+mn-lt"/>
                <a:ea typeface="Calibri" panose="020F0502020204030204" pitchFamily="34" charset="0"/>
                <a:cs typeface="Calibri" panose="020F0502020204030204" pitchFamily="34" charset="0"/>
              </a:rPr>
              <a:t>Find this at </a:t>
            </a:r>
            <a:r>
              <a:rPr lang="en-US" sz="1867">
                <a:latin typeface="+mn-lt"/>
                <a:ea typeface="Calibri" panose="020F0502020204030204" pitchFamily="34" charset="0"/>
                <a:cs typeface="Calibri" panose="020F0502020204030204" pitchFamily="34" charset="0"/>
                <a:hlinkClick r:id="rId5"/>
              </a:rPr>
              <a:t>www.moedu-sail.org/f-s-partnerships-practice-profile-view/</a:t>
            </a:r>
            <a:r>
              <a:rPr lang="en-US" sz="1867">
                <a:latin typeface="+mn-lt"/>
                <a:ea typeface="Calibri" panose="020F0502020204030204" pitchFamily="34" charset="0"/>
                <a:cs typeface="Calibri" panose="020F0502020204030204" pitchFamily="34" charset="0"/>
              </a:rPr>
              <a:t> </a:t>
            </a:r>
            <a:endParaRPr lang="en-US" sz="1867">
              <a:highlight>
                <a:srgbClr val="FFFF00"/>
              </a:highlight>
              <a:latin typeface="+mn-lt"/>
              <a:ea typeface="Calibri" panose="020F0502020204030204" pitchFamily="34" charset="0"/>
              <a:cs typeface="Calibri" panose="020F0502020204030204" pitchFamily="34" charset="0"/>
            </a:endParaRPr>
          </a:p>
        </p:txBody>
      </p:sp>
      <p:pic>
        <p:nvPicPr>
          <p:cNvPr id="7" name="Picture 6" descr="Practic Profile illustrating implementation criteria.">
            <a:extLst>
              <a:ext uri="{FF2B5EF4-FFF2-40B4-BE49-F238E27FC236}">
                <a16:creationId xmlns:a16="http://schemas.microsoft.com/office/drawing/2014/main" id="{47FC2326-753C-3CE2-D20C-3EAAFFF845A3}"/>
              </a:ext>
            </a:extLst>
          </p:cNvPr>
          <p:cNvPicPr>
            <a:picLocks noChangeAspect="1"/>
          </p:cNvPicPr>
          <p:nvPr/>
        </p:nvPicPr>
        <p:blipFill>
          <a:blip r:embed="rId6"/>
          <a:stretch>
            <a:fillRect/>
          </a:stretch>
        </p:blipFill>
        <p:spPr>
          <a:xfrm>
            <a:off x="3056424" y="1217978"/>
            <a:ext cx="8450457" cy="5087601"/>
          </a:xfrm>
          <a:prstGeom prst="rect">
            <a:avLst/>
          </a:prstGeom>
        </p:spPr>
      </p:pic>
      <p:sp>
        <p:nvSpPr>
          <p:cNvPr id="6" name="Footer Placeholder 2">
            <a:extLst>
              <a:ext uri="{FF2B5EF4-FFF2-40B4-BE49-F238E27FC236}">
                <a16:creationId xmlns:a16="http://schemas.microsoft.com/office/drawing/2014/main" id="{F36C727D-0350-963B-C04D-FA99E5531896}"/>
              </a:ext>
            </a:extLst>
          </p:cNvPr>
          <p:cNvSpPr>
            <a:spLocks noGrp="1"/>
          </p:cNvSpPr>
          <p:nvPr>
            <p:ph type="ftr" sz="quarter" idx="10"/>
          </p:nvPr>
        </p:nvSpPr>
        <p:spPr>
          <a:xfrm>
            <a:off x="7242048" y="6190488"/>
            <a:ext cx="4114800" cy="298450"/>
          </a:xfrm>
        </p:spPr>
        <p:txBody>
          <a:bodyPr vert="horz" lIns="91440" tIns="45720" rIns="91440" bIns="45720" rtlCol="0" anchor="ctr"/>
          <a:lstStyle/>
          <a:p>
            <a:r>
              <a:rPr lang="en-US">
                <a:ea typeface="Calibri"/>
                <a:cs typeface="Calibri"/>
              </a:rPr>
              <a:t>(MoEdu-SAIL, 2026b)</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83DF1-388C-F64B-BBFD-7FBB416A5580}"/>
              </a:ext>
            </a:extLst>
          </p:cNvPr>
          <p:cNvSpPr>
            <a:spLocks noGrp="1"/>
          </p:cNvSpPr>
          <p:nvPr>
            <p:ph type="title"/>
          </p:nvPr>
        </p:nvSpPr>
        <p:spPr/>
        <p:txBody>
          <a:bodyPr/>
          <a:lstStyle/>
          <a:p>
            <a:br>
              <a:rPr lang="en-US"/>
            </a:br>
            <a:r>
              <a:rPr lang="en-US" sz="3200"/>
              <a:t>Joyce Epstein’s School-Family-Community </a:t>
            </a:r>
            <a:br>
              <a:rPr lang="en-US" sz="3200"/>
            </a:br>
            <a:r>
              <a:rPr lang="en-US" sz="3200"/>
              <a:t>Partnership Model</a:t>
            </a:r>
            <a:br>
              <a:rPr lang="en-US"/>
            </a:br>
            <a:endParaRPr lang="en-US"/>
          </a:p>
        </p:txBody>
      </p:sp>
      <p:sp>
        <p:nvSpPr>
          <p:cNvPr id="3" name="Content Placeholder 2">
            <a:extLst>
              <a:ext uri="{FF2B5EF4-FFF2-40B4-BE49-F238E27FC236}">
                <a16:creationId xmlns:a16="http://schemas.microsoft.com/office/drawing/2014/main" id="{2F79F924-6B5A-0654-BDD6-320DE6456D69}"/>
              </a:ext>
            </a:extLst>
          </p:cNvPr>
          <p:cNvSpPr>
            <a:spLocks noGrp="1"/>
          </p:cNvSpPr>
          <p:nvPr>
            <p:ph idx="4294967295"/>
          </p:nvPr>
        </p:nvSpPr>
        <p:spPr>
          <a:xfrm>
            <a:off x="838200" y="1590675"/>
            <a:ext cx="7462603" cy="4072255"/>
          </a:xfrm>
        </p:spPr>
        <p:txBody>
          <a:bodyPr/>
          <a:lstStyle/>
          <a:p>
            <a:pPr marL="91438" indent="0">
              <a:buNone/>
            </a:pPr>
            <a:r>
              <a:rPr lang="en-US" sz="2800"/>
              <a:t>Type 1. Parenting</a:t>
            </a:r>
          </a:p>
          <a:p>
            <a:pPr marL="91438" indent="0">
              <a:buNone/>
            </a:pPr>
            <a:r>
              <a:rPr lang="en-US" sz="2800"/>
              <a:t>Type 2. Communicating </a:t>
            </a:r>
          </a:p>
          <a:p>
            <a:pPr marL="91438" indent="0">
              <a:buNone/>
            </a:pPr>
            <a:r>
              <a:rPr lang="en-US" sz="2800"/>
              <a:t>Type 3. Volunteering </a:t>
            </a:r>
          </a:p>
          <a:p>
            <a:pPr marL="91438" indent="0">
              <a:buNone/>
            </a:pPr>
            <a:r>
              <a:rPr lang="en-US" sz="2800"/>
              <a:t>Type 4. Learning at Home</a:t>
            </a:r>
          </a:p>
          <a:p>
            <a:pPr marL="91438" indent="0">
              <a:buNone/>
            </a:pPr>
            <a:r>
              <a:rPr lang="en-US" sz="2800"/>
              <a:t>Type 5. Decision Making</a:t>
            </a:r>
          </a:p>
          <a:p>
            <a:pPr marL="91438" indent="0">
              <a:buNone/>
            </a:pPr>
            <a:r>
              <a:rPr lang="en-US" sz="2800"/>
              <a:t>Type 6. Collaborating with the Community</a:t>
            </a:r>
          </a:p>
        </p:txBody>
      </p:sp>
      <p:sp>
        <p:nvSpPr>
          <p:cNvPr id="5" name="Footer Placeholder 4">
            <a:extLst>
              <a:ext uri="{FF2B5EF4-FFF2-40B4-BE49-F238E27FC236}">
                <a16:creationId xmlns:a16="http://schemas.microsoft.com/office/drawing/2014/main" id="{4FD40F05-2C48-A972-CE2B-720F7CC43250}"/>
              </a:ext>
            </a:extLst>
          </p:cNvPr>
          <p:cNvSpPr>
            <a:spLocks noGrp="1"/>
          </p:cNvSpPr>
          <p:nvPr>
            <p:ph type="ftr" sz="quarter" idx="10"/>
          </p:nvPr>
        </p:nvSpPr>
        <p:spPr/>
        <p:txBody>
          <a:bodyPr/>
          <a:lstStyle/>
          <a:p>
            <a:r>
              <a:rPr lang="en-US" sz="1600">
                <a:ea typeface="Calibri"/>
                <a:cs typeface="Calibri"/>
              </a:rPr>
              <a:t>(Epstein, </a:t>
            </a:r>
            <a:r>
              <a:rPr lang="en-US">
                <a:ea typeface="Calibri"/>
                <a:cs typeface="Calibri"/>
              </a:rPr>
              <a:t>2010</a:t>
            </a:r>
            <a:r>
              <a:rPr lang="en-US" sz="1600">
                <a:ea typeface="Calibri"/>
                <a:cs typeface="Calibri"/>
              </a:rPr>
              <a:t>)</a:t>
            </a:r>
          </a:p>
        </p:txBody>
      </p:sp>
    </p:spTree>
    <p:extLst>
      <p:ext uri="{BB962C8B-B14F-4D97-AF65-F5344CB8AC3E}">
        <p14:creationId xmlns:p14="http://schemas.microsoft.com/office/powerpoint/2010/main" val="11490470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0655C-9962-432D-BB48-06A720E6755C}"/>
              </a:ext>
            </a:extLst>
          </p:cNvPr>
          <p:cNvSpPr>
            <a:spLocks noGrp="1"/>
          </p:cNvSpPr>
          <p:nvPr>
            <p:ph type="title"/>
          </p:nvPr>
        </p:nvSpPr>
        <p:spPr/>
        <p:txBody>
          <a:bodyPr/>
          <a:lstStyle/>
          <a:p>
            <a:r>
              <a:rPr lang="en-US" sz="3200"/>
              <a:t>Epstein </a:t>
            </a:r>
            <a:r>
              <a:rPr lang="en-US" sz="3200">
                <a:sym typeface="Wingdings" pitchFamily="2" charset="2"/>
              </a:rPr>
              <a:t> Practice Profile Alignment</a:t>
            </a:r>
            <a:endParaRPr lang="en-US" sz="3200"/>
          </a:p>
        </p:txBody>
      </p:sp>
      <p:graphicFrame>
        <p:nvGraphicFramePr>
          <p:cNvPr id="5" name="Content Placeholder 4">
            <a:extLst>
              <a:ext uri="{FF2B5EF4-FFF2-40B4-BE49-F238E27FC236}">
                <a16:creationId xmlns:a16="http://schemas.microsoft.com/office/drawing/2014/main" id="{3D73EF05-ED3C-CCF6-113F-38299B0D66BC}"/>
              </a:ext>
            </a:extLst>
          </p:cNvPr>
          <p:cNvGraphicFramePr>
            <a:graphicFrameLocks noGrp="1"/>
          </p:cNvGraphicFramePr>
          <p:nvPr>
            <p:ph idx="4294967295"/>
            <p:extLst>
              <p:ext uri="{D42A27DB-BD31-4B8C-83A1-F6EECF244321}">
                <p14:modId xmlns:p14="http://schemas.microsoft.com/office/powerpoint/2010/main" val="3531455260"/>
              </p:ext>
            </p:extLst>
          </p:nvPr>
        </p:nvGraphicFramePr>
        <p:xfrm>
          <a:off x="838200" y="1293377"/>
          <a:ext cx="10647948" cy="4273924"/>
        </p:xfrm>
        <a:graphic>
          <a:graphicData uri="http://schemas.openxmlformats.org/drawingml/2006/table">
            <a:tbl>
              <a:tblPr firstRow="1" bandRow="1">
                <a:tableStyleId>{668CD79B-14F1-44D3-AE19-4D673E9CB538}</a:tableStyleId>
              </a:tblPr>
              <a:tblGrid>
                <a:gridCol w="3830053">
                  <a:extLst>
                    <a:ext uri="{9D8B030D-6E8A-4147-A177-3AD203B41FA5}">
                      <a16:colId xmlns:a16="http://schemas.microsoft.com/office/drawing/2014/main" val="3889058087"/>
                    </a:ext>
                  </a:extLst>
                </a:gridCol>
                <a:gridCol w="6817895">
                  <a:extLst>
                    <a:ext uri="{9D8B030D-6E8A-4147-A177-3AD203B41FA5}">
                      <a16:colId xmlns:a16="http://schemas.microsoft.com/office/drawing/2014/main" val="4073123251"/>
                    </a:ext>
                  </a:extLst>
                </a:gridCol>
              </a:tblGrid>
              <a:tr h="509214">
                <a:tc>
                  <a:txBody>
                    <a:bodyPr/>
                    <a:lstStyle/>
                    <a:p>
                      <a:r>
                        <a:rPr lang="en-US" sz="2400" b="1">
                          <a:solidFill>
                            <a:schemeClr val="bg1"/>
                          </a:solidFill>
                          <a:latin typeface="+mj-lt"/>
                          <a:ea typeface="Calibri" panose="020F0502020204030204" pitchFamily="34" charset="0"/>
                          <a:cs typeface="Calibri" panose="020F0502020204030204" pitchFamily="34" charset="0"/>
                        </a:rPr>
                        <a:t>Epstein Type</a:t>
                      </a:r>
                    </a:p>
                  </a:txBody>
                  <a:tcP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9525" cap="flat" cmpd="sng">
                      <a:noFill/>
                      <a:prstDash val="solid"/>
                      <a:round/>
                      <a:headEnd type="none" w="sm" len="sm"/>
                      <a:tailEnd type="none" w="sm" len="sm"/>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lang="en-US" sz="2400" b="1">
                          <a:solidFill>
                            <a:schemeClr val="bg1"/>
                          </a:solidFill>
                          <a:latin typeface="+mj-lt"/>
                          <a:ea typeface="Calibri" panose="020F0502020204030204" pitchFamily="34" charset="0"/>
                          <a:cs typeface="Calibri" panose="020F0502020204030204" pitchFamily="34" charset="0"/>
                        </a:rPr>
                        <a:t>Family-School Partnership Essential Functions</a:t>
                      </a: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9525" cap="flat" cmpd="sng">
                      <a:noFill/>
                      <a:prstDash val="solid"/>
                      <a:round/>
                      <a:headEnd type="none" w="sm" len="sm"/>
                      <a:tailEnd type="none" w="sm" len="sm"/>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229431467"/>
                  </a:ext>
                </a:extLst>
              </a:tr>
              <a:tr h="509214">
                <a:tc>
                  <a:txBody>
                    <a:bodyPr/>
                    <a:lstStyle/>
                    <a:p>
                      <a:r>
                        <a:rPr lang="en-US" sz="2400" b="0">
                          <a:latin typeface="+mn-lt"/>
                          <a:ea typeface="Calibri" panose="020F0502020204030204" pitchFamily="34" charset="0"/>
                          <a:cs typeface="Calibri" panose="020F0502020204030204" pitchFamily="34" charset="0"/>
                        </a:rPr>
                        <a:t>Type 1, Parenting</a:t>
                      </a:r>
                    </a:p>
                  </a:txBody>
                  <a:tcPr anchor="ct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a:latin typeface="+mn-lt"/>
                          <a:ea typeface="Calibri" panose="020F0502020204030204" pitchFamily="34" charset="0"/>
                          <a:cs typeface="Calibri" panose="020F0502020204030204" pitchFamily="34" charset="0"/>
                        </a:rPr>
                        <a:t>EF1, Building collaborative partnerships</a:t>
                      </a: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28944634"/>
                  </a:ext>
                </a:extLst>
              </a:tr>
              <a:tr h="878916">
                <a:tc>
                  <a:txBody>
                    <a:bodyPr/>
                    <a:lstStyle/>
                    <a:p>
                      <a:r>
                        <a:rPr lang="en-US" sz="2400" b="0">
                          <a:latin typeface="+mn-lt"/>
                          <a:ea typeface="Calibri" panose="020F0502020204030204" pitchFamily="34" charset="0"/>
                          <a:cs typeface="Calibri" panose="020F0502020204030204" pitchFamily="34" charset="0"/>
                        </a:rPr>
                        <a:t>Type 2, Communicating </a:t>
                      </a:r>
                    </a:p>
                  </a:txBody>
                  <a:tcPr anchor="ct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a:latin typeface="+mn-lt"/>
                          <a:ea typeface="Calibri" panose="020F0502020204030204" pitchFamily="34" charset="0"/>
                          <a:cs typeface="Calibri" panose="020F0502020204030204" pitchFamily="34" charset="0"/>
                        </a:rPr>
                        <a:t>EFs 1 &amp; 2, Communication structures and intervention alignment</a:t>
                      </a: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40562465"/>
                  </a:ext>
                </a:extLst>
              </a:tr>
              <a:tr h="479236">
                <a:tc>
                  <a:txBody>
                    <a:bodyPr/>
                    <a:lstStyle/>
                    <a:p>
                      <a:r>
                        <a:rPr lang="en-US" sz="2400" b="0">
                          <a:latin typeface="+mn-lt"/>
                          <a:ea typeface="Calibri" panose="020F0502020204030204" pitchFamily="34" charset="0"/>
                          <a:cs typeface="Calibri" panose="020F0502020204030204" pitchFamily="34" charset="0"/>
                        </a:rPr>
                        <a:t>Type 3, Volunteering</a:t>
                      </a:r>
                    </a:p>
                  </a:txBody>
                  <a:tcPr anchor="ct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a:latin typeface="+mn-lt"/>
                          <a:ea typeface="Calibri" panose="020F0502020204030204" pitchFamily="34" charset="0"/>
                          <a:cs typeface="Calibri" panose="020F0502020204030204" pitchFamily="34" charset="0"/>
                        </a:rPr>
                        <a:t>EFs 1 &amp; 3, School participation and shared ownership</a:t>
                      </a: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29178227"/>
                  </a:ext>
                </a:extLst>
              </a:tr>
              <a:tr h="509214">
                <a:tc>
                  <a:txBody>
                    <a:bodyPr/>
                    <a:lstStyle/>
                    <a:p>
                      <a:r>
                        <a:rPr lang="en-US" sz="2400" b="0">
                          <a:latin typeface="+mn-lt"/>
                          <a:ea typeface="Calibri" panose="020F0502020204030204" pitchFamily="34" charset="0"/>
                          <a:cs typeface="Calibri" panose="020F0502020204030204" pitchFamily="34" charset="0"/>
                        </a:rPr>
                        <a:t>Type 4, Learning at Home</a:t>
                      </a:r>
                    </a:p>
                  </a:txBody>
                  <a:tcPr anchor="ct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a:latin typeface="+mn-lt"/>
                          <a:ea typeface="Calibri" panose="020F0502020204030204" pitchFamily="34" charset="0"/>
                          <a:cs typeface="Calibri" panose="020F0502020204030204" pitchFamily="34" charset="0"/>
                        </a:rPr>
                        <a:t>EF2, Supporting student learning outside school</a:t>
                      </a: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34480751"/>
                  </a:ext>
                </a:extLst>
              </a:tr>
              <a:tr h="509214">
                <a:tc>
                  <a:txBody>
                    <a:bodyPr/>
                    <a:lstStyle/>
                    <a:p>
                      <a:r>
                        <a:rPr lang="en-US" sz="2400" b="0">
                          <a:latin typeface="+mn-lt"/>
                          <a:ea typeface="Calibri" panose="020F0502020204030204" pitchFamily="34" charset="0"/>
                          <a:cs typeface="Calibri" panose="020F0502020204030204" pitchFamily="34" charset="0"/>
                        </a:rPr>
                        <a:t>Type 5, Decision Making</a:t>
                      </a:r>
                    </a:p>
                  </a:txBody>
                  <a:tcPr anchor="ct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a:latin typeface="+mn-lt"/>
                          <a:ea typeface="Calibri" panose="020F0502020204030204" pitchFamily="34" charset="0"/>
                          <a:cs typeface="Calibri" panose="020F0502020204030204" pitchFamily="34" charset="0"/>
                        </a:rPr>
                        <a:t>EF3, Shared leadership and governance</a:t>
                      </a: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93516810"/>
                  </a:ext>
                </a:extLst>
              </a:tr>
              <a:tr h="878916">
                <a:tc>
                  <a:txBody>
                    <a:bodyPr/>
                    <a:lstStyle/>
                    <a:p>
                      <a:r>
                        <a:rPr lang="en-US" sz="2400" b="0">
                          <a:latin typeface="+mn-lt"/>
                          <a:ea typeface="Calibri" panose="020F0502020204030204" pitchFamily="34" charset="0"/>
                          <a:cs typeface="Calibri" panose="020F0502020204030204" pitchFamily="34" charset="0"/>
                        </a:rPr>
                        <a:t>Type 6, Community Collaboration</a:t>
                      </a:r>
                    </a:p>
                  </a:txBody>
                  <a:tcPr anchor="ct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r>
                        <a:rPr lang="en-US" sz="2400">
                          <a:latin typeface="+mn-lt"/>
                          <a:ea typeface="Calibri" panose="020F0502020204030204" pitchFamily="34" charset="0"/>
                          <a:cs typeface="Calibri" panose="020F0502020204030204" pitchFamily="34" charset="0"/>
                        </a:rPr>
                        <a:t>EFs 2 &amp; 3, Community resources and representative partnership</a:t>
                      </a: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12700" cap="flat" cmpd="sng" algn="ctr">
                      <a:solidFill>
                        <a:schemeClr val="tx2"/>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458213683"/>
                  </a:ext>
                </a:extLst>
              </a:tr>
            </a:tbl>
          </a:graphicData>
        </a:graphic>
      </p:graphicFrame>
    </p:spTree>
    <p:extLst>
      <p:ext uri="{BB962C8B-B14F-4D97-AF65-F5344CB8AC3E}">
        <p14:creationId xmlns:p14="http://schemas.microsoft.com/office/powerpoint/2010/main" val="26464784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6EE8F-711E-E21C-1FF4-BB02D87298E3}"/>
              </a:ext>
            </a:extLst>
          </p:cNvPr>
          <p:cNvSpPr>
            <a:spLocks noGrp="1"/>
          </p:cNvSpPr>
          <p:nvPr>
            <p:ph type="title"/>
          </p:nvPr>
        </p:nvSpPr>
        <p:spPr>
          <a:xfrm>
            <a:off x="810744" y="791087"/>
            <a:ext cx="6724651" cy="1850948"/>
          </a:xfrm>
        </p:spPr>
        <p:txBody>
          <a:bodyPr anchor="ctr">
            <a:normAutofit/>
          </a:bodyPr>
          <a:lstStyle/>
          <a:p>
            <a:r>
              <a:rPr lang="en-US">
                <a:solidFill>
                  <a:srgbClr val="00A89E"/>
                </a:solidFill>
              </a:rPr>
              <a:t>Introduction</a:t>
            </a:r>
            <a:r>
              <a:rPr lang="en-US"/>
              <a:t> to </a:t>
            </a:r>
            <a:br>
              <a:rPr lang="en-US"/>
            </a:br>
            <a:r>
              <a:rPr lang="en-US"/>
              <a:t>Family-School Partnerships</a:t>
            </a:r>
          </a:p>
        </p:txBody>
      </p:sp>
      <p:sp>
        <p:nvSpPr>
          <p:cNvPr id="3" name="Text Placeholder 2">
            <a:extLst>
              <a:ext uri="{FF2B5EF4-FFF2-40B4-BE49-F238E27FC236}">
                <a16:creationId xmlns:a16="http://schemas.microsoft.com/office/drawing/2014/main" id="{3EB891A4-BE81-250F-F96C-034E89535811}"/>
              </a:ext>
            </a:extLst>
          </p:cNvPr>
          <p:cNvSpPr>
            <a:spLocks noGrp="1"/>
          </p:cNvSpPr>
          <p:nvPr>
            <p:ph sz="quarter" idx="4294967295"/>
          </p:nvPr>
        </p:nvSpPr>
        <p:spPr>
          <a:xfrm>
            <a:off x="7905752" y="365125"/>
            <a:ext cx="3552825" cy="6115051"/>
          </a:xfrm>
        </p:spPr>
        <p:txBody>
          <a:bodyPr anchor="ctr">
            <a:normAutofit/>
          </a:bodyPr>
          <a:lstStyle/>
          <a:p>
            <a:pPr marL="548638" indent="-457200">
              <a:buFont typeface="+mj-lt"/>
              <a:buAutoNum type="arabicPeriod"/>
            </a:pPr>
            <a:r>
              <a:rPr lang="en-US" sz="3200">
                <a:solidFill>
                  <a:schemeClr val="bg1"/>
                </a:solidFill>
              </a:rPr>
              <a:t>Defining family-school partnerships</a:t>
            </a:r>
          </a:p>
          <a:p>
            <a:pPr marL="548638" indent="-457200">
              <a:buFont typeface="+mj-lt"/>
              <a:buAutoNum type="arabicPeriod"/>
            </a:pPr>
            <a:r>
              <a:rPr lang="en-US" sz="3200">
                <a:solidFill>
                  <a:schemeClr val="bg1"/>
                </a:solidFill>
              </a:rPr>
              <a:t>Rationale</a:t>
            </a:r>
          </a:p>
          <a:p>
            <a:pPr marL="548638" indent="-457200">
              <a:buFont typeface="+mj-lt"/>
              <a:buAutoNum type="arabicPeriod"/>
            </a:pPr>
            <a:r>
              <a:rPr lang="en-US" sz="3200">
                <a:solidFill>
                  <a:schemeClr val="bg1"/>
                </a:solidFill>
              </a:rPr>
              <a:t>Key characteristics</a:t>
            </a:r>
          </a:p>
          <a:p>
            <a:pPr marL="548638" indent="-457200">
              <a:buFont typeface="+mj-lt"/>
              <a:buAutoNum type="arabicPeriod"/>
            </a:pPr>
            <a:r>
              <a:rPr lang="en-US" sz="3200">
                <a:solidFill>
                  <a:schemeClr val="bg1"/>
                </a:solidFill>
              </a:rPr>
              <a:t>Key outcomes</a:t>
            </a:r>
          </a:p>
          <a:p>
            <a:pPr marL="548638" indent="-457200">
              <a:buFont typeface="+mj-lt"/>
              <a:buAutoNum type="arabicPeriod"/>
            </a:pPr>
            <a:r>
              <a:rPr lang="en-US" sz="3200">
                <a:solidFill>
                  <a:schemeClr val="bg1"/>
                </a:solidFill>
              </a:rPr>
              <a:t>Teacher prep</a:t>
            </a:r>
          </a:p>
        </p:txBody>
      </p:sp>
      <p:pic>
        <p:nvPicPr>
          <p:cNvPr id="6" name="Graphic 5">
            <a:extLst>
              <a:ext uri="{FF2B5EF4-FFF2-40B4-BE49-F238E27FC236}">
                <a16:creationId xmlns:a16="http://schemas.microsoft.com/office/drawing/2014/main" id="{31A28288-1410-CA14-D99E-B035C3ECE29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10744" y="3011547"/>
            <a:ext cx="6215032" cy="3055366"/>
          </a:xfrm>
          <a:prstGeom prst="rect">
            <a:avLst/>
          </a:prstGeom>
        </p:spPr>
      </p:pic>
    </p:spTree>
    <p:extLst>
      <p:ext uri="{BB962C8B-B14F-4D97-AF65-F5344CB8AC3E}">
        <p14:creationId xmlns:p14="http://schemas.microsoft.com/office/powerpoint/2010/main" val="40114139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1">
          <a:extLst>
            <a:ext uri="{FF2B5EF4-FFF2-40B4-BE49-F238E27FC236}">
              <a16:creationId xmlns:a16="http://schemas.microsoft.com/office/drawing/2014/main" id="{1FC7FB76-2D1F-AEA9-10D4-7E3451FC7E3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A8BE5B9A-AD29-1050-F5A6-D67E35B37135}"/>
              </a:ext>
            </a:extLst>
          </p:cNvPr>
          <p:cNvSpPr>
            <a:spLocks noGrp="1"/>
          </p:cNvSpPr>
          <p:nvPr>
            <p:ph type="title"/>
          </p:nvPr>
        </p:nvSpPr>
        <p:spPr/>
        <p:txBody>
          <a:bodyPr/>
          <a:lstStyle/>
          <a:p>
            <a:r>
              <a:rPr lang="en-US"/>
              <a:t>Family-school partnerships...</a:t>
            </a:r>
          </a:p>
        </p:txBody>
      </p:sp>
      <p:sp>
        <p:nvSpPr>
          <p:cNvPr id="9" name="Content Placeholder 8">
            <a:extLst>
              <a:ext uri="{FF2B5EF4-FFF2-40B4-BE49-F238E27FC236}">
                <a16:creationId xmlns:a16="http://schemas.microsoft.com/office/drawing/2014/main" id="{09972D0E-AE2F-EBEF-EB89-A56C476A0182}"/>
              </a:ext>
            </a:extLst>
          </p:cNvPr>
          <p:cNvSpPr>
            <a:spLocks noGrp="1"/>
          </p:cNvSpPr>
          <p:nvPr>
            <p:ph idx="4294967295"/>
          </p:nvPr>
        </p:nvSpPr>
        <p:spPr>
          <a:xfrm>
            <a:off x="838200" y="1600202"/>
            <a:ext cx="10515600" cy="4072255"/>
          </a:xfrm>
        </p:spPr>
        <p:txBody>
          <a:bodyPr/>
          <a:lstStyle/>
          <a:p>
            <a:r>
              <a:rPr lang="en-US" sz="2800"/>
              <a:t>involve mutual collaboration and shared responsibility among families, educators, and community members to enhance educational outcomes for children and youth.</a:t>
            </a:r>
          </a:p>
          <a:p>
            <a:r>
              <a:rPr lang="en-US" sz="2800"/>
              <a:t>are built on trust, respect, and shared goals, fostering communication, cooperation, and active engagement in the learning process.</a:t>
            </a:r>
          </a:p>
          <a:p>
            <a:r>
              <a:rPr lang="en-US" sz="2800"/>
              <a:t>recognize the unique cultural backgrounds and needs of students, ensuring inclusive and equitable access to educational support.</a:t>
            </a:r>
          </a:p>
        </p:txBody>
      </p:sp>
      <p:sp>
        <p:nvSpPr>
          <p:cNvPr id="4" name="Footer Placeholder 1">
            <a:extLst>
              <a:ext uri="{FF2B5EF4-FFF2-40B4-BE49-F238E27FC236}">
                <a16:creationId xmlns:a16="http://schemas.microsoft.com/office/drawing/2014/main" id="{FA747E49-CE15-0DA4-1344-C6A89531BC0E}"/>
              </a:ext>
            </a:extLst>
          </p:cNvPr>
          <p:cNvSpPr>
            <a:spLocks noGrp="1"/>
          </p:cNvSpPr>
          <p:nvPr>
            <p:ph type="ftr" sz="quarter" idx="10"/>
          </p:nvPr>
        </p:nvSpPr>
        <p:spPr>
          <a:xfrm>
            <a:off x="838200" y="6194426"/>
            <a:ext cx="6421120" cy="298450"/>
          </a:xfrm>
        </p:spPr>
        <p:txBody>
          <a:bodyPr/>
          <a:lstStyle/>
          <a:p>
            <a:r>
              <a:rPr lang="en-US">
                <a:ea typeface="Calibri"/>
                <a:cs typeface="Calibri"/>
              </a:rPr>
              <a:t>(American Institutes for Research, 2019; Minke et al., 2014)</a:t>
            </a:r>
            <a:endParaRPr lang="en-US"/>
          </a:p>
        </p:txBody>
      </p:sp>
    </p:spTree>
    <p:extLst>
      <p:ext uri="{BB962C8B-B14F-4D97-AF65-F5344CB8AC3E}">
        <p14:creationId xmlns:p14="http://schemas.microsoft.com/office/powerpoint/2010/main" val="1897430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7">
          <a:extLst>
            <a:ext uri="{FF2B5EF4-FFF2-40B4-BE49-F238E27FC236}">
              <a16:creationId xmlns:a16="http://schemas.microsoft.com/office/drawing/2014/main" id="{6D0D12EE-937A-89EF-3D49-BB72E10B979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07906FA-D153-34D8-6863-59803AAB5E98}"/>
              </a:ext>
            </a:extLst>
          </p:cNvPr>
          <p:cNvSpPr>
            <a:spLocks noGrp="1"/>
          </p:cNvSpPr>
          <p:nvPr>
            <p:ph type="title"/>
          </p:nvPr>
        </p:nvSpPr>
        <p:spPr/>
        <p:txBody>
          <a:bodyPr>
            <a:normAutofit fontScale="90000"/>
          </a:bodyPr>
          <a:lstStyle/>
          <a:p>
            <a:r>
              <a:rPr lang="en-US"/>
              <a:t>Hidden Slide #2</a:t>
            </a:r>
          </a:p>
        </p:txBody>
      </p:sp>
      <p:sp>
        <p:nvSpPr>
          <p:cNvPr id="2" name="Text Placeholder 1">
            <a:extLst>
              <a:ext uri="{FF2B5EF4-FFF2-40B4-BE49-F238E27FC236}">
                <a16:creationId xmlns:a16="http://schemas.microsoft.com/office/drawing/2014/main" id="{A42123AD-6EFB-CB4D-778F-7B031FDF710B}"/>
              </a:ext>
            </a:extLst>
          </p:cNvPr>
          <p:cNvSpPr>
            <a:spLocks noGrp="1"/>
          </p:cNvSpPr>
          <p:nvPr>
            <p:ph type="body" idx="10"/>
          </p:nvPr>
        </p:nvSpPr>
        <p:spPr/>
        <p:txBody>
          <a:bodyPr/>
          <a:lstStyle/>
          <a:p>
            <a:r>
              <a:rPr lang="en-US"/>
              <a:t>Family-School Partnerships Module Organization</a:t>
            </a:r>
          </a:p>
        </p:txBody>
      </p:sp>
      <p:graphicFrame>
        <p:nvGraphicFramePr>
          <p:cNvPr id="10" name="Content Placeholder 9">
            <a:extLst>
              <a:ext uri="{FF2B5EF4-FFF2-40B4-BE49-F238E27FC236}">
                <a16:creationId xmlns:a16="http://schemas.microsoft.com/office/drawing/2014/main" id="{E5C1F20B-FCA4-D7B5-12B3-907AEC828ACE}"/>
              </a:ext>
            </a:extLst>
          </p:cNvPr>
          <p:cNvGraphicFramePr>
            <a:graphicFrameLocks noGrp="1"/>
          </p:cNvGraphicFramePr>
          <p:nvPr>
            <p:ph idx="4294967295"/>
            <p:extLst>
              <p:ext uri="{D42A27DB-BD31-4B8C-83A1-F6EECF244321}">
                <p14:modId xmlns:p14="http://schemas.microsoft.com/office/powerpoint/2010/main" val="4148069605"/>
              </p:ext>
            </p:extLst>
          </p:nvPr>
        </p:nvGraphicFramePr>
        <p:xfrm>
          <a:off x="838200" y="1305560"/>
          <a:ext cx="10515600" cy="5199634"/>
        </p:xfrm>
        <a:graphic>
          <a:graphicData uri="http://schemas.openxmlformats.org/drawingml/2006/table">
            <a:tbl>
              <a:tblPr firstRow="1" bandRow="1">
                <a:tableStyleId>{668CD79B-14F1-44D3-AE19-4D673E9CB538}</a:tableStyleId>
              </a:tblPr>
              <a:tblGrid>
                <a:gridCol w="2628900">
                  <a:extLst>
                    <a:ext uri="{9D8B030D-6E8A-4147-A177-3AD203B41FA5}">
                      <a16:colId xmlns:a16="http://schemas.microsoft.com/office/drawing/2014/main" val="4022000642"/>
                    </a:ext>
                  </a:extLst>
                </a:gridCol>
                <a:gridCol w="2628900">
                  <a:extLst>
                    <a:ext uri="{9D8B030D-6E8A-4147-A177-3AD203B41FA5}">
                      <a16:colId xmlns:a16="http://schemas.microsoft.com/office/drawing/2014/main" val="190775772"/>
                    </a:ext>
                  </a:extLst>
                </a:gridCol>
                <a:gridCol w="2628900">
                  <a:extLst>
                    <a:ext uri="{9D8B030D-6E8A-4147-A177-3AD203B41FA5}">
                      <a16:colId xmlns:a16="http://schemas.microsoft.com/office/drawing/2014/main" val="972571861"/>
                    </a:ext>
                  </a:extLst>
                </a:gridCol>
                <a:gridCol w="2628900">
                  <a:extLst>
                    <a:ext uri="{9D8B030D-6E8A-4147-A177-3AD203B41FA5}">
                      <a16:colId xmlns:a16="http://schemas.microsoft.com/office/drawing/2014/main" val="2874393910"/>
                    </a:ext>
                  </a:extLst>
                </a:gridCol>
              </a:tblGrid>
              <a:tr h="370840">
                <a:tc>
                  <a:txBody>
                    <a:bodyPr/>
                    <a:lstStyle/>
                    <a:p>
                      <a:pPr marL="0" marR="0" lvl="0" indent="0" algn="ctr" defTabSz="914377" rtl="0" eaLnBrk="1" fontAlgn="auto" latinLnBrk="0" hangingPunct="1">
                        <a:lnSpc>
                          <a:spcPct val="100000"/>
                        </a:lnSpc>
                        <a:spcBef>
                          <a:spcPts val="0"/>
                        </a:spcBef>
                        <a:spcAft>
                          <a:spcPts val="0"/>
                        </a:spcAft>
                        <a:buClr>
                          <a:srgbClr val="000000"/>
                        </a:buClr>
                        <a:buSzPts val="2600"/>
                        <a:buFont typeface="Arial"/>
                        <a:buNone/>
                        <a:tabLst/>
                        <a:defRPr/>
                      </a:pPr>
                      <a:r>
                        <a:rPr kumimoji="0" lang="en-US" sz="2200" b="1" i="0" u="none" strike="noStrike" kern="1200" cap="none" spc="0" normalizeH="0" baseline="0" noProof="0">
                          <a:ln>
                            <a:noFill/>
                          </a:ln>
                          <a:solidFill>
                            <a:prstClr val="white"/>
                          </a:solidFill>
                          <a:effectLst/>
                          <a:uLnTx/>
                          <a:uFillTx/>
                          <a:latin typeface="Aptos"/>
                          <a:ea typeface="Calibri" panose="020F0502020204030204" pitchFamily="34" charset="0"/>
                          <a:cs typeface="Calibri" panose="020F0502020204030204" pitchFamily="34" charset="0"/>
                        </a:rPr>
                        <a:t>Introduction</a:t>
                      </a:r>
                    </a:p>
                  </a:txBody>
                  <a:tcP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9525" cap="flat" cmpd="sng">
                      <a:noFill/>
                      <a:prstDash val="solid"/>
                      <a:round/>
                      <a:headEnd type="none" w="sm" len="sm"/>
                      <a:tailEnd type="none" w="sm" len="sm"/>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377" rtl="0" eaLnBrk="1" fontAlgn="auto" latinLnBrk="0" hangingPunct="1">
                        <a:lnSpc>
                          <a:spcPct val="100000"/>
                        </a:lnSpc>
                        <a:spcBef>
                          <a:spcPts val="0"/>
                        </a:spcBef>
                        <a:spcAft>
                          <a:spcPts val="0"/>
                        </a:spcAft>
                        <a:buClr>
                          <a:srgbClr val="000000"/>
                        </a:buClr>
                        <a:buSzPts val="2600"/>
                        <a:buFont typeface="Arial"/>
                        <a:buNone/>
                        <a:tabLst/>
                        <a:defRPr/>
                      </a:pPr>
                      <a:r>
                        <a:rPr kumimoji="0" lang="en-US" sz="2200" b="1" i="0" u="none" strike="noStrike" kern="1200" cap="none" spc="0" normalizeH="0" baseline="0" noProof="0">
                          <a:ln>
                            <a:noFill/>
                          </a:ln>
                          <a:solidFill>
                            <a:prstClr val="white"/>
                          </a:solidFill>
                          <a:effectLst/>
                          <a:uLnTx/>
                          <a:uFillTx/>
                          <a:latin typeface="Aptos"/>
                          <a:ea typeface="Calibri" panose="020F0502020204030204" pitchFamily="34" charset="0"/>
                          <a:cs typeface="Calibri" panose="020F0502020204030204" pitchFamily="34" charset="0"/>
                        </a:rPr>
                        <a:t>EF 1</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9525" cap="flat" cmpd="sng">
                      <a:noFill/>
                      <a:prstDash val="solid"/>
                      <a:round/>
                      <a:headEnd type="none" w="sm" len="sm"/>
                      <a:tailEnd type="none" w="sm" len="sm"/>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377" rtl="0" eaLnBrk="1" fontAlgn="auto" latinLnBrk="0" hangingPunct="1">
                        <a:lnSpc>
                          <a:spcPct val="100000"/>
                        </a:lnSpc>
                        <a:spcBef>
                          <a:spcPts val="0"/>
                        </a:spcBef>
                        <a:spcAft>
                          <a:spcPts val="0"/>
                        </a:spcAft>
                        <a:buClr>
                          <a:srgbClr val="000000"/>
                        </a:buClr>
                        <a:buSzPts val="2600"/>
                        <a:buFont typeface="Arial"/>
                        <a:buNone/>
                        <a:tabLst/>
                        <a:defRPr/>
                      </a:pPr>
                      <a:r>
                        <a:rPr kumimoji="0" lang="en-US" sz="2200" b="1" i="0" u="none" strike="noStrike" kern="1200" cap="none" spc="0" normalizeH="0" baseline="0" noProof="0">
                          <a:ln>
                            <a:noFill/>
                          </a:ln>
                          <a:solidFill>
                            <a:prstClr val="white"/>
                          </a:solidFill>
                          <a:effectLst/>
                          <a:uLnTx/>
                          <a:uFillTx/>
                          <a:latin typeface="Aptos"/>
                          <a:ea typeface="Calibri" panose="020F0502020204030204" pitchFamily="34" charset="0"/>
                          <a:cs typeface="Calibri" panose="020F0502020204030204" pitchFamily="34" charset="0"/>
                        </a:rPr>
                        <a:t>EF 2</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9525" cap="flat" cmpd="sng">
                      <a:noFill/>
                      <a:prstDash val="solid"/>
                      <a:round/>
                      <a:headEnd type="none" w="sm" len="sm"/>
                      <a:tailEnd type="none" w="sm" len="sm"/>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377" rtl="0" eaLnBrk="1" fontAlgn="auto" latinLnBrk="0" hangingPunct="1">
                        <a:lnSpc>
                          <a:spcPct val="100000"/>
                        </a:lnSpc>
                        <a:spcBef>
                          <a:spcPts val="0"/>
                        </a:spcBef>
                        <a:spcAft>
                          <a:spcPts val="0"/>
                        </a:spcAft>
                        <a:buClr>
                          <a:srgbClr val="000000"/>
                        </a:buClr>
                        <a:buSzPts val="2600"/>
                        <a:buFont typeface="Arial"/>
                        <a:buNone/>
                        <a:tabLst/>
                        <a:defRPr/>
                      </a:pPr>
                      <a:r>
                        <a:rPr kumimoji="0" lang="en-US" sz="2200" b="1" i="0" u="none" strike="noStrike" kern="1200" cap="none" spc="0" normalizeH="0" baseline="0" noProof="0">
                          <a:ln>
                            <a:noFill/>
                          </a:ln>
                          <a:solidFill>
                            <a:prstClr val="white"/>
                          </a:solidFill>
                          <a:effectLst/>
                          <a:uLnTx/>
                          <a:uFillTx/>
                          <a:latin typeface="Aptos"/>
                          <a:ea typeface="Calibri" panose="020F0502020204030204" pitchFamily="34" charset="0"/>
                          <a:cs typeface="Calibri" panose="020F0502020204030204" pitchFamily="34" charset="0"/>
                        </a:rPr>
                        <a:t>EF 3</a:t>
                      </a: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9525" cap="flat" cmpd="sng">
                      <a:noFill/>
                      <a:prstDash val="solid"/>
                      <a:round/>
                      <a:headEnd type="none" w="sm" len="sm"/>
                      <a:tailEnd type="none" w="sm" len="sm"/>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646862486"/>
                  </a:ext>
                </a:extLst>
              </a:tr>
              <a:tr h="370840">
                <a:tc>
                  <a:txBody>
                    <a:bodyPr/>
                    <a:lstStyle/>
                    <a:p>
                      <a:pPr marL="0" marR="0" lvl="0" indent="0" algn="ctr" defTabSz="914377" rtl="0" eaLnBrk="1" fontAlgn="auto" latinLnBrk="0" hangingPunct="1">
                        <a:lnSpc>
                          <a:spcPct val="100000"/>
                        </a:lnSpc>
                        <a:spcBef>
                          <a:spcPts val="0"/>
                        </a:spcBef>
                        <a:spcAft>
                          <a:spcPts val="0"/>
                        </a:spcAft>
                        <a:buClr>
                          <a:srgbClr val="000000"/>
                        </a:buClr>
                        <a:buSzPts val="1800"/>
                        <a:buFont typeface="Arial"/>
                        <a:buNone/>
                        <a:tabLst/>
                        <a:defRPr/>
                      </a:pPr>
                      <a:r>
                        <a:rPr kumimoji="0" lang="en-US" sz="1800" b="1" i="0" u="none" strike="noStrike" kern="1200" cap="none" spc="0" normalizeH="0" baseline="0" noProof="0">
                          <a:ln>
                            <a:noFill/>
                          </a:ln>
                          <a:solidFill>
                            <a:prstClr val="black"/>
                          </a:solidFill>
                          <a:effectLst/>
                          <a:uLnTx/>
                          <a:uFillTx/>
                          <a:latin typeface="+mn-lt"/>
                          <a:ea typeface="Calibri" panose="020F0502020204030204" pitchFamily="34" charset="0"/>
                          <a:cs typeface="Calibri" panose="020F0502020204030204" pitchFamily="34" charset="0"/>
                        </a:rPr>
                        <a:t>Introduction to </a:t>
                      </a:r>
                    </a:p>
                    <a:p>
                      <a:pPr marL="0" marR="0" lvl="0" indent="0" algn="ctr" defTabSz="914377" rtl="0" eaLnBrk="1" fontAlgn="auto" latinLnBrk="0" hangingPunct="1">
                        <a:lnSpc>
                          <a:spcPct val="100000"/>
                        </a:lnSpc>
                        <a:spcBef>
                          <a:spcPts val="0"/>
                        </a:spcBef>
                        <a:spcAft>
                          <a:spcPts val="0"/>
                        </a:spcAft>
                        <a:buClr>
                          <a:srgbClr val="000000"/>
                        </a:buClr>
                        <a:buSzPts val="1800"/>
                        <a:buFont typeface="Arial"/>
                        <a:buNone/>
                        <a:tabLst/>
                        <a:defRPr/>
                      </a:pPr>
                      <a:r>
                        <a:rPr kumimoji="0" lang="en-US" sz="1800" b="1" i="0" u="none" strike="noStrike" kern="1200" cap="none" spc="0" normalizeH="0" baseline="0" noProof="0">
                          <a:ln>
                            <a:noFill/>
                          </a:ln>
                          <a:solidFill>
                            <a:prstClr val="black"/>
                          </a:solidFill>
                          <a:effectLst/>
                          <a:uLnTx/>
                          <a:uFillTx/>
                          <a:latin typeface="+mn-lt"/>
                          <a:ea typeface="Calibri" panose="020F0502020204030204" pitchFamily="34" charset="0"/>
                          <a:cs typeface="Calibri" panose="020F0502020204030204" pitchFamily="34" charset="0"/>
                        </a:rPr>
                        <a:t>Family-School Partnerships</a:t>
                      </a:r>
                    </a:p>
                  </a:txBody>
                  <a:tcP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7" rtl="0" eaLnBrk="1" fontAlgn="auto" latinLnBrk="0" hangingPunct="1">
                        <a:lnSpc>
                          <a:spcPct val="100000"/>
                        </a:lnSpc>
                        <a:spcBef>
                          <a:spcPts val="0"/>
                        </a:spcBef>
                        <a:spcAft>
                          <a:spcPts val="0"/>
                        </a:spcAft>
                        <a:buClr>
                          <a:srgbClr val="000000"/>
                        </a:buClr>
                        <a:buSzPts val="1800"/>
                        <a:buFont typeface="Arial"/>
                        <a:buNone/>
                        <a:tabLst/>
                        <a:defRPr/>
                      </a:pPr>
                      <a:r>
                        <a:rPr kumimoji="0" lang="en-US" sz="1800" b="1" i="0" u="none" strike="noStrike" kern="1200" cap="none" spc="0" normalizeH="0" baseline="0" noProof="0">
                          <a:ln>
                            <a:noFill/>
                          </a:ln>
                          <a:solidFill>
                            <a:prstClr val="black"/>
                          </a:solidFill>
                          <a:effectLst/>
                          <a:uLnTx/>
                          <a:uFillTx/>
                          <a:latin typeface="+mn-lt"/>
                          <a:ea typeface="Calibri" panose="020F0502020204030204" pitchFamily="34" charset="0"/>
                          <a:cs typeface="Calibri" panose="020F0502020204030204" pitchFamily="34" charset="0"/>
                        </a:rPr>
                        <a:t>Building and Sustaining Collaborative Family-School Partnerships</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7" rtl="0" eaLnBrk="1" fontAlgn="auto" latinLnBrk="0" hangingPunct="1">
                        <a:lnSpc>
                          <a:spcPct val="100000"/>
                        </a:lnSpc>
                        <a:spcBef>
                          <a:spcPts val="0"/>
                        </a:spcBef>
                        <a:spcAft>
                          <a:spcPts val="0"/>
                        </a:spcAft>
                        <a:buClr>
                          <a:srgbClr val="000000"/>
                        </a:buClr>
                        <a:buSzPts val="1800"/>
                        <a:buFont typeface="Arial"/>
                        <a:buNone/>
                        <a:tabLst/>
                        <a:defRPr/>
                      </a:pPr>
                      <a:r>
                        <a:rPr kumimoji="0" lang="en-US" sz="1800" b="1" i="0" u="none" strike="noStrike" kern="1200" cap="none" spc="0" normalizeH="0" baseline="0" noProof="0">
                          <a:ln>
                            <a:noFill/>
                          </a:ln>
                          <a:solidFill>
                            <a:prstClr val="black"/>
                          </a:solidFill>
                          <a:effectLst/>
                          <a:uLnTx/>
                          <a:uFillTx/>
                          <a:latin typeface="+mn-lt"/>
                          <a:ea typeface="Calibri" panose="020F0502020204030204" pitchFamily="34" charset="0"/>
                          <a:cs typeface="Calibri" panose="020F0502020204030204" pitchFamily="34" charset="0"/>
                        </a:rPr>
                        <a:t>Families as Partners Supporting Student Learning</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1800" b="1">
                          <a:latin typeface="+mn-lt"/>
                          <a:ea typeface="Calibri" panose="020F0502020204030204" pitchFamily="34" charset="0"/>
                          <a:cs typeface="Calibri" panose="020F0502020204030204" pitchFamily="34" charset="0"/>
                        </a:rPr>
                        <a:t>District Facilitates</a:t>
                      </a:r>
                    </a:p>
                    <a:p>
                      <a:pPr marL="0" marR="0" lvl="0" indent="0" algn="ctr" rtl="0">
                        <a:lnSpc>
                          <a:spcPct val="100000"/>
                        </a:lnSpc>
                        <a:spcBef>
                          <a:spcPts val="0"/>
                        </a:spcBef>
                        <a:spcAft>
                          <a:spcPts val="0"/>
                        </a:spcAft>
                        <a:buClr>
                          <a:srgbClr val="000000"/>
                        </a:buClr>
                        <a:buSzPts val="2400"/>
                        <a:buFont typeface="Arial"/>
                        <a:buNone/>
                      </a:pPr>
                      <a:r>
                        <a:rPr lang="en-US" sz="1800" b="1">
                          <a:latin typeface="+mn-lt"/>
                          <a:ea typeface="Calibri" panose="020F0502020204030204" pitchFamily="34" charset="0"/>
                          <a:cs typeface="Calibri" panose="020F0502020204030204" pitchFamily="34" charset="0"/>
                        </a:rPr>
                        <a:t>Shared Leadership</a:t>
                      </a:r>
                      <a:endParaRPr lang="en-US" sz="1800" b="1" u="none" strike="noStrike" cap="none">
                        <a:latin typeface="+mn-lt"/>
                        <a:ea typeface="Calibri" panose="020F0502020204030204" pitchFamily="34" charset="0"/>
                        <a:cs typeface="Calibri" panose="020F0502020204030204" pitchFamily="34" charset="0"/>
                      </a:endParaRP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873925"/>
                  </a:ext>
                </a:extLst>
              </a:tr>
              <a:tr h="0">
                <a:tc>
                  <a:txBody>
                    <a:bodyPr/>
                    <a:lstStyle/>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Family-school partnerships defined</a:t>
                      </a:r>
                    </a:p>
                    <a:p>
                      <a:pPr marL="393700" marR="0" lvl="0" indent="-285750" algn="l" defTabSz="914377" rtl="0" eaLnBrk="1" fontAlgn="auto" latinLnBrk="0" hangingPunct="1">
                        <a:lnSpc>
                          <a:spcPct val="115000"/>
                        </a:lnSpc>
                        <a:spcBef>
                          <a:spcPts val="0"/>
                        </a:spcBef>
                        <a:spcAft>
                          <a:spcPts val="0"/>
                        </a:spcAft>
                        <a:buClr>
                          <a:schemeClr val="dk1"/>
                        </a:buClr>
                        <a:buSzPts val="1900"/>
                        <a:buFont typeface="Arial" panose="020B0604020202020204" pitchFamily="34" charset="0"/>
                        <a:buChar char="•"/>
                        <a:tabLst/>
                        <a:defRP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Rationale</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Key characteristics</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Key outcomes</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Teacher preparation</a:t>
                      </a:r>
                    </a:p>
                  </a:txBody>
                  <a:tcPr>
                    <a:lnL w="9525" cap="flat" cmpd="sng">
                      <a:noFill/>
                      <a:prstDash val="solid"/>
                      <a:round/>
                      <a:headEnd type="none" w="sm" len="sm"/>
                      <a:tailEnd type="none" w="sm" len="sm"/>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The power of partnerships</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Two-way communication</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Gathering family input</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Building trust, knowledge, and a welcoming environment</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Collaboration around academic and behavioral outcomes</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Tiers 2 and 3 communication</a:t>
                      </a:r>
                    </a:p>
                    <a:p>
                      <a:pPr marL="393700" marR="0" lvl="0" indent="-285750" algn="l" rtl="0">
                        <a:lnSpc>
                          <a:spcPct val="115000"/>
                        </a:lnSpc>
                        <a:spcBef>
                          <a:spcPts val="0"/>
                        </a:spcBef>
                        <a:spcAft>
                          <a:spcPts val="0"/>
                        </a:spcAft>
                        <a:buClr>
                          <a:schemeClr val="dk1"/>
                        </a:buClr>
                        <a:buSzPts val="1900"/>
                        <a:buFont typeface="Arial" panose="020B0604020202020204" pitchFamily="34" charset="0"/>
                        <a:buChar char="•"/>
                      </a:pPr>
                      <a:r>
                        <a:rPr lang="en-US" sz="1800" b="0" i="0" u="none" strike="noStrike" kern="1200" cap="none">
                          <a:solidFill>
                            <a:schemeClr val="dk1"/>
                          </a:solidFill>
                          <a:latin typeface="+mn-lt"/>
                          <a:ea typeface="Calibri" panose="020F0502020204030204" pitchFamily="34" charset="0"/>
                          <a:cs typeface="Calibri" panose="020F0502020204030204" pitchFamily="34" charset="0"/>
                        </a:rPr>
                        <a:t>Understanding the community and its resources</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361950" marR="0" lvl="0" indent="-285750" algn="l" defTabSz="914400" rtl="0" eaLnBrk="1" fontAlgn="auto" latinLnBrk="0" hangingPunct="1">
                        <a:lnSpc>
                          <a:spcPct val="115000"/>
                        </a:lnSpc>
                        <a:spcBef>
                          <a:spcPts val="0"/>
                        </a:spcBef>
                        <a:spcAft>
                          <a:spcPts val="0"/>
                        </a:spcAft>
                        <a:buClr>
                          <a:srgbClr val="000000"/>
                        </a:buClr>
                        <a:buSzPts val="2400"/>
                        <a:buFont typeface="Arial" panose="020B0604020202020204" pitchFamily="34" charset="0"/>
                        <a:buChar char="•"/>
                        <a:tabLst/>
                        <a:defRPr/>
                      </a:pPr>
                      <a:r>
                        <a:rPr kumimoji="0" lang="en-US" sz="18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Structures support family leadership and decision making</a:t>
                      </a:r>
                    </a:p>
                    <a:p>
                      <a:pPr marL="361950" marR="0" lvl="0" indent="-285750" algn="l" defTabSz="914400" rtl="0" eaLnBrk="1" fontAlgn="auto" latinLnBrk="0" hangingPunct="1">
                        <a:lnSpc>
                          <a:spcPct val="115000"/>
                        </a:lnSpc>
                        <a:spcBef>
                          <a:spcPts val="0"/>
                        </a:spcBef>
                        <a:spcAft>
                          <a:spcPts val="0"/>
                        </a:spcAft>
                        <a:buClr>
                          <a:srgbClr val="000000"/>
                        </a:buClr>
                        <a:buSzPts val="2400"/>
                        <a:buFont typeface="Arial" panose="020B0604020202020204" pitchFamily="34" charset="0"/>
                        <a:buChar char="•"/>
                        <a:tabLst/>
                        <a:defRPr/>
                      </a:pPr>
                      <a:r>
                        <a:rPr kumimoji="0" lang="en-US" sz="18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Arial"/>
                        </a:rPr>
                        <a:t>Family-to-family support</a:t>
                      </a:r>
                    </a:p>
                    <a:p>
                      <a:pPr marL="361950" marR="0" lvl="0" indent="-285750" algn="l" defTabSz="914400" rtl="0" eaLnBrk="1" fontAlgn="auto" latinLnBrk="0" hangingPunct="1">
                        <a:lnSpc>
                          <a:spcPct val="115000"/>
                        </a:lnSpc>
                        <a:spcBef>
                          <a:spcPts val="0"/>
                        </a:spcBef>
                        <a:spcAft>
                          <a:spcPts val="0"/>
                        </a:spcAft>
                        <a:buClr>
                          <a:srgbClr val="000000"/>
                        </a:buClr>
                        <a:buSzPts val="2400"/>
                        <a:buFont typeface="Arial" panose="020B0604020202020204" pitchFamily="34" charset="0"/>
                        <a:buChar char="•"/>
                        <a:tabLst/>
                        <a:defRPr/>
                      </a:pPr>
                      <a:r>
                        <a:rPr kumimoji="0" lang="en-US" sz="18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Arial"/>
                        </a:rPr>
                        <a:t>Opportunities that are inclusive and representative of all families</a:t>
                      </a:r>
                    </a:p>
                    <a:p>
                      <a:pPr marL="361950" marR="0" lvl="0" indent="-285750" algn="l" defTabSz="914400" rtl="0" eaLnBrk="1" fontAlgn="auto" latinLnBrk="0" hangingPunct="1">
                        <a:lnSpc>
                          <a:spcPct val="115000"/>
                        </a:lnSpc>
                        <a:spcBef>
                          <a:spcPts val="0"/>
                        </a:spcBef>
                        <a:spcAft>
                          <a:spcPts val="0"/>
                        </a:spcAft>
                        <a:buClr>
                          <a:srgbClr val="000000"/>
                        </a:buClr>
                        <a:buSzPts val="2400"/>
                        <a:buFont typeface="Arial" panose="020B0604020202020204" pitchFamily="34" charset="0"/>
                        <a:buChar char="•"/>
                        <a:tabLst/>
                        <a:defRPr/>
                      </a:pPr>
                      <a:r>
                        <a:rPr kumimoji="0" lang="en-US" sz="1800" b="0" i="0" u="none" strike="noStrike" kern="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Arial"/>
                        </a:rPr>
                        <a:t>Materials are available and accessible</a:t>
                      </a:r>
                    </a:p>
                  </a:txBody>
                  <a:tcPr>
                    <a:lnL w="12700" cap="flat" cmpd="sng" algn="ctr">
                      <a:solidFill>
                        <a:schemeClr val="tx2"/>
                      </a:solidFill>
                      <a:prstDash val="solid"/>
                      <a:round/>
                      <a:headEnd type="none" w="med" len="med"/>
                      <a:tailEnd type="none" w="med" len="med"/>
                    </a:lnL>
                    <a:lnR w="9525" cap="flat" cmpd="sng">
                      <a:noFill/>
                      <a:prstDash val="solid"/>
                      <a:round/>
                      <a:headEnd type="none" w="sm" len="sm"/>
                      <a:tailEnd type="none" w="sm" len="sm"/>
                    </a:lnR>
                    <a:lnT w="12700" cap="flat" cmpd="sng" algn="ctr">
                      <a:solidFill>
                        <a:schemeClr val="tx2"/>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901689143"/>
                  </a:ext>
                </a:extLst>
              </a:tr>
            </a:tbl>
          </a:graphicData>
        </a:graphic>
      </p:graphicFrame>
    </p:spTree>
    <p:extLst>
      <p:ext uri="{BB962C8B-B14F-4D97-AF65-F5344CB8AC3E}">
        <p14:creationId xmlns:p14="http://schemas.microsoft.com/office/powerpoint/2010/main" val="9265921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9A3FE-25AF-BB19-27E4-77292148A97B}"/>
              </a:ext>
            </a:extLst>
          </p:cNvPr>
          <p:cNvSpPr>
            <a:spLocks noGrp="1"/>
          </p:cNvSpPr>
          <p:nvPr>
            <p:ph type="title"/>
          </p:nvPr>
        </p:nvSpPr>
        <p:spPr>
          <a:xfrm>
            <a:off x="838200" y="365127"/>
            <a:ext cx="10515600" cy="1097280"/>
          </a:xfrm>
        </p:spPr>
        <p:txBody>
          <a:bodyPr/>
          <a:lstStyle/>
          <a:p>
            <a:r>
              <a:rPr lang="en-US"/>
              <a:t>Why Family-School Partnerships Matter</a:t>
            </a:r>
          </a:p>
        </p:txBody>
      </p:sp>
      <p:sp>
        <p:nvSpPr>
          <p:cNvPr id="3" name="Content Placeholder 2">
            <a:extLst>
              <a:ext uri="{FF2B5EF4-FFF2-40B4-BE49-F238E27FC236}">
                <a16:creationId xmlns:a16="http://schemas.microsoft.com/office/drawing/2014/main" id="{C1B41A59-8EE4-0998-E8A9-0E1352985223}"/>
              </a:ext>
            </a:extLst>
          </p:cNvPr>
          <p:cNvSpPr>
            <a:spLocks noGrp="1"/>
          </p:cNvSpPr>
          <p:nvPr>
            <p:ph idx="4294967295"/>
          </p:nvPr>
        </p:nvSpPr>
        <p:spPr>
          <a:xfrm>
            <a:off x="838200" y="1600202"/>
            <a:ext cx="10515600" cy="4072255"/>
          </a:xfrm>
        </p:spPr>
        <p:txBody>
          <a:bodyPr/>
          <a:lstStyle/>
          <a:p>
            <a:r>
              <a:rPr lang="en-US" sz="3600"/>
              <a:t>Family-school partnerships are essential to…</a:t>
            </a:r>
          </a:p>
          <a:p>
            <a:pPr lvl="1"/>
            <a:r>
              <a:rPr lang="en-US" sz="3200"/>
              <a:t>strengthening prevention and early identification.</a:t>
            </a:r>
          </a:p>
          <a:p>
            <a:pPr lvl="1"/>
            <a:r>
              <a:rPr lang="en-US" sz="3200"/>
              <a:t>improving intervention effectiveness.</a:t>
            </a:r>
          </a:p>
          <a:p>
            <a:pPr lvl="1"/>
            <a:r>
              <a:rPr lang="en-US" sz="3200"/>
              <a:t>increasing consistency across home and school.</a:t>
            </a:r>
          </a:p>
          <a:p>
            <a:pPr lvl="1"/>
            <a:r>
              <a:rPr lang="en-US" sz="3200"/>
              <a:t>building trust and shared responsibility.</a:t>
            </a:r>
          </a:p>
          <a:p>
            <a:pPr lvl="1"/>
            <a:r>
              <a:rPr lang="en-US" sz="3200"/>
              <a:t>removing barriers and ensuring all families have meaningful access and voice. </a:t>
            </a:r>
          </a:p>
        </p:txBody>
      </p:sp>
    </p:spTree>
    <p:extLst>
      <p:ext uri="{BB962C8B-B14F-4D97-AF65-F5344CB8AC3E}">
        <p14:creationId xmlns:p14="http://schemas.microsoft.com/office/powerpoint/2010/main" val="18323950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1">
          <a:extLst>
            <a:ext uri="{FF2B5EF4-FFF2-40B4-BE49-F238E27FC236}">
              <a16:creationId xmlns:a16="http://schemas.microsoft.com/office/drawing/2014/main" id="{C8CCA3AD-6A39-54EC-1BC4-B8970690C5C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A5FD98C-CC04-764B-CBF3-518DBEF6F23B}"/>
              </a:ext>
            </a:extLst>
          </p:cNvPr>
          <p:cNvSpPr>
            <a:spLocks noGrp="1"/>
          </p:cNvSpPr>
          <p:nvPr>
            <p:ph type="title"/>
          </p:nvPr>
        </p:nvSpPr>
        <p:spPr>
          <a:xfrm>
            <a:off x="838200" y="365127"/>
            <a:ext cx="10515600" cy="1097280"/>
          </a:xfrm>
        </p:spPr>
        <p:txBody>
          <a:bodyPr>
            <a:normAutofit/>
          </a:bodyPr>
          <a:lstStyle/>
          <a:p>
            <a:r>
              <a:rPr lang="en-US"/>
              <a:t>Key Characteristics of Effective Family-School Partnerships</a:t>
            </a:r>
          </a:p>
        </p:txBody>
      </p:sp>
      <p:sp>
        <p:nvSpPr>
          <p:cNvPr id="3" name="Text Placeholder 2">
            <a:extLst>
              <a:ext uri="{FF2B5EF4-FFF2-40B4-BE49-F238E27FC236}">
                <a16:creationId xmlns:a16="http://schemas.microsoft.com/office/drawing/2014/main" id="{672056E9-162F-00EF-B147-8E9AC4761446}"/>
              </a:ext>
            </a:extLst>
          </p:cNvPr>
          <p:cNvSpPr>
            <a:spLocks noGrp="1"/>
          </p:cNvSpPr>
          <p:nvPr>
            <p:ph idx="4294967295"/>
          </p:nvPr>
        </p:nvSpPr>
        <p:spPr>
          <a:xfrm>
            <a:off x="838200" y="1600202"/>
            <a:ext cx="10515600" cy="4072255"/>
          </a:xfrm>
        </p:spPr>
        <p:txBody>
          <a:bodyPr>
            <a:normAutofit/>
          </a:bodyPr>
          <a:lstStyle/>
          <a:p>
            <a:pPr lvl="0"/>
            <a:r>
              <a:rPr lang="en-US" sz="3200" dirty="0"/>
              <a:t>Reciprocal and collaborative</a:t>
            </a:r>
          </a:p>
          <a:p>
            <a:pPr lvl="0"/>
            <a:r>
              <a:rPr lang="en-US" sz="3200" dirty="0"/>
              <a:t>Built on trust and respect</a:t>
            </a:r>
          </a:p>
          <a:p>
            <a:pPr lvl="0"/>
            <a:r>
              <a:rPr lang="en-US" sz="3200" dirty="0"/>
              <a:t>Open and ongoing communication</a:t>
            </a:r>
          </a:p>
          <a:p>
            <a:pPr lvl="0"/>
            <a:r>
              <a:rPr lang="en-US" sz="3200" dirty="0"/>
              <a:t>Focus on the whole child</a:t>
            </a:r>
          </a:p>
          <a:p>
            <a:pPr lvl="0"/>
            <a:r>
              <a:rPr lang="en-US" sz="3200" dirty="0"/>
              <a:t>Inclusive, all families are welcome</a:t>
            </a:r>
          </a:p>
          <a:p>
            <a:pPr lvl="0"/>
            <a:r>
              <a:rPr lang="en-US" sz="3200" dirty="0"/>
              <a:t>Goal-oriented and results-driven</a:t>
            </a:r>
          </a:p>
          <a:p>
            <a:endParaRPr lang="en-US" dirty="0"/>
          </a:p>
        </p:txBody>
      </p:sp>
      <p:sp>
        <p:nvSpPr>
          <p:cNvPr id="2" name="Footer Placeholder 1">
            <a:extLst>
              <a:ext uri="{FF2B5EF4-FFF2-40B4-BE49-F238E27FC236}">
                <a16:creationId xmlns:a16="http://schemas.microsoft.com/office/drawing/2014/main" id="{97BC395E-D059-8A56-E1F5-A61472555D8B}"/>
              </a:ext>
            </a:extLst>
          </p:cNvPr>
          <p:cNvSpPr>
            <a:spLocks noGrp="1"/>
          </p:cNvSpPr>
          <p:nvPr>
            <p:ph type="ftr" sz="quarter" idx="10"/>
          </p:nvPr>
        </p:nvSpPr>
        <p:spPr>
          <a:xfrm>
            <a:off x="838200" y="6194426"/>
            <a:ext cx="6421120" cy="298450"/>
          </a:xfrm>
        </p:spPr>
        <p:txBody>
          <a:bodyPr/>
          <a:lstStyle/>
          <a:p>
            <a:r>
              <a:rPr lang="en-US">
                <a:ea typeface="Calibri"/>
                <a:cs typeface="Calibri"/>
              </a:rPr>
              <a:t>(American Institutes for Research, 2019; Minke et al., 2014)</a:t>
            </a:r>
            <a:endParaRPr lang="en-US"/>
          </a:p>
        </p:txBody>
      </p:sp>
    </p:spTree>
    <p:extLst>
      <p:ext uri="{BB962C8B-B14F-4D97-AF65-F5344CB8AC3E}">
        <p14:creationId xmlns:p14="http://schemas.microsoft.com/office/powerpoint/2010/main" val="28687846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0AB28-4824-6E15-FC46-D77EEB17B6E8}"/>
              </a:ext>
            </a:extLst>
          </p:cNvPr>
          <p:cNvSpPr>
            <a:spLocks noGrp="1"/>
          </p:cNvSpPr>
          <p:nvPr>
            <p:ph type="title"/>
          </p:nvPr>
        </p:nvSpPr>
        <p:spPr/>
        <p:txBody>
          <a:bodyPr>
            <a:noAutofit/>
          </a:bodyPr>
          <a:lstStyle/>
          <a:p>
            <a:r>
              <a:rPr lang="en-US"/>
              <a:t>With partnerships, </a:t>
            </a:r>
            <a:r>
              <a:rPr lang="en-US">
                <a:solidFill>
                  <a:srgbClr val="00A89E"/>
                </a:solidFill>
              </a:rPr>
              <a:t>schools experience</a:t>
            </a:r>
            <a:r>
              <a:rPr lang="en-US"/>
              <a:t>…</a:t>
            </a:r>
          </a:p>
        </p:txBody>
      </p:sp>
      <p:sp>
        <p:nvSpPr>
          <p:cNvPr id="4" name="Content Placeholder 3">
            <a:extLst>
              <a:ext uri="{FF2B5EF4-FFF2-40B4-BE49-F238E27FC236}">
                <a16:creationId xmlns:a16="http://schemas.microsoft.com/office/drawing/2014/main" id="{508CC487-C860-8214-9732-009B2B117104}"/>
              </a:ext>
            </a:extLst>
          </p:cNvPr>
          <p:cNvSpPr>
            <a:spLocks noGrp="1"/>
          </p:cNvSpPr>
          <p:nvPr>
            <p:ph idx="1"/>
          </p:nvPr>
        </p:nvSpPr>
        <p:spPr/>
        <p:txBody>
          <a:bodyPr>
            <a:normAutofit lnSpcReduction="10000"/>
          </a:bodyPr>
          <a:lstStyle/>
          <a:p>
            <a:pPr marL="571500" indent="-571500">
              <a:buFont typeface="Arial" panose="020B0604020202020204" pitchFamily="34" charset="0"/>
              <a:buChar char="•"/>
            </a:pPr>
            <a:r>
              <a:rPr lang="en-US" sz="3600"/>
              <a:t>Shared responsibility </a:t>
            </a:r>
          </a:p>
          <a:p>
            <a:pPr marL="571500" indent="-571500">
              <a:buFont typeface="Arial" panose="020B0604020202020204" pitchFamily="34" charset="0"/>
              <a:buChar char="•"/>
            </a:pPr>
            <a:r>
              <a:rPr lang="en-US" sz="3600"/>
              <a:t>Reciprocal relationships</a:t>
            </a:r>
          </a:p>
          <a:p>
            <a:pPr marL="571500" indent="-571500">
              <a:buFont typeface="Arial" panose="020B0604020202020204" pitchFamily="34" charset="0"/>
              <a:buChar char="•"/>
            </a:pPr>
            <a:r>
              <a:rPr lang="en-US" sz="3600"/>
              <a:t>Collaborative decision making</a:t>
            </a:r>
          </a:p>
          <a:p>
            <a:pPr marL="571500" indent="-571500">
              <a:buFont typeface="Arial" panose="020B0604020202020204" pitchFamily="34" charset="0"/>
              <a:buChar char="•"/>
            </a:pPr>
            <a:r>
              <a:rPr lang="en-US" sz="3600"/>
              <a:t>Ongoing interaction, not one-time participation</a:t>
            </a:r>
          </a:p>
          <a:p>
            <a:pPr marL="571500" indent="-571500">
              <a:buFont typeface="Arial" panose="020B0604020202020204" pitchFamily="34" charset="0"/>
              <a:buChar char="•"/>
            </a:pPr>
            <a:r>
              <a:rPr lang="en-US" sz="3600"/>
              <a:t>Alignment with a system and shared problem-solving approach</a:t>
            </a:r>
          </a:p>
          <a:p>
            <a:pPr marL="91438" indent="0">
              <a:buNone/>
            </a:pPr>
            <a:r>
              <a:rPr lang="en-US"/>
              <a:t>	</a:t>
            </a:r>
          </a:p>
        </p:txBody>
      </p:sp>
    </p:spTree>
    <p:extLst>
      <p:ext uri="{BB962C8B-B14F-4D97-AF65-F5344CB8AC3E}">
        <p14:creationId xmlns:p14="http://schemas.microsoft.com/office/powerpoint/2010/main" val="14192426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8" name="Title 7">
            <a:extLst>
              <a:ext uri="{FF2B5EF4-FFF2-40B4-BE49-F238E27FC236}">
                <a16:creationId xmlns:a16="http://schemas.microsoft.com/office/drawing/2014/main" id="{92E8C4F3-9F95-6D78-BD82-F13A79C0FD9E}"/>
              </a:ext>
            </a:extLst>
          </p:cNvPr>
          <p:cNvSpPr>
            <a:spLocks noGrp="1"/>
          </p:cNvSpPr>
          <p:nvPr>
            <p:ph type="title"/>
          </p:nvPr>
        </p:nvSpPr>
        <p:spPr/>
        <p:txBody>
          <a:bodyPr/>
          <a:lstStyle/>
          <a:p>
            <a:r>
              <a:rPr lang="en-US"/>
              <a:t>Key Findings for Strong Partnerships</a:t>
            </a:r>
          </a:p>
        </p:txBody>
      </p:sp>
      <p:sp>
        <p:nvSpPr>
          <p:cNvPr id="6" name="Content Placeholder 5">
            <a:extLst>
              <a:ext uri="{FF2B5EF4-FFF2-40B4-BE49-F238E27FC236}">
                <a16:creationId xmlns:a16="http://schemas.microsoft.com/office/drawing/2014/main" id="{991A17AD-4903-FD89-2516-8A459E2894D3}"/>
              </a:ext>
            </a:extLst>
          </p:cNvPr>
          <p:cNvSpPr>
            <a:spLocks noGrp="1"/>
          </p:cNvSpPr>
          <p:nvPr>
            <p:ph idx="4294967295"/>
          </p:nvPr>
        </p:nvSpPr>
        <p:spPr>
          <a:xfrm>
            <a:off x="838200" y="1600202"/>
            <a:ext cx="10515600" cy="4072255"/>
          </a:xfrm>
        </p:spPr>
        <p:txBody>
          <a:bodyPr/>
          <a:lstStyle/>
          <a:p>
            <a:r>
              <a:rPr lang="en-US" sz="3200"/>
              <a:t>Improve student outcomes </a:t>
            </a:r>
          </a:p>
          <a:p>
            <a:r>
              <a:rPr lang="en-US" sz="3200"/>
              <a:t>Benefit all students </a:t>
            </a:r>
          </a:p>
          <a:p>
            <a:r>
              <a:rPr lang="en-US" sz="3200"/>
              <a:t>Are most effective when relational, not transactional </a:t>
            </a:r>
          </a:p>
          <a:p>
            <a:r>
              <a:rPr lang="en-US" sz="3200"/>
              <a:t>Are a shared responsibility</a:t>
            </a:r>
          </a:p>
          <a:p>
            <a:r>
              <a:rPr lang="en-US" sz="3200"/>
              <a:t>Include effective leadership and school culture </a:t>
            </a:r>
          </a:p>
          <a:p>
            <a:r>
              <a:rPr lang="en-US" sz="3200"/>
              <a:t>Build capacity, essential for sustainability</a:t>
            </a:r>
          </a:p>
        </p:txBody>
      </p:sp>
      <p:sp>
        <p:nvSpPr>
          <p:cNvPr id="3" name="Footer Placeholder 2">
            <a:extLst>
              <a:ext uri="{FF2B5EF4-FFF2-40B4-BE49-F238E27FC236}">
                <a16:creationId xmlns:a16="http://schemas.microsoft.com/office/drawing/2014/main" id="{93C0864B-87EC-6D49-7EE4-11C7BAEB078A}"/>
              </a:ext>
            </a:extLst>
          </p:cNvPr>
          <p:cNvSpPr>
            <a:spLocks noGrp="1"/>
          </p:cNvSpPr>
          <p:nvPr>
            <p:ph type="ftr" sz="quarter" idx="10"/>
          </p:nvPr>
        </p:nvSpPr>
        <p:spPr>
          <a:xfrm>
            <a:off x="838200" y="6190488"/>
            <a:ext cx="4114800" cy="298450"/>
          </a:xfrm>
        </p:spPr>
        <p:txBody>
          <a:bodyPr/>
          <a:lstStyle/>
          <a:p>
            <a:r>
              <a:rPr lang="en-US">
                <a:ea typeface="Calibri"/>
                <a:cs typeface="Calibri"/>
              </a:rPr>
              <a:t>(Mapp et al., 2022)</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C4672-DD0A-1FA5-9CC7-720827CBAB4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65BC4DB-533B-A081-215B-21EE63AE0AA0}"/>
              </a:ext>
            </a:extLst>
          </p:cNvPr>
          <p:cNvSpPr>
            <a:spLocks noGrp="1"/>
          </p:cNvSpPr>
          <p:nvPr>
            <p:ph type="title"/>
          </p:nvPr>
        </p:nvSpPr>
        <p:spPr/>
        <p:txBody>
          <a:bodyPr/>
          <a:lstStyle/>
          <a:p>
            <a:r>
              <a:rPr lang="en-US"/>
              <a:t>Impact of Family Engagement</a:t>
            </a:r>
          </a:p>
        </p:txBody>
      </p:sp>
      <p:pic>
        <p:nvPicPr>
          <p:cNvPr id="10" name="Online Media 9" title="Strategies for Parent, Family, Student and Community Engagement with K-12 Schools">
            <a:hlinkClick r:id="" action="ppaction://media"/>
            <a:extLst>
              <a:ext uri="{FF2B5EF4-FFF2-40B4-BE49-F238E27FC236}">
                <a16:creationId xmlns:a16="http://schemas.microsoft.com/office/drawing/2014/main" id="{7F2CDB9E-723A-5E11-8B05-EA7561A39FEF}"/>
              </a:ext>
            </a:extLst>
          </p:cNvPr>
          <p:cNvPicPr>
            <a:picLocks noGrp="1" noRot="1" noChangeAspect="1"/>
          </p:cNvPicPr>
          <p:nvPr>
            <p:ph sz="quarter" idx="13"/>
            <a:videoFile r:link="rId1"/>
          </p:nvPr>
        </p:nvPicPr>
        <p:blipFill>
          <a:blip r:embed="rId4"/>
          <a:stretch>
            <a:fillRect/>
          </a:stretch>
        </p:blipFill>
        <p:spPr>
          <a:xfrm>
            <a:off x="2228132" y="1232808"/>
            <a:ext cx="7735736" cy="4370025"/>
          </a:xfrm>
          <a:prstGeom prst="rect">
            <a:avLst/>
          </a:prstGeom>
        </p:spPr>
      </p:pic>
      <p:sp>
        <p:nvSpPr>
          <p:cNvPr id="6" name="Text Placeholder 5">
            <a:extLst>
              <a:ext uri="{FF2B5EF4-FFF2-40B4-BE49-F238E27FC236}">
                <a16:creationId xmlns:a16="http://schemas.microsoft.com/office/drawing/2014/main" id="{84F19EC9-6A0B-26B0-EE90-9281BCBBC93D}"/>
              </a:ext>
            </a:extLst>
          </p:cNvPr>
          <p:cNvSpPr>
            <a:spLocks noGrp="1"/>
          </p:cNvSpPr>
          <p:nvPr>
            <p:ph type="body" sz="quarter" idx="11"/>
          </p:nvPr>
        </p:nvSpPr>
        <p:spPr>
          <a:xfrm>
            <a:off x="2076755" y="5773558"/>
            <a:ext cx="8038491" cy="338554"/>
          </a:xfrm>
        </p:spPr>
        <p:txBody>
          <a:bodyPr/>
          <a:lstStyle/>
          <a:p>
            <a:r>
              <a:rPr lang="en-US">
                <a:hlinkClick r:id="rId5"/>
              </a:rPr>
              <a:t>Impact of Family Engagement </a:t>
            </a:r>
            <a:r>
              <a:rPr lang="en-US" err="1">
                <a:hlinkClick r:id="rId5"/>
              </a:rPr>
              <a:t>youtube</a:t>
            </a:r>
            <a:r>
              <a:rPr lang="en-US">
                <a:hlinkClick r:id="rId5"/>
              </a:rPr>
              <a:t> </a:t>
            </a:r>
            <a:r>
              <a:rPr lang="en-US" err="1">
                <a:hlinkClick r:id="rId5"/>
              </a:rPr>
              <a:t>vidoe</a:t>
            </a:r>
            <a:r>
              <a:rPr lang="en-US"/>
              <a:t> </a:t>
            </a:r>
          </a:p>
        </p:txBody>
      </p:sp>
      <p:sp>
        <p:nvSpPr>
          <p:cNvPr id="3" name="Footer Placeholder 2">
            <a:extLst>
              <a:ext uri="{FF2B5EF4-FFF2-40B4-BE49-F238E27FC236}">
                <a16:creationId xmlns:a16="http://schemas.microsoft.com/office/drawing/2014/main" id="{AB3D0520-4FA2-7BF4-1C7C-E358BDE4B2BF}"/>
              </a:ext>
            </a:extLst>
          </p:cNvPr>
          <p:cNvSpPr>
            <a:spLocks noGrp="1"/>
          </p:cNvSpPr>
          <p:nvPr>
            <p:ph type="ftr" sz="quarter" idx="10"/>
          </p:nvPr>
        </p:nvSpPr>
        <p:spPr>
          <a:xfrm>
            <a:off x="7242048" y="6190488"/>
            <a:ext cx="4114800" cy="298450"/>
          </a:xfrm>
        </p:spPr>
        <p:txBody>
          <a:bodyPr/>
          <a:lstStyle/>
          <a:p>
            <a:r>
              <a:rPr lang="en-US">
                <a:ea typeface="Calibri"/>
                <a:cs typeface="Calibri"/>
              </a:rPr>
              <a:t>(National Governors Association, 2022)</a:t>
            </a:r>
          </a:p>
        </p:txBody>
      </p:sp>
    </p:spTree>
    <p:extLst>
      <p:ext uri="{BB962C8B-B14F-4D97-AF65-F5344CB8AC3E}">
        <p14:creationId xmlns:p14="http://schemas.microsoft.com/office/powerpoint/2010/main" val="902084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59">
          <a:extLst>
            <a:ext uri="{FF2B5EF4-FFF2-40B4-BE49-F238E27FC236}">
              <a16:creationId xmlns:a16="http://schemas.microsoft.com/office/drawing/2014/main" id="{9AFB0FCF-30BE-47A4-6649-434806799A2C}"/>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AC8F2DDC-E5B7-61CA-F1D2-21987CB373D3}"/>
              </a:ext>
            </a:extLst>
          </p:cNvPr>
          <p:cNvSpPr>
            <a:spLocks noGrp="1"/>
          </p:cNvSpPr>
          <p:nvPr>
            <p:ph type="title"/>
          </p:nvPr>
        </p:nvSpPr>
        <p:spPr>
          <a:xfrm>
            <a:off x="838200" y="365127"/>
            <a:ext cx="6724651" cy="1097280"/>
          </a:xfrm>
        </p:spPr>
        <p:txBody>
          <a:bodyPr/>
          <a:lstStyle/>
          <a:p>
            <a:r>
              <a:rPr lang="en"/>
              <a:t>Reflecting on </a:t>
            </a:r>
            <a:r>
              <a:rPr lang="en">
                <a:solidFill>
                  <a:schemeClr val="accent1"/>
                </a:solidFill>
              </a:rPr>
              <a:t>The Impact of Family Engagement</a:t>
            </a:r>
            <a:endParaRPr lang="en-US">
              <a:solidFill>
                <a:schemeClr val="accent1"/>
              </a:solidFill>
            </a:endParaRPr>
          </a:p>
        </p:txBody>
      </p:sp>
      <p:sp>
        <p:nvSpPr>
          <p:cNvPr id="8" name="Content Placeholder 7">
            <a:extLst>
              <a:ext uri="{FF2B5EF4-FFF2-40B4-BE49-F238E27FC236}">
                <a16:creationId xmlns:a16="http://schemas.microsoft.com/office/drawing/2014/main" id="{2B666F6D-CC76-27D9-A2B6-F7A26F0CA4E2}"/>
              </a:ext>
            </a:extLst>
          </p:cNvPr>
          <p:cNvSpPr>
            <a:spLocks noGrp="1"/>
          </p:cNvSpPr>
          <p:nvPr>
            <p:ph sz="quarter" idx="13"/>
          </p:nvPr>
        </p:nvSpPr>
        <p:spPr>
          <a:xfrm>
            <a:off x="838200" y="1600200"/>
            <a:ext cx="6724650" cy="4071938"/>
          </a:xfrm>
        </p:spPr>
        <p:txBody>
          <a:bodyPr/>
          <a:lstStyle/>
          <a:p>
            <a:pPr lvl="0"/>
            <a:r>
              <a:rPr lang="en-US"/>
              <a:t>Why is engaging families considered an essential strategy for school improvement? </a:t>
            </a:r>
          </a:p>
          <a:p>
            <a:pPr lvl="0"/>
            <a:r>
              <a:rPr lang="en-US"/>
              <a:t>What is the primary indicator of a high-impact strategy, and why do typical events often fall short? </a:t>
            </a:r>
          </a:p>
          <a:p>
            <a:pPr lvl="0"/>
            <a:r>
              <a:rPr lang="en-US"/>
              <a:t>Why is trust building a prerequisite for effective partnerships? </a:t>
            </a:r>
          </a:p>
          <a:p>
            <a:pPr lvl="0"/>
            <a:r>
              <a:rPr lang="en-US"/>
              <a:t>How might an educator’s perception of families change when moving to a partnership focus. </a:t>
            </a:r>
          </a:p>
          <a:p>
            <a:endParaRPr lang="en-US"/>
          </a:p>
        </p:txBody>
      </p:sp>
      <p:pic>
        <p:nvPicPr>
          <p:cNvPr id="4" name="Google Shape;662;p39">
            <a:extLst>
              <a:ext uri="{FF2B5EF4-FFF2-40B4-BE49-F238E27FC236}">
                <a16:creationId xmlns:a16="http://schemas.microsoft.com/office/drawing/2014/main" id="{2C40E3CB-A52A-06E4-8AEE-400AE1DA731F}"/>
              </a:ext>
              <a:ext uri="{C183D7F6-B498-43B3-948B-1728B52AA6E4}">
                <adec:decorative xmlns:adec="http://schemas.microsoft.com/office/drawing/2017/decorative" val="1"/>
              </a:ext>
            </a:extLst>
          </p:cNvPr>
          <p:cNvPicPr preferRelativeResize="0"/>
          <p:nvPr/>
        </p:nvPicPr>
        <p:blipFill rotWithShape="1">
          <a:blip r:embed="rId3"/>
          <a:stretch/>
        </p:blipFill>
        <p:spPr>
          <a:xfrm>
            <a:off x="7905752" y="2434201"/>
            <a:ext cx="3552825" cy="1976900"/>
          </a:xfrm>
          <a:prstGeom prst="rect">
            <a:avLst/>
          </a:prstGeom>
          <a:noFill/>
          <a:ln>
            <a:noFill/>
          </a:ln>
        </p:spPr>
      </p:pic>
    </p:spTree>
    <p:extLst>
      <p:ext uri="{BB962C8B-B14F-4D97-AF65-F5344CB8AC3E}">
        <p14:creationId xmlns:p14="http://schemas.microsoft.com/office/powerpoint/2010/main" val="30552343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 name="Title 2">
            <a:extLst>
              <a:ext uri="{FF2B5EF4-FFF2-40B4-BE49-F238E27FC236}">
                <a16:creationId xmlns:a16="http://schemas.microsoft.com/office/drawing/2014/main" id="{929D851C-C757-5864-A59E-1D03D46E6A45}"/>
              </a:ext>
            </a:extLst>
          </p:cNvPr>
          <p:cNvSpPr>
            <a:spLocks noGrp="1"/>
          </p:cNvSpPr>
          <p:nvPr>
            <p:ph type="title"/>
          </p:nvPr>
        </p:nvSpPr>
        <p:spPr>
          <a:xfrm>
            <a:off x="838200" y="365127"/>
            <a:ext cx="10515600" cy="1097280"/>
          </a:xfrm>
        </p:spPr>
        <p:txBody>
          <a:bodyPr/>
          <a:lstStyle/>
          <a:p>
            <a:r>
              <a:rPr lang="en-US"/>
              <a:t>Teacher Preparation</a:t>
            </a:r>
          </a:p>
        </p:txBody>
      </p:sp>
      <p:sp>
        <p:nvSpPr>
          <p:cNvPr id="9" name="Content Placeholder 8">
            <a:extLst>
              <a:ext uri="{FF2B5EF4-FFF2-40B4-BE49-F238E27FC236}">
                <a16:creationId xmlns:a16="http://schemas.microsoft.com/office/drawing/2014/main" id="{430DD1D0-66D7-1CB8-232E-231F49FB9234}"/>
              </a:ext>
            </a:extLst>
          </p:cNvPr>
          <p:cNvSpPr>
            <a:spLocks noGrp="1"/>
          </p:cNvSpPr>
          <p:nvPr>
            <p:ph idx="4294967295"/>
          </p:nvPr>
        </p:nvSpPr>
        <p:spPr>
          <a:xfrm>
            <a:off x="2462980" y="1600202"/>
            <a:ext cx="8890819" cy="4072255"/>
          </a:xfrm>
        </p:spPr>
        <p:txBody>
          <a:bodyPr/>
          <a:lstStyle/>
          <a:p>
            <a:pPr marL="91438" indent="0">
              <a:buNone/>
            </a:pPr>
            <a:r>
              <a:rPr lang="en-US" sz="2800"/>
              <a:t>Surprisingly, </a:t>
            </a:r>
          </a:p>
          <a:p>
            <a:r>
              <a:rPr lang="en-US" sz="2800"/>
              <a:t>many educator preparation programs report they do not do an adequate job of preparing their graduates to effectively create and sustain family-school partnerships. </a:t>
            </a:r>
          </a:p>
          <a:p>
            <a:r>
              <a:rPr lang="en-US" sz="2800"/>
              <a:t>only 17 of the 56 U.S. states and territories train teachers on strategies for effective family and community partnerships. </a:t>
            </a:r>
          </a:p>
        </p:txBody>
      </p:sp>
      <p:sp>
        <p:nvSpPr>
          <p:cNvPr id="4" name="Footer Placeholder 3">
            <a:extLst>
              <a:ext uri="{FF2B5EF4-FFF2-40B4-BE49-F238E27FC236}">
                <a16:creationId xmlns:a16="http://schemas.microsoft.com/office/drawing/2014/main" id="{59B7B425-8C35-6822-4076-E0A182939EFB}"/>
              </a:ext>
            </a:extLst>
          </p:cNvPr>
          <p:cNvSpPr>
            <a:spLocks noGrp="1"/>
          </p:cNvSpPr>
          <p:nvPr>
            <p:ph type="ftr" sz="quarter" idx="10"/>
          </p:nvPr>
        </p:nvSpPr>
        <p:spPr>
          <a:xfrm>
            <a:off x="841248" y="6190488"/>
            <a:ext cx="9810556" cy="312827"/>
          </a:xfrm>
        </p:spPr>
        <p:txBody>
          <a:bodyPr/>
          <a:lstStyle/>
          <a:p>
            <a:r>
              <a:rPr lang="en-US">
                <a:ea typeface="Calibri"/>
                <a:cs typeface="Calibri"/>
              </a:rPr>
              <a:t>(National Association for Family, School, and Community Engagement, n.d.; National Governors Association, 2022)</a:t>
            </a:r>
          </a:p>
        </p:txBody>
      </p:sp>
      <p:pic>
        <p:nvPicPr>
          <p:cNvPr id="2" name="Graphic 1">
            <a:extLst>
              <a:ext uri="{FF2B5EF4-FFF2-40B4-BE49-F238E27FC236}">
                <a16:creationId xmlns:a16="http://schemas.microsoft.com/office/drawing/2014/main" id="{6F8414B6-3271-A3E9-7BD5-471415B1984B}"/>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t="33934" r="82794"/>
          <a:stretch>
            <a:fillRect/>
          </a:stretch>
        </p:blipFill>
        <p:spPr>
          <a:xfrm>
            <a:off x="850201" y="1447660"/>
            <a:ext cx="1450548" cy="2721944"/>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AB94A-2E48-1116-7525-E36E4EC7D3A2}"/>
              </a:ext>
            </a:extLst>
          </p:cNvPr>
          <p:cNvSpPr>
            <a:spLocks noGrp="1"/>
          </p:cNvSpPr>
          <p:nvPr>
            <p:ph type="title"/>
          </p:nvPr>
        </p:nvSpPr>
        <p:spPr>
          <a:xfrm>
            <a:off x="838200" y="365125"/>
            <a:ext cx="10515600" cy="1097280"/>
          </a:xfrm>
        </p:spPr>
        <p:txBody>
          <a:bodyPr>
            <a:noAutofit/>
          </a:bodyPr>
          <a:lstStyle/>
          <a:p>
            <a:r>
              <a:rPr lang="en-US"/>
              <a:t>Looking at Your Own Teacher Preparation</a:t>
            </a:r>
          </a:p>
        </p:txBody>
      </p:sp>
      <p:sp>
        <p:nvSpPr>
          <p:cNvPr id="3" name="Text Placeholder 2">
            <a:extLst>
              <a:ext uri="{FF2B5EF4-FFF2-40B4-BE49-F238E27FC236}">
                <a16:creationId xmlns:a16="http://schemas.microsoft.com/office/drawing/2014/main" id="{B155E78A-30E2-620F-E685-0C868C297462}"/>
              </a:ext>
            </a:extLst>
          </p:cNvPr>
          <p:cNvSpPr>
            <a:spLocks noGrp="1"/>
          </p:cNvSpPr>
          <p:nvPr>
            <p:ph idx="4294967295"/>
          </p:nvPr>
        </p:nvSpPr>
        <p:spPr>
          <a:xfrm>
            <a:off x="838200" y="1600200"/>
            <a:ext cx="7602415" cy="4071938"/>
          </a:xfrm>
        </p:spPr>
        <p:txBody>
          <a:bodyPr>
            <a:normAutofit/>
          </a:bodyPr>
          <a:lstStyle/>
          <a:p>
            <a:pPr lvl="0"/>
            <a:r>
              <a:rPr lang="en-US" sz="2800"/>
              <a:t>What did you learn about family-school partnerships in your teacher preparation program? </a:t>
            </a:r>
          </a:p>
          <a:p>
            <a:pPr lvl="0"/>
            <a:r>
              <a:rPr lang="en-US" sz="2800"/>
              <a:t>What professional development (other than this) have you participated in related to working with families? </a:t>
            </a:r>
          </a:p>
          <a:p>
            <a:pPr lvl="0"/>
            <a:r>
              <a:rPr lang="en-US" sz="2800"/>
              <a:t>How would you rate your skills in working with families? Why?</a:t>
            </a:r>
          </a:p>
        </p:txBody>
      </p:sp>
      <p:grpSp>
        <p:nvGrpSpPr>
          <p:cNvPr id="8" name="Group 7">
            <a:extLst>
              <a:ext uri="{FF2B5EF4-FFF2-40B4-BE49-F238E27FC236}">
                <a16:creationId xmlns:a16="http://schemas.microsoft.com/office/drawing/2014/main" id="{499F5A2E-9148-6809-7965-727BB4C56AC9}"/>
              </a:ext>
              <a:ext uri="{C183D7F6-B498-43B3-948B-1728B52AA6E4}">
                <adec:decorative xmlns:adec="http://schemas.microsoft.com/office/drawing/2017/decorative" val="1"/>
              </a:ext>
            </a:extLst>
          </p:cNvPr>
          <p:cNvGrpSpPr/>
          <p:nvPr/>
        </p:nvGrpSpPr>
        <p:grpSpPr>
          <a:xfrm>
            <a:off x="8701173" y="1319605"/>
            <a:ext cx="3169328" cy="4218790"/>
            <a:chOff x="5341969" y="2680935"/>
            <a:chExt cx="2450236" cy="3331723"/>
          </a:xfrm>
        </p:grpSpPr>
        <p:pic>
          <p:nvPicPr>
            <p:cNvPr id="9" name="Graphic 8">
              <a:extLst>
                <a:ext uri="{FF2B5EF4-FFF2-40B4-BE49-F238E27FC236}">
                  <a16:creationId xmlns:a16="http://schemas.microsoft.com/office/drawing/2014/main" id="{6A705232-5ACD-FD52-3F9B-52ADF8234AF7}"/>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5341969" y="2680935"/>
              <a:ext cx="2450236" cy="3331723"/>
            </a:xfrm>
            <a:prstGeom prst="rect">
              <a:avLst/>
            </a:prstGeom>
          </p:spPr>
        </p:pic>
        <p:sp>
          <p:nvSpPr>
            <p:cNvPr id="10" name="TextBox 9">
              <a:extLst>
                <a:ext uri="{FF2B5EF4-FFF2-40B4-BE49-F238E27FC236}">
                  <a16:creationId xmlns:a16="http://schemas.microsoft.com/office/drawing/2014/main" id="{0533CE4B-2072-B9C7-8CF8-25E35D128145}"/>
                </a:ext>
              </a:extLst>
            </p:cNvPr>
            <p:cNvSpPr txBox="1"/>
            <p:nvPr/>
          </p:nvSpPr>
          <p:spPr>
            <a:xfrm flipH="1">
              <a:off x="5460399" y="3013223"/>
              <a:ext cx="1440586" cy="850716"/>
            </a:xfrm>
            <a:prstGeom prst="rect">
              <a:avLst/>
            </a:prstGeom>
            <a:noFill/>
          </p:spPr>
          <p:txBody>
            <a:bodyPr wrap="square">
              <a:spAutoFit/>
            </a:bodyPr>
            <a:lstStyle/>
            <a:p>
              <a:r>
                <a:rPr lang="en-US" sz="3200" b="1">
                  <a:solidFill>
                    <a:srgbClr val="F26D65"/>
                  </a:solidFill>
                  <a:latin typeface="Calibri" panose="020F0502020204030204" pitchFamily="34" charset="0"/>
                  <a:ea typeface="Calibri" panose="020F0502020204030204" pitchFamily="34" charset="0"/>
                  <a:cs typeface="Calibri" panose="020F0502020204030204" pitchFamily="34" charset="0"/>
                </a:rPr>
                <a:t>Course Catalog</a:t>
              </a:r>
            </a:p>
          </p:txBody>
        </p:sp>
      </p:grpSp>
    </p:spTree>
    <p:extLst>
      <p:ext uri="{BB962C8B-B14F-4D97-AF65-F5344CB8AC3E}">
        <p14:creationId xmlns:p14="http://schemas.microsoft.com/office/powerpoint/2010/main" val="9003447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94">
          <a:extLst>
            <a:ext uri="{FF2B5EF4-FFF2-40B4-BE49-F238E27FC236}">
              <a16:creationId xmlns:a16="http://schemas.microsoft.com/office/drawing/2014/main" id="{3E639317-975F-89CB-C859-78928928AE2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1DF648D-88CC-BC8C-C2FC-B4F83A661445}"/>
              </a:ext>
            </a:extLst>
          </p:cNvPr>
          <p:cNvSpPr>
            <a:spLocks noGrp="1"/>
          </p:cNvSpPr>
          <p:nvPr>
            <p:ph type="title"/>
          </p:nvPr>
        </p:nvSpPr>
        <p:spPr/>
        <p:txBody>
          <a:bodyPr/>
          <a:lstStyle/>
          <a:p>
            <a:r>
              <a:rPr lang="en-US" sz="3200"/>
              <a:t>Why </a:t>
            </a:r>
            <a:r>
              <a:rPr lang="en-US" sz="3200">
                <a:solidFill>
                  <a:srgbClr val="00A89E"/>
                </a:solidFill>
              </a:rPr>
              <a:t>Building Staff Capacity </a:t>
            </a:r>
            <a:r>
              <a:rPr lang="en-US" sz="3200"/>
              <a:t>for Family-School Partnership Matters</a:t>
            </a:r>
          </a:p>
        </p:txBody>
      </p:sp>
      <p:sp>
        <p:nvSpPr>
          <p:cNvPr id="3" name="Text Placeholder 2">
            <a:extLst>
              <a:ext uri="{FF2B5EF4-FFF2-40B4-BE49-F238E27FC236}">
                <a16:creationId xmlns:a16="http://schemas.microsoft.com/office/drawing/2014/main" id="{42ED9C09-227C-CE91-7785-D1E3B77133AF}"/>
              </a:ext>
            </a:extLst>
          </p:cNvPr>
          <p:cNvSpPr>
            <a:spLocks noGrp="1"/>
          </p:cNvSpPr>
          <p:nvPr>
            <p:ph sz="quarter" idx="11"/>
          </p:nvPr>
        </p:nvSpPr>
        <p:spPr>
          <a:xfrm>
            <a:off x="838200" y="1600200"/>
            <a:ext cx="10515600" cy="4071938"/>
          </a:xfrm>
        </p:spPr>
        <p:txBody>
          <a:bodyPr>
            <a:normAutofit/>
          </a:bodyPr>
          <a:lstStyle/>
          <a:p>
            <a:r>
              <a:rPr lang="en-US"/>
              <a:t>Partnerships require intentional skill development</a:t>
            </a:r>
          </a:p>
          <a:p>
            <a:r>
              <a:rPr lang="en-US"/>
              <a:t>Staff confidence in engaging families directly affects the quality</a:t>
            </a:r>
          </a:p>
          <a:p>
            <a:r>
              <a:rPr lang="en-US"/>
              <a:t>Assumptions and biases, left unexamined, become barriers </a:t>
            </a:r>
          </a:p>
          <a:p>
            <a:r>
              <a:rPr lang="en-US"/>
              <a:t>Capacity building aligns staff practice with school-wide goals</a:t>
            </a:r>
          </a:p>
          <a:p>
            <a:r>
              <a:rPr lang="en-US"/>
              <a:t>Students benefit most when home and school are working together</a:t>
            </a:r>
          </a:p>
        </p:txBody>
      </p:sp>
      <p:sp>
        <p:nvSpPr>
          <p:cNvPr id="6" name="Footer Placeholder 5">
            <a:extLst>
              <a:ext uri="{FF2B5EF4-FFF2-40B4-BE49-F238E27FC236}">
                <a16:creationId xmlns:a16="http://schemas.microsoft.com/office/drawing/2014/main" id="{079EA54E-7308-51E0-E0CE-734B2A7F7233}"/>
              </a:ext>
            </a:extLst>
          </p:cNvPr>
          <p:cNvSpPr>
            <a:spLocks noGrp="1"/>
          </p:cNvSpPr>
          <p:nvPr>
            <p:ph type="ftr" sz="quarter" idx="10"/>
          </p:nvPr>
        </p:nvSpPr>
        <p:spPr>
          <a:xfrm>
            <a:off x="838200" y="6194426"/>
            <a:ext cx="4114800" cy="298450"/>
          </a:xfrm>
        </p:spPr>
        <p:txBody>
          <a:bodyPr/>
          <a:lstStyle/>
          <a:p>
            <a:r>
              <a:rPr lang="en-US">
                <a:ea typeface="Calibri"/>
                <a:cs typeface="Calibri"/>
              </a:rPr>
              <a:t>(Mapp &amp; Bergman, 2019) </a:t>
            </a:r>
          </a:p>
        </p:txBody>
      </p:sp>
    </p:spTree>
    <p:extLst>
      <p:ext uri="{BB962C8B-B14F-4D97-AF65-F5344CB8AC3E}">
        <p14:creationId xmlns:p14="http://schemas.microsoft.com/office/powerpoint/2010/main" val="18201832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9D535-53D6-EA58-4017-E641716E77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B1AAE1-65AD-F618-AB27-7BE5EEE39712}"/>
              </a:ext>
            </a:extLst>
          </p:cNvPr>
          <p:cNvSpPr>
            <a:spLocks noGrp="1"/>
          </p:cNvSpPr>
          <p:nvPr>
            <p:ph type="title"/>
          </p:nvPr>
        </p:nvSpPr>
        <p:spPr>
          <a:xfrm>
            <a:off x="2852738" y="896471"/>
            <a:ext cx="8869362" cy="1096963"/>
          </a:xfrm>
        </p:spPr>
        <p:txBody>
          <a:bodyPr anchor="ctr">
            <a:normAutofit fontScale="90000"/>
          </a:bodyPr>
          <a:lstStyle/>
          <a:p>
            <a:r>
              <a:rPr lang="en-US">
                <a:solidFill>
                  <a:srgbClr val="F26D65"/>
                </a:solidFill>
              </a:rPr>
              <a:t>Check-In. </a:t>
            </a:r>
            <a:r>
              <a:rPr lang="en-US"/>
              <a:t>Introduction to Family-School Partnerships</a:t>
            </a:r>
          </a:p>
        </p:txBody>
      </p:sp>
      <p:sp>
        <p:nvSpPr>
          <p:cNvPr id="4" name="Content Placeholder 3">
            <a:extLst>
              <a:ext uri="{FF2B5EF4-FFF2-40B4-BE49-F238E27FC236}">
                <a16:creationId xmlns:a16="http://schemas.microsoft.com/office/drawing/2014/main" id="{49E83E6D-D455-6BA5-3405-2A801C1AB204}"/>
              </a:ext>
            </a:extLst>
          </p:cNvPr>
          <p:cNvSpPr>
            <a:spLocks noGrp="1"/>
          </p:cNvSpPr>
          <p:nvPr>
            <p:ph sz="quarter" idx="12"/>
          </p:nvPr>
        </p:nvSpPr>
        <p:spPr>
          <a:xfrm>
            <a:off x="2843213" y="2117259"/>
            <a:ext cx="8878887" cy="4071937"/>
          </a:xfrm>
        </p:spPr>
        <p:txBody>
          <a:bodyPr>
            <a:normAutofit/>
          </a:bodyPr>
          <a:lstStyle/>
          <a:p>
            <a:r>
              <a:rPr lang="en-US"/>
              <a:t>Do we view families as partners and experts on their children? </a:t>
            </a:r>
          </a:p>
          <a:p>
            <a:r>
              <a:rPr lang="en-US"/>
              <a:t>How often do we intentionally listen to families before making decisions?</a:t>
            </a:r>
          </a:p>
          <a:p>
            <a:r>
              <a:rPr lang="en-US"/>
              <a:t>Do my communication practices reflect respect for families’ time, culture, and experience? </a:t>
            </a:r>
          </a:p>
          <a:p>
            <a:r>
              <a:rPr lang="en-US"/>
              <a:t>How frequently do I use communication methods that allow families to respond, ask questions, or share input? </a:t>
            </a:r>
          </a:p>
          <a:p>
            <a:r>
              <a:rPr lang="en-US"/>
              <a:t>Do I offer multiple ways for families to engage (in-person, virtual, phone, text, written)? </a:t>
            </a:r>
          </a:p>
        </p:txBody>
      </p:sp>
      <p:pic>
        <p:nvPicPr>
          <p:cNvPr id="3" name="Graphic 2">
            <a:extLst>
              <a:ext uri="{FF2B5EF4-FFF2-40B4-BE49-F238E27FC236}">
                <a16:creationId xmlns:a16="http://schemas.microsoft.com/office/drawing/2014/main" id="{5F362807-B531-4D26-9AC4-F5BAE4E1B8E4}"/>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717207" y="961416"/>
            <a:ext cx="1593507" cy="2014606"/>
          </a:xfrm>
          <a:prstGeom prst="rect">
            <a:avLst/>
          </a:prstGeom>
        </p:spPr>
      </p:pic>
    </p:spTree>
    <p:extLst>
      <p:ext uri="{BB962C8B-B14F-4D97-AF65-F5344CB8AC3E}">
        <p14:creationId xmlns:p14="http://schemas.microsoft.com/office/powerpoint/2010/main" val="3176787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5" name="Title 4">
            <a:extLst>
              <a:ext uri="{FF2B5EF4-FFF2-40B4-BE49-F238E27FC236}">
                <a16:creationId xmlns:a16="http://schemas.microsoft.com/office/drawing/2014/main" id="{09B0560C-BF81-9A43-7DF6-4AB92594DC4A}"/>
              </a:ext>
            </a:extLst>
          </p:cNvPr>
          <p:cNvSpPr>
            <a:spLocks noGrp="1"/>
          </p:cNvSpPr>
          <p:nvPr>
            <p:ph type="title"/>
          </p:nvPr>
        </p:nvSpPr>
        <p:spPr/>
        <p:txBody>
          <a:bodyPr/>
          <a:lstStyle/>
          <a:p>
            <a:r>
              <a:rPr lang="en-US"/>
              <a:t>Hidden Slide #3</a:t>
            </a:r>
          </a:p>
        </p:txBody>
      </p:sp>
      <p:sp>
        <p:nvSpPr>
          <p:cNvPr id="8" name="Text Placeholder 7">
            <a:extLst>
              <a:ext uri="{FF2B5EF4-FFF2-40B4-BE49-F238E27FC236}">
                <a16:creationId xmlns:a16="http://schemas.microsoft.com/office/drawing/2014/main" id="{6F15C29D-496E-82E2-0DE3-9C36D27F89A0}"/>
              </a:ext>
            </a:extLst>
          </p:cNvPr>
          <p:cNvSpPr>
            <a:spLocks noGrp="1"/>
          </p:cNvSpPr>
          <p:nvPr>
            <p:ph type="body" idx="10"/>
          </p:nvPr>
        </p:nvSpPr>
        <p:spPr/>
        <p:txBody>
          <a:bodyPr/>
          <a:lstStyle/>
          <a:p>
            <a:r>
              <a:rPr lang="en-US"/>
              <a:t>In-person professional development suggestions</a:t>
            </a:r>
          </a:p>
        </p:txBody>
      </p:sp>
      <p:sp>
        <p:nvSpPr>
          <p:cNvPr id="2" name="Content Placeholder 1">
            <a:extLst>
              <a:ext uri="{FF2B5EF4-FFF2-40B4-BE49-F238E27FC236}">
                <a16:creationId xmlns:a16="http://schemas.microsoft.com/office/drawing/2014/main" id="{A07B22B3-CC16-3B06-DED7-BB26FC95A536}"/>
              </a:ext>
            </a:extLst>
          </p:cNvPr>
          <p:cNvSpPr>
            <a:spLocks noGrp="1"/>
          </p:cNvSpPr>
          <p:nvPr>
            <p:ph idx="4294967295"/>
          </p:nvPr>
        </p:nvSpPr>
        <p:spPr>
          <a:xfrm>
            <a:off x="838200" y="1484438"/>
            <a:ext cx="10515600" cy="4188019"/>
          </a:xfrm>
        </p:spPr>
        <p:txBody>
          <a:bodyPr/>
          <a:lstStyle/>
          <a:p>
            <a:pPr lvl="0"/>
            <a:r>
              <a:rPr lang="en-US"/>
              <a:t>The following estimated times for each section of the Family-School Partnerships module include time to process and reflect on content.</a:t>
            </a:r>
          </a:p>
          <a:p>
            <a:pPr lvl="1"/>
            <a:r>
              <a:rPr lang="en-US" sz="2400"/>
              <a:t>Overview and Part 1, </a:t>
            </a:r>
            <a:r>
              <a:rPr lang="en-US" sz="2400">
                <a:solidFill>
                  <a:schemeClr val="accent1"/>
                </a:solidFill>
              </a:rPr>
              <a:t>1 hour</a:t>
            </a:r>
          </a:p>
          <a:p>
            <a:pPr lvl="1"/>
            <a:r>
              <a:rPr lang="en-US" sz="2400"/>
              <a:t>Part 2, </a:t>
            </a:r>
            <a:r>
              <a:rPr lang="en-US" sz="2400">
                <a:solidFill>
                  <a:schemeClr val="accent1"/>
                </a:solidFill>
              </a:rPr>
              <a:t>1 hour</a:t>
            </a:r>
          </a:p>
          <a:p>
            <a:pPr lvl="1"/>
            <a:r>
              <a:rPr lang="en-US" sz="2400"/>
              <a:t>Part 3, </a:t>
            </a:r>
            <a:r>
              <a:rPr lang="en-US" sz="2400">
                <a:solidFill>
                  <a:schemeClr val="accent1"/>
                </a:solidFill>
              </a:rPr>
              <a:t>1.5 hour</a:t>
            </a:r>
          </a:p>
          <a:p>
            <a:pPr lvl="1"/>
            <a:r>
              <a:rPr lang="en-US" sz="2400"/>
              <a:t>Total = </a:t>
            </a:r>
            <a:r>
              <a:rPr lang="en-US" sz="2400">
                <a:solidFill>
                  <a:schemeClr val="accent1"/>
                </a:solidFill>
              </a:rPr>
              <a:t>3.5 hours</a:t>
            </a:r>
          </a:p>
          <a:p>
            <a:pPr lvl="0"/>
            <a:r>
              <a:rPr lang="en-US"/>
              <a:t>Read the slides, notes, handouts, and Practice Profile thoroughly as they provide detailed information to assist you in preparation for and delivery of the training. </a:t>
            </a:r>
          </a:p>
          <a:p>
            <a:pPr lvl="0"/>
            <a:r>
              <a:rPr lang="en-US"/>
              <a:t>Some reflection activities can be expanded by using the activities designated OPTIONAL or additional activities found in the coaching companion.</a:t>
            </a:r>
          </a:p>
          <a:p>
            <a:pPr lvl="0"/>
            <a:r>
              <a:rPr lang="en-US"/>
              <a:t>Breaks can be added at the presenter’s discretion.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5FBC9-D971-424E-2A67-9A3815EB8D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BD1870-6378-2AF1-36D3-A97BD3EA6827}"/>
              </a:ext>
            </a:extLst>
          </p:cNvPr>
          <p:cNvSpPr>
            <a:spLocks noGrp="1"/>
          </p:cNvSpPr>
          <p:nvPr>
            <p:ph type="title"/>
          </p:nvPr>
        </p:nvSpPr>
        <p:spPr>
          <a:xfrm>
            <a:off x="827049" y="981058"/>
            <a:ext cx="6724651" cy="1850948"/>
          </a:xfrm>
        </p:spPr>
        <p:txBody>
          <a:bodyPr anchor="ctr">
            <a:noAutofit/>
          </a:bodyPr>
          <a:lstStyle/>
          <a:p>
            <a:r>
              <a:rPr lang="en-US">
                <a:solidFill>
                  <a:srgbClr val="00A89E"/>
                </a:solidFill>
              </a:rPr>
              <a:t>Essential Function 1</a:t>
            </a:r>
            <a:br>
              <a:rPr lang="en-US"/>
            </a:br>
            <a:r>
              <a:rPr lang="en-US"/>
              <a:t>Building and Sustaining Collaborative Family-School Partnerships</a:t>
            </a:r>
          </a:p>
        </p:txBody>
      </p:sp>
      <p:sp>
        <p:nvSpPr>
          <p:cNvPr id="3" name="Text Placeholder 2">
            <a:extLst>
              <a:ext uri="{FF2B5EF4-FFF2-40B4-BE49-F238E27FC236}">
                <a16:creationId xmlns:a16="http://schemas.microsoft.com/office/drawing/2014/main" id="{E6AA5A44-4D19-BBC8-DEC8-A1B9AD45E2E0}"/>
              </a:ext>
            </a:extLst>
          </p:cNvPr>
          <p:cNvSpPr>
            <a:spLocks noGrp="1"/>
          </p:cNvSpPr>
          <p:nvPr>
            <p:ph sz="quarter" idx="4294967295"/>
          </p:nvPr>
        </p:nvSpPr>
        <p:spPr>
          <a:xfrm>
            <a:off x="7905752" y="365125"/>
            <a:ext cx="3552825" cy="6115051"/>
          </a:xfrm>
        </p:spPr>
        <p:txBody>
          <a:bodyPr anchor="ctr">
            <a:normAutofit/>
          </a:bodyPr>
          <a:lstStyle/>
          <a:p>
            <a:pPr marL="548638" indent="-457200">
              <a:buFont typeface="+mj-lt"/>
              <a:buAutoNum type="arabicPeriod"/>
            </a:pPr>
            <a:r>
              <a:rPr lang="en-US" sz="3600">
                <a:solidFill>
                  <a:schemeClr val="bg1"/>
                </a:solidFill>
              </a:rPr>
              <a:t>The power of partnerships</a:t>
            </a:r>
          </a:p>
          <a:p>
            <a:pPr marL="548638" indent="-457200">
              <a:buFont typeface="+mj-lt"/>
              <a:buAutoNum type="arabicPeriod"/>
            </a:pPr>
            <a:r>
              <a:rPr lang="en-US" sz="3600">
                <a:solidFill>
                  <a:schemeClr val="bg1"/>
                </a:solidFill>
              </a:rPr>
              <a:t>Two-way communication</a:t>
            </a:r>
          </a:p>
          <a:p>
            <a:pPr marL="548638" indent="-457200">
              <a:buFont typeface="+mj-lt"/>
              <a:buAutoNum type="arabicPeriod"/>
            </a:pPr>
            <a:r>
              <a:rPr lang="en-US" sz="3600">
                <a:solidFill>
                  <a:schemeClr val="bg1"/>
                </a:solidFill>
              </a:rPr>
              <a:t>Family input</a:t>
            </a:r>
          </a:p>
          <a:p>
            <a:pPr marL="548638" indent="-457200">
              <a:buFont typeface="+mj-lt"/>
              <a:buAutoNum type="arabicPeriod"/>
            </a:pPr>
            <a:r>
              <a:rPr lang="en-US" sz="3600">
                <a:solidFill>
                  <a:schemeClr val="bg1"/>
                </a:solidFill>
              </a:rPr>
              <a:t>Building trust</a:t>
            </a:r>
          </a:p>
        </p:txBody>
      </p:sp>
      <p:pic>
        <p:nvPicPr>
          <p:cNvPr id="6" name="Graphic 5">
            <a:extLst>
              <a:ext uri="{FF2B5EF4-FFF2-40B4-BE49-F238E27FC236}">
                <a16:creationId xmlns:a16="http://schemas.microsoft.com/office/drawing/2014/main" id="{5ABD4887-6BE1-CB68-8A6A-78AC42CE0070}"/>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1010" y="3423016"/>
            <a:ext cx="6081217" cy="2989581"/>
          </a:xfrm>
          <a:prstGeom prst="rect">
            <a:avLst/>
          </a:prstGeom>
        </p:spPr>
      </p:pic>
    </p:spTree>
    <p:extLst>
      <p:ext uri="{BB962C8B-B14F-4D97-AF65-F5344CB8AC3E}">
        <p14:creationId xmlns:p14="http://schemas.microsoft.com/office/powerpoint/2010/main" val="33220216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61C7B86B-688B-42CA-DD6F-EF2D9F48DEF8}"/>
            </a:ext>
          </a:extLst>
        </p:cNvPr>
        <p:cNvGrpSpPr/>
        <p:nvPr/>
      </p:nvGrpSpPr>
      <p:grpSpPr>
        <a:xfrm>
          <a:off x="0" y="0"/>
          <a:ext cx="0" cy="0"/>
          <a:chOff x="0" y="0"/>
          <a:chExt cx="0" cy="0"/>
        </a:xfrm>
      </p:grpSpPr>
      <p:sp>
        <p:nvSpPr>
          <p:cNvPr id="154" name="Google Shape;154;g2eb8c0eaacd_0_34">
            <a:extLst>
              <a:ext uri="{FF2B5EF4-FFF2-40B4-BE49-F238E27FC236}">
                <a16:creationId xmlns:a16="http://schemas.microsoft.com/office/drawing/2014/main" id="{F2CEC668-DFC6-13E7-DDC9-DC67DAF9CD9D}"/>
              </a:ext>
            </a:extLst>
          </p:cNvPr>
          <p:cNvSpPr txBox="1">
            <a:spLocks noGrp="1"/>
          </p:cNvSpPr>
          <p:nvPr>
            <p:ph type="title" idx="4294967295"/>
          </p:nvPr>
        </p:nvSpPr>
        <p:spPr>
          <a:xfrm>
            <a:off x="649358" y="365125"/>
            <a:ext cx="10518914" cy="784225"/>
          </a:xfrm>
          <a:prstGeom prst="rect">
            <a:avLst/>
          </a:prstGeom>
        </p:spPr>
        <p:txBody>
          <a:bodyPr spcFirstLastPara="1" wrap="square" lIns="121900" tIns="121900" rIns="121900" bIns="121900" anchor="t" anchorCtr="0">
            <a:noAutofit/>
          </a:bodyPr>
          <a:lstStyle/>
          <a:p>
            <a:pPr>
              <a:spcBef>
                <a:spcPts val="0"/>
              </a:spcBef>
            </a:pPr>
            <a:r>
              <a:rPr lang="en-US" sz="3200">
                <a:solidFill>
                  <a:srgbClr val="00A89E"/>
                </a:solidFill>
              </a:rPr>
              <a:t>Pre-Read Discussion. </a:t>
            </a:r>
            <a:r>
              <a:rPr lang="en-US" sz="3200" b="0" i="1"/>
              <a:t>“</a:t>
            </a:r>
            <a:r>
              <a:rPr lang="en-US" sz="3200" b="0" i="1">
                <a:solidFill>
                  <a:schemeClr val="dk1"/>
                </a:solidFill>
                <a:highlight>
                  <a:schemeClr val="lt1"/>
                </a:highlight>
              </a:rPr>
              <a:t>What the Research Says About the Best Ways to Engage Parents”</a:t>
            </a:r>
            <a:endParaRPr sz="3200" b="0"/>
          </a:p>
        </p:txBody>
      </p:sp>
      <p:sp>
        <p:nvSpPr>
          <p:cNvPr id="2" name="Content Placeholder 1">
            <a:extLst>
              <a:ext uri="{FF2B5EF4-FFF2-40B4-BE49-F238E27FC236}">
                <a16:creationId xmlns:a16="http://schemas.microsoft.com/office/drawing/2014/main" id="{52553530-F838-A240-5B1C-440A18D0D883}"/>
              </a:ext>
            </a:extLst>
          </p:cNvPr>
          <p:cNvSpPr>
            <a:spLocks noGrp="1"/>
          </p:cNvSpPr>
          <p:nvPr>
            <p:ph sz="half" idx="4294967295"/>
          </p:nvPr>
        </p:nvSpPr>
        <p:spPr>
          <a:xfrm>
            <a:off x="851452" y="1696279"/>
            <a:ext cx="10518913" cy="1943860"/>
          </a:xfrm>
        </p:spPr>
        <p:txBody>
          <a:bodyPr/>
          <a:lstStyle/>
          <a:p>
            <a:pPr marL="596900" lvl="0" indent="-457200">
              <a:spcAft>
                <a:spcPts val="0"/>
              </a:spcAft>
              <a:buSzPct val="100000"/>
              <a:buFont typeface="+mj-lt"/>
              <a:buAutoNum type="arabicPeriod"/>
            </a:pPr>
            <a:r>
              <a:rPr lang="en-US" sz="2600"/>
              <a:t>What beliefs about families might unintentionally limit how schools design engagement? </a:t>
            </a:r>
          </a:p>
          <a:p>
            <a:pPr marL="596900" lvl="0" indent="-457200">
              <a:spcAft>
                <a:spcPts val="0"/>
              </a:spcAft>
              <a:buSzPct val="100000"/>
              <a:buFont typeface="+mj-lt"/>
              <a:buAutoNum type="arabicPeriod"/>
            </a:pPr>
            <a:r>
              <a:rPr lang="en-US" sz="2600"/>
              <a:t>How does the focus on relationships change the tone of interactions when challenges arise? </a:t>
            </a:r>
          </a:p>
          <a:p>
            <a:pPr marL="596900" lvl="0" indent="-457200">
              <a:spcAft>
                <a:spcPts val="0"/>
              </a:spcAft>
              <a:buSzPct val="100000"/>
              <a:buFont typeface="+mj-lt"/>
              <a:buAutoNum type="arabicPeriod"/>
            </a:pPr>
            <a:r>
              <a:rPr lang="en-US" sz="2600"/>
              <a:t>In what ways does meeting families where they are (language, location, schedules) shift power dynamics between schools and families? </a:t>
            </a:r>
          </a:p>
          <a:p>
            <a:pPr marL="596900" lvl="0" indent="-457200">
              <a:spcAft>
                <a:spcPts val="0"/>
              </a:spcAft>
              <a:buSzPct val="100000"/>
              <a:buFont typeface="+mj-lt"/>
              <a:buAutoNum type="arabicPeriod"/>
            </a:pPr>
            <a:r>
              <a:rPr lang="en-US" sz="2600"/>
              <a:t>How do the ‘get togethers’ differ from traditional family nights or curriculum events? </a:t>
            </a:r>
          </a:p>
          <a:p>
            <a:pPr marL="596900" lvl="0" indent="-457200">
              <a:spcAft>
                <a:spcPts val="0"/>
              </a:spcAft>
              <a:buSzPct val="100000"/>
              <a:buFont typeface="+mj-lt"/>
              <a:buAutoNum type="arabicPeriod"/>
            </a:pPr>
            <a:r>
              <a:rPr lang="en-US" sz="2600"/>
              <a:t>Which of the strategies mentioned seem most powerful? </a:t>
            </a:r>
          </a:p>
          <a:p>
            <a:endParaRPr lang="en-US"/>
          </a:p>
        </p:txBody>
      </p:sp>
      <p:sp>
        <p:nvSpPr>
          <p:cNvPr id="4" name="TextBox 3">
            <a:extLst>
              <a:ext uri="{FF2B5EF4-FFF2-40B4-BE49-F238E27FC236}">
                <a16:creationId xmlns:a16="http://schemas.microsoft.com/office/drawing/2014/main" id="{6B7EB671-2532-598A-CE91-2D7A29FC7B58}"/>
              </a:ext>
            </a:extLst>
          </p:cNvPr>
          <p:cNvSpPr txBox="1"/>
          <p:nvPr/>
        </p:nvSpPr>
        <p:spPr>
          <a:xfrm>
            <a:off x="851452" y="5577203"/>
            <a:ext cx="10691812" cy="369332"/>
          </a:xfrm>
          <a:prstGeom prst="rect">
            <a:avLst/>
          </a:prstGeom>
          <a:noFill/>
        </p:spPr>
        <p:txBody>
          <a:bodyPr wrap="square">
            <a:spAutoFit/>
          </a:bodyPr>
          <a:lstStyle/>
          <a:p>
            <a:pPr marL="0" lvl="0" indent="0" algn="l" rtl="0">
              <a:lnSpc>
                <a:spcPct val="90000"/>
              </a:lnSpc>
              <a:spcBef>
                <a:spcPts val="1000"/>
              </a:spcBef>
              <a:spcAft>
                <a:spcPts val="1600"/>
              </a:spcAft>
              <a:buClr>
                <a:srgbClr val="000000"/>
              </a:buClr>
              <a:buSzPts val="1100"/>
              <a:buFont typeface="Arial"/>
              <a:buNone/>
            </a:pPr>
            <a:r>
              <a:rPr lang="en-US" sz="2000">
                <a:latin typeface="Calibri" panose="020F0502020204030204" pitchFamily="34" charset="0"/>
                <a:ea typeface="Calibri" panose="020F0502020204030204" pitchFamily="34" charset="0"/>
                <a:cs typeface="Calibri" panose="020F0502020204030204" pitchFamily="34" charset="0"/>
                <a:hlinkClick r:id="rId3"/>
              </a:rPr>
              <a:t>Hechinger Report: What The Research Says About The Best Ways To Engage Parents</a:t>
            </a:r>
            <a:endParaRPr lang="en-US" sz="2000">
              <a:solidFill>
                <a:schemeClr val="dk1"/>
              </a:solidFill>
              <a:highlight>
                <a:schemeClr val="lt1"/>
              </a:highlight>
              <a:latin typeface="Calibri" panose="020F0502020204030204" pitchFamily="34" charset="0"/>
              <a:ea typeface="Calibri" panose="020F0502020204030204" pitchFamily="34" charset="0"/>
              <a:cs typeface="Calibri" panose="020F0502020204030204" pitchFamily="34" charset="0"/>
            </a:endParaRPr>
          </a:p>
        </p:txBody>
      </p:sp>
      <p:sp>
        <p:nvSpPr>
          <p:cNvPr id="5" name="Footer Placeholder 2">
            <a:extLst>
              <a:ext uri="{FF2B5EF4-FFF2-40B4-BE49-F238E27FC236}">
                <a16:creationId xmlns:a16="http://schemas.microsoft.com/office/drawing/2014/main" id="{4B4BF9FC-17AD-6C02-EC10-6A6E416F4101}"/>
              </a:ext>
            </a:extLst>
          </p:cNvPr>
          <p:cNvSpPr txBox="1">
            <a:spLocks/>
          </p:cNvSpPr>
          <p:nvPr/>
        </p:nvSpPr>
        <p:spPr>
          <a:xfrm>
            <a:off x="841248" y="6190488"/>
            <a:ext cx="4114800" cy="298450"/>
          </a:xfrm>
          <a:prstGeom prst="rect">
            <a:avLst/>
          </a:prstGeom>
        </p:spPr>
        <p:txBody>
          <a:bodyPr vert="horz" lIns="91440" tIns="45720" rIns="91440" bIns="45720" rtlCol="0" anchor="ctr">
            <a:noAutofit/>
          </a:bodyPr>
          <a:lstStyle>
            <a:lvl1pPr marL="0" indent="0" algn="l" defTabSz="914377" rtl="0" eaLnBrk="1" latinLnBrk="0" hangingPunct="1">
              <a:lnSpc>
                <a:spcPct val="100000"/>
              </a:lnSpc>
              <a:spcBef>
                <a:spcPts val="1000"/>
              </a:spcBef>
              <a:spcAft>
                <a:spcPts val="600"/>
              </a:spcAft>
              <a:buFont typeface="Arial" panose="020B0604020202020204" pitchFamily="34" charset="0"/>
              <a:buNone/>
              <a:defRPr sz="2800" b="1" kern="1200">
                <a:solidFill>
                  <a:schemeClr val="tx1"/>
                </a:solidFill>
                <a:latin typeface="Aptos" panose="020B0004020202020204" pitchFamily="34" charset="0"/>
                <a:ea typeface="+mn-ea"/>
                <a:cs typeface="+mn-cs"/>
              </a:defRPr>
            </a:lvl1pPr>
            <a:lvl2pPr marL="457189" indent="0" algn="l" defTabSz="914377" rtl="0" eaLnBrk="1" latinLnBrk="0" hangingPunct="1">
              <a:lnSpc>
                <a:spcPct val="100000"/>
              </a:lnSpc>
              <a:spcBef>
                <a:spcPts val="0"/>
              </a:spcBef>
              <a:spcAft>
                <a:spcPts val="600"/>
              </a:spcAft>
              <a:buSzPct val="80000"/>
              <a:buFont typeface="Arial" panose="020B0604020202020204" pitchFamily="34" charset="0"/>
              <a:buNone/>
              <a:defRPr sz="2000" b="1" kern="1200">
                <a:solidFill>
                  <a:schemeClr val="tx1"/>
                </a:solidFill>
                <a:latin typeface="+mn-lt"/>
                <a:ea typeface="+mn-ea"/>
                <a:cs typeface="+mn-cs"/>
              </a:defRPr>
            </a:lvl2pPr>
            <a:lvl3pPr marL="914377" indent="0" algn="l" defTabSz="914377" rtl="0" eaLnBrk="1" latinLnBrk="0" hangingPunct="1">
              <a:lnSpc>
                <a:spcPct val="100000"/>
              </a:lnSpc>
              <a:spcBef>
                <a:spcPts val="0"/>
              </a:spcBef>
              <a:spcAft>
                <a:spcPts val="600"/>
              </a:spcAft>
              <a:buFont typeface="Arial" panose="020B0604020202020204" pitchFamily="34" charset="0"/>
              <a:buNone/>
              <a:defRPr sz="1800" b="1" kern="1200">
                <a:solidFill>
                  <a:schemeClr val="tx1"/>
                </a:solidFill>
                <a:latin typeface="+mn-lt"/>
                <a:ea typeface="+mn-ea"/>
                <a:cs typeface="+mn-cs"/>
              </a:defRPr>
            </a:lvl3pPr>
            <a:lvl4pPr marL="1371566" indent="0" algn="l" defTabSz="914377" rtl="0" eaLnBrk="1" latinLnBrk="0" hangingPunct="1">
              <a:lnSpc>
                <a:spcPct val="100000"/>
              </a:lnSpc>
              <a:spcBef>
                <a:spcPts val="0"/>
              </a:spcBef>
              <a:spcAft>
                <a:spcPts val="600"/>
              </a:spcAft>
              <a:buFont typeface="Arial" panose="020B0604020202020204" pitchFamily="34" charset="0"/>
              <a:buNone/>
              <a:defRPr sz="1600" b="1" kern="1200">
                <a:solidFill>
                  <a:schemeClr val="tx1"/>
                </a:solidFill>
                <a:latin typeface="+mn-lt"/>
                <a:ea typeface="+mn-ea"/>
                <a:cs typeface="+mn-cs"/>
              </a:defRPr>
            </a:lvl4pPr>
            <a:lvl5pPr marL="1828754" indent="0" algn="l" defTabSz="914377" rtl="0" eaLnBrk="1" latinLnBrk="0" hangingPunct="1">
              <a:lnSpc>
                <a:spcPct val="100000"/>
              </a:lnSpc>
              <a:spcBef>
                <a:spcPts val="0"/>
              </a:spcBef>
              <a:spcAft>
                <a:spcPts val="600"/>
              </a:spcAft>
              <a:buFont typeface="Arial" panose="020B0604020202020204" pitchFamily="34" charset="0"/>
              <a:buNone/>
              <a:defRPr sz="1600" b="1" kern="1200">
                <a:solidFill>
                  <a:schemeClr val="tx1"/>
                </a:solidFill>
                <a:latin typeface="+mn-lt"/>
                <a:ea typeface="+mn-ea"/>
                <a:cs typeface="+mn-cs"/>
              </a:defRPr>
            </a:lvl5pPr>
            <a:lvl6pPr marL="2285943"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131"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320"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509" indent="0" algn="l" defTabSz="914377"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buClrTx/>
            </a:pPr>
            <a:r>
              <a:rPr lang="en-US" sz="1600" b="0">
                <a:latin typeface="Calibri"/>
                <a:ea typeface="Calibri"/>
                <a:cs typeface="Calibri"/>
              </a:rPr>
              <a:t>(Adams, 2020)</a:t>
            </a:r>
          </a:p>
        </p:txBody>
      </p:sp>
    </p:spTree>
    <p:extLst>
      <p:ext uri="{BB962C8B-B14F-4D97-AF65-F5344CB8AC3E}">
        <p14:creationId xmlns:p14="http://schemas.microsoft.com/office/powerpoint/2010/main" val="28134978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94">
          <a:extLst>
            <a:ext uri="{FF2B5EF4-FFF2-40B4-BE49-F238E27FC236}">
              <a16:creationId xmlns:a16="http://schemas.microsoft.com/office/drawing/2014/main" id="{E6524D80-B591-0376-6C7D-1EBA208A14F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F906E80-45C5-FB06-680B-25CA4E97C1FA}"/>
              </a:ext>
            </a:extLst>
          </p:cNvPr>
          <p:cNvSpPr>
            <a:spLocks noGrp="1"/>
          </p:cNvSpPr>
          <p:nvPr>
            <p:ph type="title"/>
          </p:nvPr>
        </p:nvSpPr>
        <p:spPr>
          <a:xfrm>
            <a:off x="838200" y="365127"/>
            <a:ext cx="10515600" cy="1097280"/>
          </a:xfrm>
        </p:spPr>
        <p:txBody>
          <a:bodyPr/>
          <a:lstStyle/>
          <a:p>
            <a:r>
              <a:rPr lang="en-US" sz="3200">
                <a:solidFill>
                  <a:srgbClr val="00A89E"/>
                </a:solidFill>
              </a:rPr>
              <a:t>The Power of Partnerships</a:t>
            </a:r>
            <a:br>
              <a:rPr lang="en-US" sz="3200"/>
            </a:br>
            <a:r>
              <a:rPr lang="en-US" sz="3200"/>
              <a:t>Why Engaging Families in Partnership Matters</a:t>
            </a:r>
          </a:p>
        </p:txBody>
      </p:sp>
      <p:sp>
        <p:nvSpPr>
          <p:cNvPr id="3" name="Text Placeholder 2">
            <a:extLst>
              <a:ext uri="{FF2B5EF4-FFF2-40B4-BE49-F238E27FC236}">
                <a16:creationId xmlns:a16="http://schemas.microsoft.com/office/drawing/2014/main" id="{C799CEA4-EEF2-B791-A76E-DA59312CDFF0}"/>
              </a:ext>
            </a:extLst>
          </p:cNvPr>
          <p:cNvSpPr>
            <a:spLocks noGrp="1"/>
          </p:cNvSpPr>
          <p:nvPr>
            <p:ph sz="quarter" idx="11"/>
          </p:nvPr>
        </p:nvSpPr>
        <p:spPr>
          <a:xfrm>
            <a:off x="838200" y="1600200"/>
            <a:ext cx="10515600" cy="4071938"/>
          </a:xfrm>
        </p:spPr>
        <p:txBody>
          <a:bodyPr>
            <a:normAutofit/>
          </a:bodyPr>
          <a:lstStyle/>
          <a:p>
            <a:r>
              <a:rPr lang="en-US"/>
              <a:t>Family-school partnerships are one of the strongest predictors of school success</a:t>
            </a:r>
          </a:p>
          <a:p>
            <a:r>
              <a:rPr lang="en-US"/>
              <a:t>Shifts the dynamic from school-as-expert to shared leadership</a:t>
            </a:r>
          </a:p>
          <a:p>
            <a:r>
              <a:rPr lang="en-US"/>
              <a:t>Better equips families to support learning at home</a:t>
            </a:r>
          </a:p>
          <a:p>
            <a:r>
              <a:rPr lang="en-US"/>
              <a:t>Students see that the adults in their lives are aligned</a:t>
            </a:r>
          </a:p>
          <a:p>
            <a:r>
              <a:rPr lang="en-US"/>
              <a:t>Builds trust and reduces misunderstandings</a:t>
            </a:r>
          </a:p>
          <a:p>
            <a:r>
              <a:rPr lang="en-US"/>
              <a:t>Helps families know they are invited partners</a:t>
            </a:r>
          </a:p>
          <a:p>
            <a:r>
              <a:rPr lang="en-US"/>
              <a:t>Shifts engagement from compliance to collaboration</a:t>
            </a:r>
          </a:p>
        </p:txBody>
      </p:sp>
      <p:sp>
        <p:nvSpPr>
          <p:cNvPr id="6" name="Footer Placeholder 5">
            <a:extLst>
              <a:ext uri="{FF2B5EF4-FFF2-40B4-BE49-F238E27FC236}">
                <a16:creationId xmlns:a16="http://schemas.microsoft.com/office/drawing/2014/main" id="{B22664A4-6FE2-176C-98A8-038A40D0244C}"/>
              </a:ext>
            </a:extLst>
          </p:cNvPr>
          <p:cNvSpPr>
            <a:spLocks noGrp="1"/>
          </p:cNvSpPr>
          <p:nvPr>
            <p:ph type="ftr" sz="quarter" idx="10"/>
          </p:nvPr>
        </p:nvSpPr>
        <p:spPr>
          <a:xfrm>
            <a:off x="838200" y="6194426"/>
            <a:ext cx="4114800" cy="298450"/>
          </a:xfrm>
        </p:spPr>
        <p:txBody>
          <a:bodyPr/>
          <a:lstStyle/>
          <a:p>
            <a:r>
              <a:rPr lang="en-US">
                <a:ea typeface="Calibri"/>
                <a:cs typeface="Calibri"/>
              </a:rPr>
              <a:t>(Jacques &amp; Villegas, 2018)</a:t>
            </a:r>
          </a:p>
        </p:txBody>
      </p:sp>
    </p:spTree>
    <p:extLst>
      <p:ext uri="{BB962C8B-B14F-4D97-AF65-F5344CB8AC3E}">
        <p14:creationId xmlns:p14="http://schemas.microsoft.com/office/powerpoint/2010/main" val="30211279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830F9-D51B-06C2-ABE7-53C28E7E6DB3}"/>
              </a:ext>
            </a:extLst>
          </p:cNvPr>
          <p:cNvSpPr>
            <a:spLocks noGrp="1"/>
          </p:cNvSpPr>
          <p:nvPr>
            <p:ph type="title"/>
          </p:nvPr>
        </p:nvSpPr>
        <p:spPr>
          <a:xfrm>
            <a:off x="838200" y="365125"/>
            <a:ext cx="10515600" cy="1097280"/>
          </a:xfrm>
        </p:spPr>
        <p:txBody>
          <a:bodyPr>
            <a:normAutofit/>
          </a:bodyPr>
          <a:lstStyle/>
          <a:p>
            <a:r>
              <a:rPr lang="en-US" sz="3200">
                <a:solidFill>
                  <a:srgbClr val="00A89E"/>
                </a:solidFill>
              </a:rPr>
              <a:t>The Power of Partnerships</a:t>
            </a:r>
            <a:br>
              <a:rPr lang="en-US" sz="3200"/>
            </a:br>
            <a:r>
              <a:rPr lang="en-US" sz="3200"/>
              <a:t>What Engaging Families Looks Like </a:t>
            </a:r>
          </a:p>
        </p:txBody>
      </p:sp>
      <p:sp>
        <p:nvSpPr>
          <p:cNvPr id="3" name="Text Placeholder 2">
            <a:extLst>
              <a:ext uri="{FF2B5EF4-FFF2-40B4-BE49-F238E27FC236}">
                <a16:creationId xmlns:a16="http://schemas.microsoft.com/office/drawing/2014/main" id="{7FC0C743-0FAC-1326-87E6-C41031F1A5EA}"/>
              </a:ext>
            </a:extLst>
          </p:cNvPr>
          <p:cNvSpPr>
            <a:spLocks noGrp="1"/>
          </p:cNvSpPr>
          <p:nvPr>
            <p:ph idx="4294967295"/>
          </p:nvPr>
        </p:nvSpPr>
        <p:spPr>
          <a:xfrm>
            <a:off x="838200" y="1600202"/>
            <a:ext cx="10515600" cy="4072255"/>
          </a:xfrm>
        </p:spPr>
        <p:txBody>
          <a:bodyPr>
            <a:normAutofit/>
          </a:bodyPr>
          <a:lstStyle/>
          <a:p>
            <a:r>
              <a:rPr lang="en-US"/>
              <a:t>Explaining what family-school partnerships mean in everyday language</a:t>
            </a:r>
          </a:p>
          <a:p>
            <a:r>
              <a:rPr lang="en-US"/>
              <a:t>Sharing examples of how family voice has shaped decisions</a:t>
            </a:r>
          </a:p>
          <a:p>
            <a:r>
              <a:rPr lang="en-US"/>
              <a:t>Clarifying how and when families can participate in decision making</a:t>
            </a:r>
          </a:p>
          <a:p>
            <a:r>
              <a:rPr lang="en-US"/>
              <a:t>Using two-way communication, not just presentations or handouts</a:t>
            </a:r>
          </a:p>
          <a:p>
            <a:r>
              <a:rPr lang="en-US"/>
              <a:t>Building shared language and shared purpose</a:t>
            </a:r>
          </a:p>
          <a:p>
            <a:endParaRPr lang="en-US"/>
          </a:p>
        </p:txBody>
      </p:sp>
    </p:spTree>
    <p:extLst>
      <p:ext uri="{BB962C8B-B14F-4D97-AF65-F5344CB8AC3E}">
        <p14:creationId xmlns:p14="http://schemas.microsoft.com/office/powerpoint/2010/main" val="22084695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5DEE6-C8F0-6474-E844-A0806B6E92A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A5C82F6-CF66-7824-F492-C5DBA9D131D3}"/>
              </a:ext>
            </a:extLst>
          </p:cNvPr>
          <p:cNvSpPr>
            <a:spLocks noGrp="1"/>
          </p:cNvSpPr>
          <p:nvPr>
            <p:ph type="title"/>
          </p:nvPr>
        </p:nvSpPr>
        <p:spPr/>
        <p:txBody>
          <a:bodyPr/>
          <a:lstStyle/>
          <a:p>
            <a:r>
              <a:rPr lang="en-US" sz="3200">
                <a:solidFill>
                  <a:srgbClr val="00A89E"/>
                </a:solidFill>
              </a:rPr>
              <a:t>The Power of Partnerships</a:t>
            </a:r>
            <a:br>
              <a:rPr lang="en-US" sz="3200"/>
            </a:br>
            <a:r>
              <a:rPr lang="en-US" sz="3200"/>
              <a:t>Building Relationships with Families</a:t>
            </a:r>
          </a:p>
        </p:txBody>
      </p:sp>
      <p:pic>
        <p:nvPicPr>
          <p:cNvPr id="9" name="Online Media 8" title="The Power of Family-Teacher Partnerships">
            <a:hlinkClick r:id="" action="ppaction://media"/>
            <a:extLst>
              <a:ext uri="{FF2B5EF4-FFF2-40B4-BE49-F238E27FC236}">
                <a16:creationId xmlns:a16="http://schemas.microsoft.com/office/drawing/2014/main" id="{9BB08DFB-986A-99AE-35DE-2001CE2F7F09}"/>
              </a:ext>
            </a:extLst>
          </p:cNvPr>
          <p:cNvPicPr>
            <a:picLocks noGrp="1" noRot="1" noChangeAspect="1"/>
          </p:cNvPicPr>
          <p:nvPr>
            <p:ph sz="quarter" idx="13"/>
            <a:videoFile r:link="rId1"/>
          </p:nvPr>
        </p:nvPicPr>
        <p:blipFill>
          <a:blip r:embed="rId4"/>
          <a:stretch>
            <a:fillRect/>
          </a:stretch>
        </p:blipFill>
        <p:spPr>
          <a:xfrm>
            <a:off x="2569884" y="1739904"/>
            <a:ext cx="7052232" cy="3984695"/>
          </a:xfrm>
          <a:prstGeom prst="rect">
            <a:avLst/>
          </a:prstGeom>
        </p:spPr>
      </p:pic>
      <p:sp>
        <p:nvSpPr>
          <p:cNvPr id="6" name="Text Placeholder 5">
            <a:extLst>
              <a:ext uri="{FF2B5EF4-FFF2-40B4-BE49-F238E27FC236}">
                <a16:creationId xmlns:a16="http://schemas.microsoft.com/office/drawing/2014/main" id="{522BB418-EC22-11D2-3B9C-434331BE6914}"/>
              </a:ext>
            </a:extLst>
          </p:cNvPr>
          <p:cNvSpPr>
            <a:spLocks noGrp="1"/>
          </p:cNvSpPr>
          <p:nvPr>
            <p:ph type="body" sz="quarter" idx="11"/>
          </p:nvPr>
        </p:nvSpPr>
        <p:spPr/>
        <p:txBody>
          <a:bodyPr/>
          <a:lstStyle/>
          <a:p>
            <a:r>
              <a:rPr lang="en-US">
                <a:hlinkClick r:id="rId5"/>
              </a:rPr>
              <a:t>Building Relationships with Families </a:t>
            </a:r>
            <a:r>
              <a:rPr lang="en-US" err="1">
                <a:hlinkClick r:id="rId5"/>
              </a:rPr>
              <a:t>Youtube</a:t>
            </a:r>
            <a:r>
              <a:rPr lang="en-US">
                <a:hlinkClick r:id="rId5"/>
              </a:rPr>
              <a:t> video</a:t>
            </a:r>
            <a:r>
              <a:rPr lang="en-US"/>
              <a:t> </a:t>
            </a:r>
          </a:p>
        </p:txBody>
      </p:sp>
      <p:sp>
        <p:nvSpPr>
          <p:cNvPr id="3" name="Footer Placeholder 2">
            <a:extLst>
              <a:ext uri="{FF2B5EF4-FFF2-40B4-BE49-F238E27FC236}">
                <a16:creationId xmlns:a16="http://schemas.microsoft.com/office/drawing/2014/main" id="{C0F12E3B-3F08-737C-FC94-C7256E394007}"/>
              </a:ext>
            </a:extLst>
          </p:cNvPr>
          <p:cNvSpPr>
            <a:spLocks noGrp="1"/>
          </p:cNvSpPr>
          <p:nvPr>
            <p:ph type="ftr" sz="quarter" idx="10"/>
          </p:nvPr>
        </p:nvSpPr>
        <p:spPr>
          <a:xfrm>
            <a:off x="7242048" y="6190488"/>
            <a:ext cx="4114800" cy="298450"/>
          </a:xfrm>
        </p:spPr>
        <p:txBody>
          <a:bodyPr/>
          <a:lstStyle/>
          <a:p>
            <a:r>
              <a:rPr lang="en-US">
                <a:ea typeface="Calibri"/>
                <a:cs typeface="Calibri"/>
              </a:rPr>
              <a:t>(Flamboyan Foundation, 2011)</a:t>
            </a:r>
          </a:p>
        </p:txBody>
      </p:sp>
    </p:spTree>
    <p:extLst>
      <p:ext uri="{BB962C8B-B14F-4D97-AF65-F5344CB8AC3E}">
        <p14:creationId xmlns:p14="http://schemas.microsoft.com/office/powerpoint/2010/main" val="3442623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59">
          <a:extLst>
            <a:ext uri="{FF2B5EF4-FFF2-40B4-BE49-F238E27FC236}">
              <a16:creationId xmlns:a16="http://schemas.microsoft.com/office/drawing/2014/main" id="{FE68E921-EB97-E55D-4E31-F96EDEBB32A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04AC544-A950-9106-88E8-30BCCF9674B6}"/>
              </a:ext>
            </a:extLst>
          </p:cNvPr>
          <p:cNvSpPr>
            <a:spLocks noGrp="1"/>
          </p:cNvSpPr>
          <p:nvPr>
            <p:ph type="title"/>
          </p:nvPr>
        </p:nvSpPr>
        <p:spPr/>
        <p:txBody>
          <a:bodyPr/>
          <a:lstStyle/>
          <a:p>
            <a:r>
              <a:rPr lang="en"/>
              <a:t>Reflecting on </a:t>
            </a:r>
            <a:r>
              <a:rPr lang="en">
                <a:solidFill>
                  <a:srgbClr val="00A89E"/>
                </a:solidFill>
              </a:rPr>
              <a:t>building relationships with families </a:t>
            </a:r>
            <a:endParaRPr lang="en-US"/>
          </a:p>
        </p:txBody>
      </p:sp>
      <p:sp>
        <p:nvSpPr>
          <p:cNvPr id="661" name="Google Shape;661;p39">
            <a:extLst>
              <a:ext uri="{FF2B5EF4-FFF2-40B4-BE49-F238E27FC236}">
                <a16:creationId xmlns:a16="http://schemas.microsoft.com/office/drawing/2014/main" id="{9DA821C5-93C5-C4A7-65EA-CB5513E39CF2}"/>
              </a:ext>
            </a:extLst>
          </p:cNvPr>
          <p:cNvSpPr txBox="1">
            <a:spLocks noGrp="1"/>
          </p:cNvSpPr>
          <p:nvPr>
            <p:ph sz="quarter" idx="13"/>
          </p:nvPr>
        </p:nvSpPr>
        <p:spPr>
          <a:xfrm>
            <a:off x="838200" y="1600200"/>
            <a:ext cx="6724650" cy="4071938"/>
          </a:xfrm>
        </p:spPr>
        <p:txBody>
          <a:bodyPr spcFirstLastPara="1" vert="horz" lIns="121900" tIns="121900" rIns="121900" bIns="121900" rtlCol="0" anchorCtr="0">
            <a:normAutofit/>
          </a:bodyPr>
          <a:lstStyle/>
          <a:p>
            <a:r>
              <a:rPr lang="en-US" sz="2800"/>
              <a:t>How can I shift my communication with families from reactive to proactive?</a:t>
            </a:r>
          </a:p>
          <a:p>
            <a:r>
              <a:rPr lang="en-US" sz="2800"/>
              <a:t>In what ways can I invite families to feel like an active participant in our classroom community? </a:t>
            </a:r>
          </a:p>
          <a:p>
            <a:r>
              <a:rPr lang="en-US" sz="2800"/>
              <a:t>How does my partnership with parents influence the classroom environment and student behavior? </a:t>
            </a:r>
          </a:p>
        </p:txBody>
      </p:sp>
      <p:pic>
        <p:nvPicPr>
          <p:cNvPr id="2" name="Google Shape;662;p39">
            <a:extLst>
              <a:ext uri="{FF2B5EF4-FFF2-40B4-BE49-F238E27FC236}">
                <a16:creationId xmlns:a16="http://schemas.microsoft.com/office/drawing/2014/main" id="{BA309156-ACDB-41B1-4FC2-583A80771ED1}"/>
              </a:ext>
              <a:ext uri="{C183D7F6-B498-43B3-948B-1728B52AA6E4}">
                <adec:decorative xmlns:adec="http://schemas.microsoft.com/office/drawing/2017/decorative" val="1"/>
              </a:ext>
            </a:extLst>
          </p:cNvPr>
          <p:cNvPicPr preferRelativeResize="0"/>
          <p:nvPr/>
        </p:nvPicPr>
        <p:blipFill rotWithShape="1">
          <a:blip r:embed="rId3"/>
          <a:stretch/>
        </p:blipFill>
        <p:spPr>
          <a:xfrm>
            <a:off x="7905752" y="2434201"/>
            <a:ext cx="3552825" cy="1976900"/>
          </a:xfrm>
          <a:prstGeom prst="rect">
            <a:avLst/>
          </a:prstGeom>
          <a:noFill/>
          <a:ln>
            <a:noFill/>
          </a:ln>
        </p:spPr>
      </p:pic>
    </p:spTree>
    <p:extLst>
      <p:ext uri="{BB962C8B-B14F-4D97-AF65-F5344CB8AC3E}">
        <p14:creationId xmlns:p14="http://schemas.microsoft.com/office/powerpoint/2010/main" val="273356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D311D-E365-A235-C443-57320D6652F2}"/>
              </a:ext>
            </a:extLst>
          </p:cNvPr>
          <p:cNvSpPr>
            <a:spLocks noGrp="1"/>
          </p:cNvSpPr>
          <p:nvPr>
            <p:ph type="title"/>
          </p:nvPr>
        </p:nvSpPr>
        <p:spPr>
          <a:xfrm>
            <a:off x="838200" y="365125"/>
            <a:ext cx="9234714" cy="1097280"/>
          </a:xfrm>
        </p:spPr>
        <p:txBody>
          <a:bodyPr>
            <a:normAutofit/>
          </a:bodyPr>
          <a:lstStyle/>
          <a:p>
            <a:r>
              <a:rPr lang="en-US">
                <a:solidFill>
                  <a:srgbClr val="00A89E"/>
                </a:solidFill>
              </a:rPr>
              <a:t>Family-School Partnerships</a:t>
            </a:r>
            <a:br>
              <a:rPr lang="en-US">
                <a:solidFill>
                  <a:srgbClr val="00A89E"/>
                </a:solidFill>
              </a:rPr>
            </a:br>
            <a:r>
              <a:rPr lang="en-US"/>
              <a:t>Why They Matter in DCI-MTSS</a:t>
            </a:r>
          </a:p>
        </p:txBody>
      </p:sp>
      <p:sp>
        <p:nvSpPr>
          <p:cNvPr id="3" name="Text Placeholder 2">
            <a:extLst>
              <a:ext uri="{FF2B5EF4-FFF2-40B4-BE49-F238E27FC236}">
                <a16:creationId xmlns:a16="http://schemas.microsoft.com/office/drawing/2014/main" id="{9D61F701-1664-E814-4105-353AC0B0BA80}"/>
              </a:ext>
            </a:extLst>
          </p:cNvPr>
          <p:cNvSpPr>
            <a:spLocks noGrp="1"/>
          </p:cNvSpPr>
          <p:nvPr>
            <p:ph idx="4294967295"/>
          </p:nvPr>
        </p:nvSpPr>
        <p:spPr>
          <a:xfrm>
            <a:off x="838200" y="1600202"/>
            <a:ext cx="10515600" cy="4072255"/>
          </a:xfrm>
        </p:spPr>
        <p:txBody>
          <a:bodyPr/>
          <a:lstStyle/>
          <a:p>
            <a:r>
              <a:rPr lang="en-US"/>
              <a:t>Family-school partnerships are not an “add-on” to MTSS, they are foundational.</a:t>
            </a:r>
          </a:p>
          <a:p>
            <a:r>
              <a:rPr lang="en-US"/>
              <a:t>An MTSS works best when families and schools share understanding, trust, and responsibility for supporting student success. </a:t>
            </a:r>
          </a:p>
          <a:p>
            <a:pPr lvl="1"/>
            <a:r>
              <a:rPr lang="en-US" sz="2400"/>
              <a:t>This applies to academic, behavioral, and social-emotional outcomes across all tiers.</a:t>
            </a:r>
          </a:p>
          <a:p>
            <a:r>
              <a:rPr lang="en-US"/>
              <a:t>When families are meaningfully involved, schools gain critical insight into students’ strengths, needs, and experiences beyond the classroom. </a:t>
            </a:r>
          </a:p>
          <a:p>
            <a:pPr lvl="1"/>
            <a:r>
              <a:rPr lang="en-US" sz="2400"/>
              <a:t>This leads to better decisions; stronger alignment between home and school; and ensures access for all students and families, especially for students receiving targeted or intensive supports.</a:t>
            </a:r>
          </a:p>
        </p:txBody>
      </p:sp>
      <p:sp>
        <p:nvSpPr>
          <p:cNvPr id="5" name="Footer Placeholder 4">
            <a:extLst>
              <a:ext uri="{FF2B5EF4-FFF2-40B4-BE49-F238E27FC236}">
                <a16:creationId xmlns:a16="http://schemas.microsoft.com/office/drawing/2014/main" id="{B7FC6E17-BB99-48CC-73C5-8152C8140605}"/>
              </a:ext>
            </a:extLst>
          </p:cNvPr>
          <p:cNvSpPr>
            <a:spLocks noGrp="1"/>
          </p:cNvSpPr>
          <p:nvPr>
            <p:ph type="ftr" sz="quarter" idx="10"/>
          </p:nvPr>
        </p:nvSpPr>
        <p:spPr>
          <a:xfrm>
            <a:off x="7239000" y="6194426"/>
            <a:ext cx="4114800" cy="298450"/>
          </a:xfrm>
        </p:spPr>
        <p:txBody>
          <a:bodyPr/>
          <a:lstStyle/>
          <a:p>
            <a:r>
              <a:rPr lang="en-US">
                <a:ea typeface="Calibri"/>
                <a:cs typeface="Calibri"/>
              </a:rPr>
              <a:t>(SWiFT Education Center, 2023)</a:t>
            </a:r>
          </a:p>
        </p:txBody>
      </p:sp>
    </p:spTree>
    <p:extLst>
      <p:ext uri="{BB962C8B-B14F-4D97-AF65-F5344CB8AC3E}">
        <p14:creationId xmlns:p14="http://schemas.microsoft.com/office/powerpoint/2010/main" val="20668829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11774-9A92-8048-2BF8-8A6D2BE3E768}"/>
              </a:ext>
            </a:extLst>
          </p:cNvPr>
          <p:cNvSpPr>
            <a:spLocks noGrp="1"/>
          </p:cNvSpPr>
          <p:nvPr>
            <p:ph type="title"/>
          </p:nvPr>
        </p:nvSpPr>
        <p:spPr>
          <a:xfrm>
            <a:off x="838200" y="621792"/>
            <a:ext cx="11292348" cy="1325563"/>
          </a:xfrm>
        </p:spPr>
        <p:txBody>
          <a:bodyPr>
            <a:normAutofit/>
          </a:bodyPr>
          <a:lstStyle/>
          <a:p>
            <a:r>
              <a:rPr lang="en-US" sz="3600">
                <a:solidFill>
                  <a:srgbClr val="00A89E"/>
                </a:solidFill>
              </a:rPr>
              <a:t>Family-School Partnerships</a:t>
            </a:r>
            <a:br>
              <a:rPr lang="en-US" sz="3600">
                <a:solidFill>
                  <a:srgbClr val="00A89E"/>
                </a:solidFill>
              </a:rPr>
            </a:br>
            <a:r>
              <a:rPr lang="en-US" sz="3600"/>
              <a:t>Tier 1 in Practice</a:t>
            </a:r>
          </a:p>
        </p:txBody>
      </p:sp>
      <p:sp>
        <p:nvSpPr>
          <p:cNvPr id="3" name="Text Placeholder 2">
            <a:extLst>
              <a:ext uri="{FF2B5EF4-FFF2-40B4-BE49-F238E27FC236}">
                <a16:creationId xmlns:a16="http://schemas.microsoft.com/office/drawing/2014/main" id="{29041A94-15B6-1A7E-897E-8A295255C116}"/>
              </a:ext>
            </a:extLst>
          </p:cNvPr>
          <p:cNvSpPr>
            <a:spLocks noGrp="1"/>
          </p:cNvSpPr>
          <p:nvPr>
            <p:ph idx="4294967295"/>
          </p:nvPr>
        </p:nvSpPr>
        <p:spPr>
          <a:xfrm>
            <a:off x="838200" y="2023334"/>
            <a:ext cx="10515600" cy="4072255"/>
          </a:xfrm>
        </p:spPr>
        <p:txBody>
          <a:bodyPr>
            <a:normAutofit fontScale="85000" lnSpcReduction="20000"/>
          </a:bodyPr>
          <a:lstStyle/>
          <a:p>
            <a:r>
              <a:rPr lang="en-US" sz="2800"/>
              <a:t>All families feel informed, welcomed, and valued </a:t>
            </a:r>
          </a:p>
          <a:p>
            <a:pPr lvl="1"/>
            <a:r>
              <a:rPr lang="en-US" sz="2800"/>
              <a:t>Explaining DCI-MTSS in plain language</a:t>
            </a:r>
          </a:p>
          <a:p>
            <a:pPr lvl="1"/>
            <a:r>
              <a:rPr lang="en-US" sz="2800"/>
              <a:t>Sharing schoolwide goals and data in accessible ways</a:t>
            </a:r>
          </a:p>
          <a:p>
            <a:pPr lvl="1"/>
            <a:r>
              <a:rPr lang="en-US" sz="2800"/>
              <a:t>Creating environments where families feel they belong</a:t>
            </a:r>
          </a:p>
          <a:p>
            <a:r>
              <a:rPr lang="en-US" sz="2800"/>
              <a:t>Partnerships focus on prevention and trust building</a:t>
            </a:r>
          </a:p>
          <a:p>
            <a:pPr lvl="1"/>
            <a:r>
              <a:rPr lang="en-US" sz="2800"/>
              <a:t>Understanding and transparency are key to engagement and support</a:t>
            </a:r>
          </a:p>
          <a:p>
            <a:r>
              <a:rPr lang="en-US" sz="2800"/>
              <a:t>Tier 1 applies to every student </a:t>
            </a:r>
          </a:p>
          <a:p>
            <a:pPr lvl="1"/>
            <a:r>
              <a:rPr lang="en-US" sz="2800"/>
              <a:t>Every family needs to understand what is being taught and how to reinforce at home</a:t>
            </a:r>
          </a:p>
          <a:p>
            <a:pPr lvl="1"/>
            <a:r>
              <a:rPr lang="en-US" sz="2800"/>
              <a:t>Ongoing and responsive communication results in better partnerships and support</a:t>
            </a:r>
          </a:p>
          <a:p>
            <a:pPr lvl="1"/>
            <a:endParaRPr lang="en-US" sz="2800"/>
          </a:p>
          <a:p>
            <a:pPr lvl="1"/>
            <a:endParaRPr lang="en-US" sz="2800"/>
          </a:p>
        </p:txBody>
      </p:sp>
      <p:sp>
        <p:nvSpPr>
          <p:cNvPr id="6" name="Footer Placeholder 5">
            <a:extLst>
              <a:ext uri="{FF2B5EF4-FFF2-40B4-BE49-F238E27FC236}">
                <a16:creationId xmlns:a16="http://schemas.microsoft.com/office/drawing/2014/main" id="{A16D7710-DECF-6759-B9BF-41423D1646E3}"/>
              </a:ext>
            </a:extLst>
          </p:cNvPr>
          <p:cNvSpPr>
            <a:spLocks noGrp="1"/>
          </p:cNvSpPr>
          <p:nvPr>
            <p:ph type="ftr"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(SWiFT Education Center, </a:t>
            </a:r>
            <a:r>
              <a:rPr lang="en-US">
                <a:solidFill>
                  <a:prstClr val="black"/>
                </a:solidFill>
                <a:latin typeface="Calibri"/>
                <a:ea typeface="Calibri"/>
                <a:cs typeface="Calibri"/>
              </a:rPr>
              <a:t>2023</a:t>
            </a: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a:t>
            </a:r>
          </a:p>
        </p:txBody>
      </p:sp>
    </p:spTree>
    <p:extLst>
      <p:ext uri="{BB962C8B-B14F-4D97-AF65-F5344CB8AC3E}">
        <p14:creationId xmlns:p14="http://schemas.microsoft.com/office/powerpoint/2010/main" val="20315455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FF8FC-53CA-A08A-375F-85237CA0C2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B2C7F5-6791-E1D3-C6AE-C0463430B917}"/>
              </a:ext>
            </a:extLst>
          </p:cNvPr>
          <p:cNvSpPr>
            <a:spLocks noGrp="1"/>
          </p:cNvSpPr>
          <p:nvPr>
            <p:ph type="title"/>
          </p:nvPr>
        </p:nvSpPr>
        <p:spPr>
          <a:xfrm>
            <a:off x="838200" y="624619"/>
            <a:ext cx="10975258" cy="1325563"/>
          </a:xfrm>
        </p:spPr>
        <p:txBody>
          <a:bodyPr>
            <a:normAutofit/>
          </a:bodyPr>
          <a:lstStyle/>
          <a:p>
            <a:r>
              <a:rPr lang="en-US" sz="3600">
                <a:solidFill>
                  <a:srgbClr val="00A89E"/>
                </a:solidFill>
              </a:rPr>
              <a:t>Family-School Partnerships. </a:t>
            </a:r>
            <a:r>
              <a:rPr lang="en-US" sz="3600"/>
              <a:t>Tier 2 in Practice</a:t>
            </a:r>
          </a:p>
        </p:txBody>
      </p:sp>
      <p:sp>
        <p:nvSpPr>
          <p:cNvPr id="3" name="Text Placeholder 2">
            <a:extLst>
              <a:ext uri="{FF2B5EF4-FFF2-40B4-BE49-F238E27FC236}">
                <a16:creationId xmlns:a16="http://schemas.microsoft.com/office/drawing/2014/main" id="{11364205-F940-D042-7FF8-A2911EAFCFCF}"/>
              </a:ext>
            </a:extLst>
          </p:cNvPr>
          <p:cNvSpPr>
            <a:spLocks noGrp="1"/>
          </p:cNvSpPr>
          <p:nvPr>
            <p:ph idx="4294967295"/>
          </p:nvPr>
        </p:nvSpPr>
        <p:spPr>
          <a:xfrm>
            <a:off x="838200" y="1659468"/>
            <a:ext cx="10515600" cy="4433612"/>
          </a:xfrm>
        </p:spPr>
        <p:txBody>
          <a:bodyPr>
            <a:noAutofit/>
          </a:bodyPr>
          <a:lstStyle/>
          <a:p>
            <a:r>
              <a:rPr lang="en-US"/>
              <a:t>Families understand what support looks like, why it’s provided, and how progress will be monitored. </a:t>
            </a:r>
          </a:p>
          <a:p>
            <a:pPr lvl="1"/>
            <a:r>
              <a:rPr lang="en-US" sz="2400"/>
              <a:t>Conversations begin with strengths and include flexible ways for families to engage</a:t>
            </a:r>
          </a:p>
          <a:p>
            <a:pPr lvl="1"/>
            <a:r>
              <a:rPr lang="en-US" sz="2400"/>
              <a:t>Describe supports in plain language</a:t>
            </a:r>
          </a:p>
          <a:p>
            <a:pPr lvl="1"/>
            <a:r>
              <a:rPr lang="en-US" sz="2400"/>
              <a:t>Share progress regularly and visually</a:t>
            </a:r>
          </a:p>
          <a:p>
            <a:r>
              <a:rPr lang="en-US"/>
              <a:t>Partnerships are about collaboration, not notification</a:t>
            </a:r>
          </a:p>
          <a:p>
            <a:pPr lvl="1"/>
            <a:r>
              <a:rPr lang="en-US" sz="2400"/>
              <a:t>Families are not just informed that a student is receiving support—they are invited to share insights</a:t>
            </a:r>
          </a:p>
          <a:p>
            <a:pPr lvl="1"/>
            <a:r>
              <a:rPr lang="en-US" sz="2400"/>
              <a:t>Ask families what works at home</a:t>
            </a:r>
          </a:p>
          <a:p>
            <a:pPr lvl="1"/>
            <a:r>
              <a:rPr lang="en-US" sz="2400"/>
              <a:t>Offer choices for participation</a:t>
            </a:r>
          </a:p>
        </p:txBody>
      </p:sp>
      <p:sp>
        <p:nvSpPr>
          <p:cNvPr id="6" name="Footer Placeholder 5">
            <a:extLst>
              <a:ext uri="{FF2B5EF4-FFF2-40B4-BE49-F238E27FC236}">
                <a16:creationId xmlns:a16="http://schemas.microsoft.com/office/drawing/2014/main" id="{E983BF7E-6B7C-89CF-748A-A2E5CAEBDDDC}"/>
              </a:ext>
            </a:extLst>
          </p:cNvPr>
          <p:cNvSpPr>
            <a:spLocks noGrp="1"/>
          </p:cNvSpPr>
          <p:nvPr>
            <p:ph type="ftr"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(SWiFT Education Center, </a:t>
            </a:r>
            <a:r>
              <a:rPr lang="en-US">
                <a:solidFill>
                  <a:prstClr val="black"/>
                </a:solidFill>
                <a:latin typeface="Calibri"/>
                <a:ea typeface="Calibri"/>
                <a:cs typeface="Calibri"/>
              </a:rPr>
              <a:t>2023</a:t>
            </a: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a:t>
            </a:r>
          </a:p>
        </p:txBody>
      </p:sp>
    </p:spTree>
    <p:extLst>
      <p:ext uri="{BB962C8B-B14F-4D97-AF65-F5344CB8AC3E}">
        <p14:creationId xmlns:p14="http://schemas.microsoft.com/office/powerpoint/2010/main" val="29604377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66BA7-B04B-3162-A923-A3E87C82A5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881F39-D7D1-D39E-34B8-BFCFFD42BDA5}"/>
              </a:ext>
            </a:extLst>
          </p:cNvPr>
          <p:cNvSpPr>
            <a:spLocks noGrp="1"/>
          </p:cNvSpPr>
          <p:nvPr>
            <p:ph type="title"/>
          </p:nvPr>
        </p:nvSpPr>
        <p:spPr>
          <a:xfrm>
            <a:off x="838200" y="621792"/>
            <a:ext cx="11353800" cy="834475"/>
          </a:xfrm>
        </p:spPr>
        <p:txBody>
          <a:bodyPr>
            <a:normAutofit/>
          </a:bodyPr>
          <a:lstStyle/>
          <a:p>
            <a:r>
              <a:rPr lang="en-US" sz="3600">
                <a:solidFill>
                  <a:srgbClr val="00A89E"/>
                </a:solidFill>
              </a:rPr>
              <a:t>Family-School Partnerships. </a:t>
            </a:r>
            <a:r>
              <a:rPr lang="en-US" sz="3600"/>
              <a:t>Tier 3 in Practice</a:t>
            </a:r>
          </a:p>
        </p:txBody>
      </p:sp>
      <p:sp>
        <p:nvSpPr>
          <p:cNvPr id="3" name="Text Placeholder 2">
            <a:extLst>
              <a:ext uri="{FF2B5EF4-FFF2-40B4-BE49-F238E27FC236}">
                <a16:creationId xmlns:a16="http://schemas.microsoft.com/office/drawing/2014/main" id="{F5EF6BF2-3D67-EE40-7447-35E52A8B7CFD}"/>
              </a:ext>
            </a:extLst>
          </p:cNvPr>
          <p:cNvSpPr>
            <a:spLocks noGrp="1"/>
          </p:cNvSpPr>
          <p:nvPr>
            <p:ph idx="4294967295"/>
          </p:nvPr>
        </p:nvSpPr>
        <p:spPr>
          <a:xfrm>
            <a:off x="838200" y="1591734"/>
            <a:ext cx="10515600" cy="4501346"/>
          </a:xfrm>
        </p:spPr>
        <p:txBody>
          <a:bodyPr>
            <a:noAutofit/>
          </a:bodyPr>
          <a:lstStyle/>
          <a:p>
            <a:r>
              <a:rPr lang="en-US"/>
              <a:t>Family partnerships even more critical </a:t>
            </a:r>
          </a:p>
          <a:p>
            <a:pPr lvl="1"/>
            <a:r>
              <a:rPr lang="en-US" sz="2400"/>
              <a:t>Families actively participate in defining concerns, setting goals, and evaluating progress</a:t>
            </a:r>
          </a:p>
          <a:p>
            <a:pPr lvl="1"/>
            <a:r>
              <a:rPr lang="en-US" sz="2400"/>
              <a:t>Trust and clarity are essential</a:t>
            </a:r>
          </a:p>
          <a:p>
            <a:pPr lvl="1"/>
            <a:r>
              <a:rPr lang="en-US" sz="2400"/>
              <a:t>Communication should be consistent and relational, not fragmented</a:t>
            </a:r>
          </a:p>
          <a:p>
            <a:r>
              <a:rPr lang="en-US"/>
              <a:t>Meetings should never feel intimidating or one-sided</a:t>
            </a:r>
          </a:p>
          <a:p>
            <a:pPr lvl="1"/>
            <a:r>
              <a:rPr lang="en-US" sz="2400"/>
              <a:t>Data should be understandable</a:t>
            </a:r>
          </a:p>
          <a:p>
            <a:pPr lvl="1"/>
            <a:r>
              <a:rPr lang="en-US" sz="2400"/>
              <a:t>Family feedback should influence decisions</a:t>
            </a:r>
          </a:p>
          <a:p>
            <a:pPr lvl="1"/>
            <a:r>
              <a:rPr lang="en-US" sz="2400"/>
              <a:t>School teams should demonstrate flexibility and responsiveness based on what families share</a:t>
            </a:r>
          </a:p>
        </p:txBody>
      </p:sp>
      <p:sp>
        <p:nvSpPr>
          <p:cNvPr id="6" name="Footer Placeholder 5">
            <a:extLst>
              <a:ext uri="{FF2B5EF4-FFF2-40B4-BE49-F238E27FC236}">
                <a16:creationId xmlns:a16="http://schemas.microsoft.com/office/drawing/2014/main" id="{7DC98D61-5F3F-AECE-6639-F8CD0825DB18}"/>
              </a:ext>
            </a:extLst>
          </p:cNvPr>
          <p:cNvSpPr>
            <a:spLocks noGrp="1"/>
          </p:cNvSpPr>
          <p:nvPr>
            <p:ph type="ftr"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(SWiFT Education Center, </a:t>
            </a:r>
            <a:r>
              <a:rPr lang="en-US">
                <a:solidFill>
                  <a:prstClr val="black"/>
                </a:solidFill>
                <a:latin typeface="Calibri"/>
                <a:ea typeface="Calibri"/>
                <a:cs typeface="Calibri"/>
              </a:rPr>
              <a:t>2023</a:t>
            </a: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a:t>
            </a:r>
          </a:p>
        </p:txBody>
      </p:sp>
    </p:spTree>
    <p:extLst>
      <p:ext uri="{BB962C8B-B14F-4D97-AF65-F5344CB8AC3E}">
        <p14:creationId xmlns:p14="http://schemas.microsoft.com/office/powerpoint/2010/main" val="6762347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7" name="Title 6">
            <a:extLst>
              <a:ext uri="{FF2B5EF4-FFF2-40B4-BE49-F238E27FC236}">
                <a16:creationId xmlns:a16="http://schemas.microsoft.com/office/drawing/2014/main" id="{491C3516-7B3E-ED1E-AF49-34EFB0D1AC08}"/>
              </a:ext>
            </a:extLst>
          </p:cNvPr>
          <p:cNvSpPr>
            <a:spLocks noGrp="1"/>
          </p:cNvSpPr>
          <p:nvPr>
            <p:ph type="title"/>
          </p:nvPr>
        </p:nvSpPr>
        <p:spPr>
          <a:xfrm>
            <a:off x="381000" y="251679"/>
            <a:ext cx="11182352" cy="378050"/>
          </a:xfrm>
        </p:spPr>
        <p:txBody>
          <a:bodyPr/>
          <a:lstStyle/>
          <a:p>
            <a:r>
              <a:rPr lang="en-US"/>
              <a:t>Hidden Slide #4</a:t>
            </a:r>
          </a:p>
        </p:txBody>
      </p:sp>
      <p:sp>
        <p:nvSpPr>
          <p:cNvPr id="9" name="Text Placeholder 8">
            <a:extLst>
              <a:ext uri="{FF2B5EF4-FFF2-40B4-BE49-F238E27FC236}">
                <a16:creationId xmlns:a16="http://schemas.microsoft.com/office/drawing/2014/main" id="{363BDFFB-DD63-F7C4-81D5-AB0182EA8888}"/>
              </a:ext>
            </a:extLst>
          </p:cNvPr>
          <p:cNvSpPr>
            <a:spLocks noGrp="1"/>
          </p:cNvSpPr>
          <p:nvPr>
            <p:ph type="body" idx="10"/>
          </p:nvPr>
        </p:nvSpPr>
        <p:spPr>
          <a:xfrm>
            <a:off x="838200" y="870312"/>
            <a:ext cx="10725150" cy="373543"/>
          </a:xfrm>
        </p:spPr>
        <p:txBody>
          <a:bodyPr/>
          <a:lstStyle/>
          <a:p>
            <a:r>
              <a:rPr lang="en-US"/>
              <a:t>Supplies and information needed</a:t>
            </a:r>
          </a:p>
        </p:txBody>
      </p:sp>
      <p:sp>
        <p:nvSpPr>
          <p:cNvPr id="18" name="Content Placeholder 17">
            <a:extLst>
              <a:ext uri="{FF2B5EF4-FFF2-40B4-BE49-F238E27FC236}">
                <a16:creationId xmlns:a16="http://schemas.microsoft.com/office/drawing/2014/main" id="{A6766FBA-EFC7-F7B3-00DD-4BA101523F69}"/>
              </a:ext>
            </a:extLst>
          </p:cNvPr>
          <p:cNvSpPr>
            <a:spLocks noGrp="1"/>
          </p:cNvSpPr>
          <p:nvPr>
            <p:ph idx="4294967295"/>
          </p:nvPr>
        </p:nvSpPr>
        <p:spPr>
          <a:xfrm>
            <a:off x="838200" y="1484438"/>
            <a:ext cx="10515600" cy="4188020"/>
          </a:xfrm>
        </p:spPr>
        <p:txBody>
          <a:bodyPr/>
          <a:lstStyle/>
          <a:p>
            <a:pPr lvl="0"/>
            <a:r>
              <a:rPr lang="en-US"/>
              <a:t>WIFI access for presenter and participants</a:t>
            </a:r>
          </a:p>
          <a:p>
            <a:pPr lvl="0"/>
            <a:r>
              <a:rPr lang="en-US"/>
              <a:t>Access to videos (through WIFI if available, but download to flash drive as a backup)</a:t>
            </a:r>
          </a:p>
          <a:p>
            <a:pPr lvl="0"/>
            <a:r>
              <a:rPr lang="en-US"/>
              <a:t>Chart paper</a:t>
            </a:r>
          </a:p>
          <a:p>
            <a:pPr lvl="0"/>
            <a:r>
              <a:rPr lang="en-US"/>
              <a:t>Plain paper </a:t>
            </a:r>
          </a:p>
          <a:p>
            <a:pPr lvl="0"/>
            <a:r>
              <a:rPr lang="en-US"/>
              <a:t>Markers and highlighters</a:t>
            </a:r>
          </a:p>
          <a:p>
            <a:pPr lvl="0"/>
            <a:r>
              <a:rPr lang="en-US"/>
              <a:t>Post-it-Notes</a:t>
            </a:r>
          </a:p>
          <a:p>
            <a:pPr lvl="0"/>
            <a:r>
              <a:rPr lang="en-US"/>
              <a:t>Consider inserting QR codes and requesting that participants bring a device with a QR reader to scan codes for easy access to documents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7EDDC-0B4F-A2F6-BACD-D4990153E2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CC8B78-5A7B-2B37-FCD6-2F7ECDB8BB09}"/>
              </a:ext>
            </a:extLst>
          </p:cNvPr>
          <p:cNvSpPr>
            <a:spLocks noGrp="1"/>
          </p:cNvSpPr>
          <p:nvPr>
            <p:ph type="title"/>
          </p:nvPr>
        </p:nvSpPr>
        <p:spPr>
          <a:xfrm>
            <a:off x="838200" y="621792"/>
            <a:ext cx="11353800" cy="1325563"/>
          </a:xfrm>
        </p:spPr>
        <p:txBody>
          <a:bodyPr>
            <a:normAutofit/>
          </a:bodyPr>
          <a:lstStyle/>
          <a:p>
            <a:r>
              <a:rPr lang="en-US" sz="3600">
                <a:solidFill>
                  <a:srgbClr val="00A89E"/>
                </a:solidFill>
              </a:rPr>
              <a:t>Family-School Partnerships</a:t>
            </a:r>
            <a:br>
              <a:rPr lang="en-US" sz="3600">
                <a:solidFill>
                  <a:srgbClr val="00A89E"/>
                </a:solidFill>
              </a:rPr>
            </a:br>
            <a:r>
              <a:rPr lang="en-US" sz="3600"/>
              <a:t>Across All Tiers</a:t>
            </a:r>
          </a:p>
        </p:txBody>
      </p:sp>
      <p:sp>
        <p:nvSpPr>
          <p:cNvPr id="3" name="Text Placeholder 2">
            <a:extLst>
              <a:ext uri="{FF2B5EF4-FFF2-40B4-BE49-F238E27FC236}">
                <a16:creationId xmlns:a16="http://schemas.microsoft.com/office/drawing/2014/main" id="{0871E141-FD50-0F3A-CEFB-665C638026F1}"/>
              </a:ext>
            </a:extLst>
          </p:cNvPr>
          <p:cNvSpPr>
            <a:spLocks noGrp="1"/>
          </p:cNvSpPr>
          <p:nvPr>
            <p:ph idx="4294967295"/>
          </p:nvPr>
        </p:nvSpPr>
        <p:spPr>
          <a:xfrm>
            <a:off x="838200" y="2020824"/>
            <a:ext cx="10515600" cy="4072255"/>
          </a:xfrm>
        </p:spPr>
        <p:txBody>
          <a:bodyPr>
            <a:normAutofit/>
          </a:bodyPr>
          <a:lstStyle/>
          <a:p>
            <a:r>
              <a:rPr lang="en-US" sz="2800"/>
              <a:t>Listen more than you talk</a:t>
            </a:r>
          </a:p>
          <a:p>
            <a:r>
              <a:rPr lang="en-US" sz="2800"/>
              <a:t>Avoid deficit-based language</a:t>
            </a:r>
          </a:p>
          <a:p>
            <a:r>
              <a:rPr lang="en-US" sz="2800"/>
              <a:t>Honor family expertise</a:t>
            </a:r>
          </a:p>
          <a:p>
            <a:r>
              <a:rPr lang="en-US" sz="2800"/>
              <a:t>Follow through on commitments</a:t>
            </a:r>
          </a:p>
          <a:p>
            <a:r>
              <a:rPr lang="en-US" sz="2800"/>
              <a:t>Address barriers without judgement</a:t>
            </a:r>
          </a:p>
          <a:p>
            <a:endParaRPr lang="en-US" sz="3200"/>
          </a:p>
          <a:p>
            <a:endParaRPr lang="en-US" sz="2800"/>
          </a:p>
        </p:txBody>
      </p:sp>
      <p:sp>
        <p:nvSpPr>
          <p:cNvPr id="6" name="Footer Placeholder 5">
            <a:extLst>
              <a:ext uri="{FF2B5EF4-FFF2-40B4-BE49-F238E27FC236}">
                <a16:creationId xmlns:a16="http://schemas.microsoft.com/office/drawing/2014/main" id="{591D2D1D-6881-A2E3-FAC0-3A52EAA16871}"/>
              </a:ext>
            </a:extLst>
          </p:cNvPr>
          <p:cNvSpPr>
            <a:spLocks noGrp="1"/>
          </p:cNvSpPr>
          <p:nvPr>
            <p:ph type="ftr"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(SWiFT Education Center, </a:t>
            </a:r>
            <a:r>
              <a:rPr lang="en-US">
                <a:solidFill>
                  <a:prstClr val="black"/>
                </a:solidFill>
                <a:latin typeface="Calibri"/>
                <a:ea typeface="Calibri"/>
                <a:cs typeface="Calibri"/>
              </a:rPr>
              <a:t>2023</a:t>
            </a: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a:t>
            </a:r>
          </a:p>
        </p:txBody>
      </p:sp>
    </p:spTree>
    <p:extLst>
      <p:ext uri="{BB962C8B-B14F-4D97-AF65-F5344CB8AC3E}">
        <p14:creationId xmlns:p14="http://schemas.microsoft.com/office/powerpoint/2010/main" val="28873381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67772-871C-94C4-505E-F9BA18D81049}"/>
              </a:ext>
            </a:extLst>
          </p:cNvPr>
          <p:cNvSpPr>
            <a:spLocks noGrp="1"/>
          </p:cNvSpPr>
          <p:nvPr>
            <p:ph type="title"/>
          </p:nvPr>
        </p:nvSpPr>
        <p:spPr>
          <a:xfrm>
            <a:off x="838200" y="741641"/>
            <a:ext cx="10515600" cy="1325563"/>
          </a:xfrm>
        </p:spPr>
        <p:txBody>
          <a:bodyPr>
            <a:normAutofit fontScale="90000"/>
          </a:bodyPr>
          <a:lstStyle/>
          <a:p>
            <a:r>
              <a:rPr lang="en-US">
                <a:solidFill>
                  <a:srgbClr val="00A89E"/>
                </a:solidFill>
              </a:rPr>
              <a:t>Family-School Partnerships </a:t>
            </a:r>
            <a:br>
              <a:rPr lang="en-US">
                <a:solidFill>
                  <a:srgbClr val="00A89E"/>
                </a:solidFill>
              </a:rPr>
            </a:br>
            <a:r>
              <a:rPr lang="en-US" b="0" i="1"/>
              <a:t>How do strong family-school partnerships strengthen DCI-MTSS at all Tiers? </a:t>
            </a:r>
            <a:br>
              <a:rPr lang="en-US" i="1"/>
            </a:br>
            <a:endParaRPr lang="en-US"/>
          </a:p>
        </p:txBody>
      </p:sp>
      <p:sp>
        <p:nvSpPr>
          <p:cNvPr id="5" name="Content Placeholder 4">
            <a:extLst>
              <a:ext uri="{FF2B5EF4-FFF2-40B4-BE49-F238E27FC236}">
                <a16:creationId xmlns:a16="http://schemas.microsoft.com/office/drawing/2014/main" id="{7E88C9D7-1FC2-21E5-5E91-FA7E3BD26B3C}"/>
              </a:ext>
            </a:extLst>
          </p:cNvPr>
          <p:cNvSpPr>
            <a:spLocks noGrp="1"/>
          </p:cNvSpPr>
          <p:nvPr>
            <p:ph sz="half" idx="1"/>
          </p:nvPr>
        </p:nvSpPr>
        <p:spPr>
          <a:xfrm>
            <a:off x="838200" y="2267396"/>
            <a:ext cx="5181600" cy="4351339"/>
          </a:xfrm>
        </p:spPr>
        <p:txBody>
          <a:bodyPr>
            <a:normAutofit fontScale="85000" lnSpcReduction="20000"/>
          </a:bodyPr>
          <a:lstStyle/>
          <a:p>
            <a:r>
              <a:rPr lang="en-US" sz="3200"/>
              <a:t>Divide into 3 groups</a:t>
            </a:r>
          </a:p>
          <a:p>
            <a:pPr lvl="1"/>
            <a:r>
              <a:rPr lang="en-US" sz="3200"/>
              <a:t>Group 1 – Tier 1</a:t>
            </a:r>
          </a:p>
          <a:p>
            <a:pPr lvl="1"/>
            <a:r>
              <a:rPr lang="en-US" sz="3200"/>
              <a:t>Group 2 – Tier 2</a:t>
            </a:r>
          </a:p>
          <a:p>
            <a:pPr lvl="1"/>
            <a:r>
              <a:rPr lang="en-US" sz="3200"/>
              <a:t>Group 3 – Tier 3</a:t>
            </a:r>
          </a:p>
          <a:p>
            <a:pPr lvl="1"/>
            <a:endParaRPr lang="en-US" sz="3200"/>
          </a:p>
          <a:p>
            <a:r>
              <a:rPr lang="en-US" sz="3200"/>
              <a:t>Discuss the questions on the right and be prepared to share out</a:t>
            </a:r>
          </a:p>
        </p:txBody>
      </p:sp>
      <p:sp>
        <p:nvSpPr>
          <p:cNvPr id="6" name="Content Placeholder 5">
            <a:extLst>
              <a:ext uri="{FF2B5EF4-FFF2-40B4-BE49-F238E27FC236}">
                <a16:creationId xmlns:a16="http://schemas.microsoft.com/office/drawing/2014/main" id="{7D5B4A92-6511-CA72-DAA8-6201B09EFD4E}"/>
              </a:ext>
            </a:extLst>
          </p:cNvPr>
          <p:cNvSpPr>
            <a:spLocks noGrp="1"/>
          </p:cNvSpPr>
          <p:nvPr>
            <p:ph sz="half" idx="2"/>
          </p:nvPr>
        </p:nvSpPr>
        <p:spPr>
          <a:xfrm>
            <a:off x="6629400" y="1875511"/>
            <a:ext cx="5181600" cy="4351339"/>
          </a:xfrm>
        </p:spPr>
        <p:txBody>
          <a:bodyPr>
            <a:normAutofit fontScale="85000" lnSpcReduction="20000"/>
          </a:bodyPr>
          <a:lstStyle/>
          <a:p>
            <a:pPr>
              <a:lnSpc>
                <a:spcPct val="120000"/>
              </a:lnSpc>
            </a:pPr>
            <a:r>
              <a:rPr lang="en-US" sz="3300"/>
              <a:t>What do strong family-school partnerships look like at your group’s tier? </a:t>
            </a:r>
          </a:p>
          <a:p>
            <a:pPr>
              <a:lnSpc>
                <a:spcPct val="120000"/>
              </a:lnSpc>
            </a:pPr>
            <a:r>
              <a:rPr lang="en-US" sz="3300"/>
              <a:t>How does partnership strengthen decision making? </a:t>
            </a:r>
          </a:p>
          <a:p>
            <a:pPr>
              <a:lnSpc>
                <a:spcPct val="120000"/>
              </a:lnSpc>
            </a:pPr>
            <a:r>
              <a:rPr lang="en-US" sz="3300"/>
              <a:t>What happens when partnership is weak at your group’s tier? </a:t>
            </a:r>
          </a:p>
          <a:p>
            <a:pPr>
              <a:lnSpc>
                <a:spcPct val="120000"/>
              </a:lnSpc>
            </a:pPr>
            <a:r>
              <a:rPr lang="en-US" sz="3300"/>
              <a:t>What strong examples do you see in your buildings? </a:t>
            </a:r>
          </a:p>
          <a:p>
            <a:endParaRPr lang="en-US"/>
          </a:p>
        </p:txBody>
      </p:sp>
    </p:spTree>
    <p:extLst>
      <p:ext uri="{BB962C8B-B14F-4D97-AF65-F5344CB8AC3E}">
        <p14:creationId xmlns:p14="http://schemas.microsoft.com/office/powerpoint/2010/main" val="22932479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B884A-3B42-238B-5280-02652143D6A4}"/>
              </a:ext>
            </a:extLst>
          </p:cNvPr>
          <p:cNvSpPr>
            <a:spLocks noGrp="1"/>
          </p:cNvSpPr>
          <p:nvPr>
            <p:ph type="title"/>
          </p:nvPr>
        </p:nvSpPr>
        <p:spPr/>
        <p:txBody>
          <a:bodyPr/>
          <a:lstStyle/>
          <a:p>
            <a:r>
              <a:rPr lang="en-US">
                <a:solidFill>
                  <a:srgbClr val="00A89E"/>
                </a:solidFill>
              </a:rPr>
              <a:t>Family-School Partnerships </a:t>
            </a:r>
            <a:r>
              <a:rPr lang="en-US"/>
              <a:t>in MTSS </a:t>
            </a:r>
          </a:p>
        </p:txBody>
      </p:sp>
      <p:sp>
        <p:nvSpPr>
          <p:cNvPr id="4" name="Rectangle 1">
            <a:extLst>
              <a:ext uri="{FF2B5EF4-FFF2-40B4-BE49-F238E27FC236}">
                <a16:creationId xmlns:a16="http://schemas.microsoft.com/office/drawing/2014/main" id="{E00E82BB-F605-26B1-9934-774A72C23811}"/>
              </a:ext>
            </a:extLst>
          </p:cNvPr>
          <p:cNvSpPr>
            <a:spLocks noGrp="1" noChangeArrowheads="1"/>
          </p:cNvSpPr>
          <p:nvPr>
            <p:ph idx="4294967295"/>
          </p:nvPr>
        </p:nvSpPr>
        <p:spPr bwMode="auto">
          <a:xfrm>
            <a:off x="838200" y="1600202"/>
            <a:ext cx="10515600" cy="4072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571500" indent="-571500" eaLnBrk="0" fontAlgn="base" hangingPunct="0">
              <a:lnSpc>
                <a:spcPct val="100000"/>
              </a:lnSpc>
              <a:spcBef>
                <a:spcPct val="0"/>
              </a:spcBef>
              <a:spcAft>
                <a:spcPct val="0"/>
              </a:spcAft>
              <a:buClrTx/>
              <a:buSzTx/>
            </a:pPr>
            <a:r>
              <a:rPr kumimoji="0" lang="en-US" altLang="en-US" sz="3600" b="0" i="0" u="none" strike="noStrike" cap="none" normalizeH="0" baseline="0">
                <a:ln>
                  <a:noFill/>
                </a:ln>
                <a:solidFill>
                  <a:schemeClr val="tx1"/>
                </a:solidFill>
                <a:effectLst/>
              </a:rPr>
              <a:t>Strengthen prevention, identification, and intervention</a:t>
            </a:r>
          </a:p>
          <a:p>
            <a:pPr marL="571500" indent="-571500" eaLnBrk="0" fontAlgn="base" hangingPunct="0">
              <a:lnSpc>
                <a:spcPct val="100000"/>
              </a:lnSpc>
              <a:spcBef>
                <a:spcPct val="0"/>
              </a:spcBef>
              <a:spcAft>
                <a:spcPct val="0"/>
              </a:spcAft>
              <a:buClrTx/>
              <a:buSzTx/>
            </a:pPr>
            <a:r>
              <a:rPr kumimoji="0" lang="en-US" altLang="en-US" sz="3600" b="0" i="0" u="none" strike="noStrike" cap="none" normalizeH="0" baseline="0">
                <a:ln>
                  <a:noFill/>
                </a:ln>
                <a:solidFill>
                  <a:schemeClr val="tx1"/>
                </a:solidFill>
                <a:effectLst/>
              </a:rPr>
              <a:t>Improve problem solving and decision making</a:t>
            </a:r>
          </a:p>
          <a:p>
            <a:pPr marL="571500" indent="-571500" eaLnBrk="0" fontAlgn="base" hangingPunct="0">
              <a:lnSpc>
                <a:spcPct val="100000"/>
              </a:lnSpc>
              <a:spcBef>
                <a:spcPct val="0"/>
              </a:spcBef>
              <a:spcAft>
                <a:spcPct val="0"/>
              </a:spcAft>
              <a:buClrTx/>
              <a:buSzTx/>
            </a:pPr>
            <a:r>
              <a:rPr kumimoji="0" lang="en-US" altLang="en-US" sz="3600" b="0" i="0" u="none" strike="noStrike" cap="none" normalizeH="0" baseline="0">
                <a:ln>
                  <a:noFill/>
                </a:ln>
                <a:solidFill>
                  <a:schemeClr val="tx1"/>
                </a:solidFill>
                <a:effectLst/>
              </a:rPr>
              <a:t>Increase fidelity and sustainability of MTSS</a:t>
            </a:r>
          </a:p>
          <a:p>
            <a:pPr marL="571500" indent="-571500" eaLnBrk="0" fontAlgn="base" hangingPunct="0">
              <a:lnSpc>
                <a:spcPct val="100000"/>
              </a:lnSpc>
              <a:spcBef>
                <a:spcPct val="0"/>
              </a:spcBef>
              <a:spcAft>
                <a:spcPct val="0"/>
              </a:spcAft>
              <a:buClrTx/>
              <a:buSzTx/>
            </a:pPr>
            <a:r>
              <a:rPr kumimoji="0" lang="en-US" altLang="en-US" sz="3600" b="0" i="0" u="none" strike="noStrike" cap="none" normalizeH="0" baseline="0">
                <a:ln>
                  <a:noFill/>
                </a:ln>
                <a:solidFill>
                  <a:schemeClr val="tx1"/>
                </a:solidFill>
                <a:effectLst/>
              </a:rPr>
              <a:t>Support two-way communication and shared understanding</a:t>
            </a:r>
          </a:p>
          <a:p>
            <a:pPr marL="571500" indent="-571500" eaLnBrk="0" fontAlgn="base" hangingPunct="0">
              <a:lnSpc>
                <a:spcPct val="100000"/>
              </a:lnSpc>
              <a:spcBef>
                <a:spcPct val="0"/>
              </a:spcBef>
              <a:spcAft>
                <a:spcPct val="0"/>
              </a:spcAft>
              <a:buClrTx/>
              <a:buSzTx/>
            </a:pPr>
            <a:r>
              <a:rPr kumimoji="0" lang="en-US" altLang="en-US" sz="3600" b="0" i="0" u="none" strike="noStrike" cap="none" normalizeH="0" baseline="0">
                <a:ln>
                  <a:noFill/>
                </a:ln>
                <a:solidFill>
                  <a:schemeClr val="tx1"/>
                </a:solidFill>
                <a:effectLst/>
              </a:rPr>
              <a:t>Essential at all tiers of MTSS</a:t>
            </a:r>
          </a:p>
        </p:txBody>
      </p:sp>
    </p:spTree>
    <p:extLst>
      <p:ext uri="{BB962C8B-B14F-4D97-AF65-F5344CB8AC3E}">
        <p14:creationId xmlns:p14="http://schemas.microsoft.com/office/powerpoint/2010/main" val="21683906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098C3-CC7E-C6F7-88B3-28E9BCB431AE}"/>
              </a:ext>
            </a:extLst>
          </p:cNvPr>
          <p:cNvSpPr>
            <a:spLocks noGrp="1"/>
          </p:cNvSpPr>
          <p:nvPr>
            <p:ph type="title"/>
          </p:nvPr>
        </p:nvSpPr>
        <p:spPr>
          <a:xfrm>
            <a:off x="838200" y="2020824"/>
            <a:ext cx="10515600" cy="3406270"/>
          </a:xfrm>
        </p:spPr>
        <p:txBody>
          <a:bodyPr anchor="t">
            <a:noAutofit/>
          </a:bodyPr>
          <a:lstStyle/>
          <a:p>
            <a:r>
              <a:rPr lang="en-US" sz="3600" b="0"/>
              <a:t>When you hear the term “two-way communication” in the context of family-school partnerships, what does it mean to you?</a:t>
            </a:r>
            <a:br>
              <a:rPr lang="en-US" sz="3600" b="0"/>
            </a:br>
            <a:r>
              <a:rPr lang="en-US" sz="2400" b="0"/>
              <a:t> </a:t>
            </a:r>
            <a:br>
              <a:rPr lang="en-US" sz="3600" b="0"/>
            </a:br>
            <a:r>
              <a:rPr lang="en-US" sz="3600" b="0"/>
              <a:t>What are some examples of what it looks like in practice?</a:t>
            </a:r>
          </a:p>
        </p:txBody>
      </p:sp>
      <p:pic>
        <p:nvPicPr>
          <p:cNvPr id="4" name="Graphic 3">
            <a:extLst>
              <a:ext uri="{FF2B5EF4-FFF2-40B4-BE49-F238E27FC236}">
                <a16:creationId xmlns:a16="http://schemas.microsoft.com/office/drawing/2014/main" id="{73A29A83-61D7-37E3-6350-46C322B7CB10}"/>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264724" y="5093316"/>
            <a:ext cx="3662552" cy="1764684"/>
          </a:xfrm>
          <a:prstGeom prst="rect">
            <a:avLst/>
          </a:prstGeom>
        </p:spPr>
      </p:pic>
      <p:sp>
        <p:nvSpPr>
          <p:cNvPr id="3" name="Title 1">
            <a:extLst>
              <a:ext uri="{FF2B5EF4-FFF2-40B4-BE49-F238E27FC236}">
                <a16:creationId xmlns:a16="http://schemas.microsoft.com/office/drawing/2014/main" id="{2203483F-68BC-EE37-823C-00BF9320E179}"/>
              </a:ext>
            </a:extLst>
          </p:cNvPr>
          <p:cNvSpPr txBox="1">
            <a:spLocks/>
          </p:cNvSpPr>
          <p:nvPr/>
        </p:nvSpPr>
        <p:spPr>
          <a:xfrm>
            <a:off x="838200" y="621792"/>
            <a:ext cx="10515600" cy="1097280"/>
          </a:xfrm>
          <a:prstGeom prst="rect">
            <a:avLst/>
          </a:prstGeom>
        </p:spPr>
        <p:txBody>
          <a:bodyPr vert="horz" lIns="91440" tIns="0" rIns="91440" bIns="0" rtlCol="0" anchor="ctr">
            <a:normAutofit/>
          </a:bodyPr>
          <a:lstStyle>
            <a:lvl1pPr algn="l" defTabSz="914377" rtl="0" eaLnBrk="1" latinLnBrk="0" hangingPunct="1">
              <a:lnSpc>
                <a:spcPct val="100000"/>
              </a:lnSpc>
              <a:spcBef>
                <a:spcPct val="0"/>
              </a:spcBef>
              <a:buNone/>
              <a:defRPr sz="4400" b="1" kern="1200">
                <a:solidFill>
                  <a:schemeClr val="tx1"/>
                </a:solidFill>
                <a:latin typeface="Aptos" panose="020B0004020202020204" pitchFamily="34" charset="0"/>
                <a:ea typeface="+mj-ea"/>
                <a:cs typeface="+mj-cs"/>
              </a:defRPr>
            </a:lvl1pPr>
          </a:lstStyle>
          <a:p>
            <a:pPr>
              <a:buClrTx/>
              <a:buFontTx/>
            </a:pPr>
            <a:r>
              <a:rPr lang="en-US" sz="4000">
                <a:solidFill>
                  <a:srgbClr val="00A89E"/>
                </a:solidFill>
              </a:rPr>
              <a:t>Two-Way Communication</a:t>
            </a:r>
            <a:endParaRPr lang="en-US" sz="4000"/>
          </a:p>
        </p:txBody>
      </p:sp>
    </p:spTree>
    <p:extLst>
      <p:ext uri="{BB962C8B-B14F-4D97-AF65-F5344CB8AC3E}">
        <p14:creationId xmlns:p14="http://schemas.microsoft.com/office/powerpoint/2010/main" val="6773841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94D24-8930-8543-C285-4641BCEE489C}"/>
              </a:ext>
            </a:extLst>
          </p:cNvPr>
          <p:cNvSpPr>
            <a:spLocks noGrp="1"/>
          </p:cNvSpPr>
          <p:nvPr>
            <p:ph type="title"/>
          </p:nvPr>
        </p:nvSpPr>
        <p:spPr>
          <a:xfrm>
            <a:off x="838199" y="365123"/>
            <a:ext cx="10515600" cy="1097280"/>
          </a:xfrm>
        </p:spPr>
        <p:txBody>
          <a:bodyPr>
            <a:normAutofit/>
          </a:bodyPr>
          <a:lstStyle/>
          <a:p>
            <a:r>
              <a:rPr lang="en-US">
                <a:solidFill>
                  <a:srgbClr val="00A89E"/>
                </a:solidFill>
              </a:rPr>
              <a:t>Two-Way Communication</a:t>
            </a:r>
            <a:br>
              <a:rPr lang="en-US">
                <a:solidFill>
                  <a:srgbClr val="00A89E"/>
                </a:solidFill>
              </a:rPr>
            </a:br>
            <a:r>
              <a:rPr lang="en-US"/>
              <a:t>Why it Matters</a:t>
            </a:r>
          </a:p>
        </p:txBody>
      </p:sp>
      <p:sp>
        <p:nvSpPr>
          <p:cNvPr id="3" name="Text Placeholder 2">
            <a:extLst>
              <a:ext uri="{FF2B5EF4-FFF2-40B4-BE49-F238E27FC236}">
                <a16:creationId xmlns:a16="http://schemas.microsoft.com/office/drawing/2014/main" id="{6B51F6E7-E99E-BB9C-F54E-7EB121D16C9A}"/>
              </a:ext>
            </a:extLst>
          </p:cNvPr>
          <p:cNvSpPr>
            <a:spLocks noGrp="1"/>
          </p:cNvSpPr>
          <p:nvPr>
            <p:ph idx="4294967295"/>
          </p:nvPr>
        </p:nvSpPr>
        <p:spPr>
          <a:xfrm>
            <a:off x="838199" y="1600198"/>
            <a:ext cx="10515600" cy="4072255"/>
          </a:xfrm>
        </p:spPr>
        <p:txBody>
          <a:bodyPr>
            <a:normAutofit/>
          </a:bodyPr>
          <a:lstStyle/>
          <a:p>
            <a:r>
              <a:rPr lang="en-US"/>
              <a:t>When families feel heard and respected, student outcomes improve, both academic and social-emotional.</a:t>
            </a:r>
          </a:p>
          <a:p>
            <a:r>
              <a:rPr lang="en-US"/>
              <a:t>Two-way communication supports MTSS by improving problem solving, intervention alignment, and consistency across home and school.</a:t>
            </a:r>
          </a:p>
          <a:p>
            <a:r>
              <a:rPr lang="en-US"/>
              <a:t>Families who understand the “why” behind decisions are more likely to partner in support efforts.</a:t>
            </a:r>
          </a:p>
          <a:p>
            <a:r>
              <a:rPr lang="en-US"/>
              <a:t>Following up on family input is essential to building trust and credibility.</a:t>
            </a:r>
          </a:p>
        </p:txBody>
      </p:sp>
      <p:sp>
        <p:nvSpPr>
          <p:cNvPr id="6" name="Footer Placeholder 5">
            <a:extLst>
              <a:ext uri="{FF2B5EF4-FFF2-40B4-BE49-F238E27FC236}">
                <a16:creationId xmlns:a16="http://schemas.microsoft.com/office/drawing/2014/main" id="{BC2B0DF0-B5AF-434D-C705-F4E96C23DE6E}"/>
              </a:ext>
            </a:extLst>
          </p:cNvPr>
          <p:cNvSpPr>
            <a:spLocks noGrp="1"/>
          </p:cNvSpPr>
          <p:nvPr>
            <p:ph type="ftr" sz="quarter" idx="10"/>
          </p:nvPr>
        </p:nvSpPr>
        <p:spPr>
          <a:xfrm>
            <a:off x="838199" y="6190488"/>
            <a:ext cx="9637296" cy="268540"/>
          </a:xfrm>
        </p:spPr>
        <p:txBody>
          <a:bodyPr/>
          <a:lstStyle/>
          <a:p>
            <a:r>
              <a:rPr lang="en-US" sz="1600"/>
              <a:t>(references listed by bullet in </a:t>
            </a:r>
            <a:r>
              <a:rPr lang="en-US"/>
              <a:t>presenter notes)</a:t>
            </a:r>
          </a:p>
        </p:txBody>
      </p:sp>
    </p:spTree>
    <p:extLst>
      <p:ext uri="{BB962C8B-B14F-4D97-AF65-F5344CB8AC3E}">
        <p14:creationId xmlns:p14="http://schemas.microsoft.com/office/powerpoint/2010/main" val="13789647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37686-E508-5EC3-7481-F2F47E2CD0CB}"/>
              </a:ext>
            </a:extLst>
          </p:cNvPr>
          <p:cNvSpPr>
            <a:spLocks noGrp="1"/>
          </p:cNvSpPr>
          <p:nvPr>
            <p:ph type="title"/>
          </p:nvPr>
        </p:nvSpPr>
        <p:spPr>
          <a:xfrm>
            <a:off x="838200" y="490512"/>
            <a:ext cx="7298635" cy="1097280"/>
          </a:xfrm>
        </p:spPr>
        <p:txBody>
          <a:bodyPr>
            <a:normAutofit/>
          </a:bodyPr>
          <a:lstStyle/>
          <a:p>
            <a:r>
              <a:rPr lang="en-US"/>
              <a:t>Characteristics of </a:t>
            </a:r>
            <a:r>
              <a:rPr lang="en-US">
                <a:solidFill>
                  <a:srgbClr val="00A89E"/>
                </a:solidFill>
              </a:rPr>
              <a:t>Two-Way Communication</a:t>
            </a:r>
          </a:p>
        </p:txBody>
      </p:sp>
      <p:sp>
        <p:nvSpPr>
          <p:cNvPr id="3" name="Text Placeholder 2">
            <a:extLst>
              <a:ext uri="{FF2B5EF4-FFF2-40B4-BE49-F238E27FC236}">
                <a16:creationId xmlns:a16="http://schemas.microsoft.com/office/drawing/2014/main" id="{812B49E6-92B6-6C05-627F-32C59BDF2CCC}"/>
              </a:ext>
            </a:extLst>
          </p:cNvPr>
          <p:cNvSpPr>
            <a:spLocks noGrp="1"/>
          </p:cNvSpPr>
          <p:nvPr>
            <p:ph sz="quarter" idx="11"/>
          </p:nvPr>
        </p:nvSpPr>
        <p:spPr>
          <a:xfrm>
            <a:off x="838200" y="1921494"/>
            <a:ext cx="10515600" cy="3750644"/>
          </a:xfrm>
        </p:spPr>
        <p:txBody>
          <a:bodyPr>
            <a:normAutofit/>
          </a:bodyPr>
          <a:lstStyle/>
          <a:p>
            <a:r>
              <a:rPr lang="en-US"/>
              <a:t>Is open and includes a shared responsibility</a:t>
            </a:r>
          </a:p>
          <a:p>
            <a:r>
              <a:rPr lang="en-US"/>
              <a:t>Includes a mutual exchange of information between families and educators </a:t>
            </a:r>
          </a:p>
          <a:p>
            <a:r>
              <a:rPr lang="en-US"/>
              <a:t>Contains active listening and thoughtful responses from both partners</a:t>
            </a:r>
          </a:p>
          <a:p>
            <a:r>
              <a:rPr lang="en-US"/>
              <a:t>Involves shared understanding and collaborative problem solving</a:t>
            </a:r>
          </a:p>
        </p:txBody>
      </p:sp>
      <p:pic>
        <p:nvPicPr>
          <p:cNvPr id="5" name="Graphic 4">
            <a:extLst>
              <a:ext uri="{FF2B5EF4-FFF2-40B4-BE49-F238E27FC236}">
                <a16:creationId xmlns:a16="http://schemas.microsoft.com/office/drawing/2014/main" id="{BAFC5D25-A830-4BF4-DF1F-C4BC2BAACBF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72898" y="156810"/>
            <a:ext cx="3662552" cy="1764684"/>
          </a:xfrm>
          <a:prstGeom prst="rect">
            <a:avLst/>
          </a:prstGeom>
        </p:spPr>
      </p:pic>
    </p:spTree>
    <p:extLst>
      <p:ext uri="{BB962C8B-B14F-4D97-AF65-F5344CB8AC3E}">
        <p14:creationId xmlns:p14="http://schemas.microsoft.com/office/powerpoint/2010/main" val="17909392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376B8-9290-A57A-5FA7-7AB15F06E049}"/>
              </a:ext>
            </a:extLst>
          </p:cNvPr>
          <p:cNvSpPr>
            <a:spLocks noGrp="1"/>
          </p:cNvSpPr>
          <p:nvPr>
            <p:ph type="title"/>
          </p:nvPr>
        </p:nvSpPr>
        <p:spPr>
          <a:xfrm>
            <a:off x="838200" y="365127"/>
            <a:ext cx="10515600" cy="1097280"/>
          </a:xfrm>
        </p:spPr>
        <p:txBody>
          <a:bodyPr>
            <a:noAutofit/>
          </a:bodyPr>
          <a:lstStyle/>
          <a:p>
            <a:r>
              <a:rPr lang="en-US" sz="3200">
                <a:solidFill>
                  <a:srgbClr val="00A89E"/>
                </a:solidFill>
              </a:rPr>
              <a:t>Two-Way Communication</a:t>
            </a:r>
            <a:br>
              <a:rPr lang="en-US" sz="3200">
                <a:solidFill>
                  <a:srgbClr val="00A89E"/>
                </a:solidFill>
              </a:rPr>
            </a:br>
            <a:r>
              <a:rPr lang="en-US" sz="3200"/>
              <a:t>Examples and Nonexamples</a:t>
            </a:r>
          </a:p>
        </p:txBody>
      </p:sp>
      <p:graphicFrame>
        <p:nvGraphicFramePr>
          <p:cNvPr id="5" name="Table 4">
            <a:extLst>
              <a:ext uri="{FF2B5EF4-FFF2-40B4-BE49-F238E27FC236}">
                <a16:creationId xmlns:a16="http://schemas.microsoft.com/office/drawing/2014/main" id="{CBDE12A3-86D2-E986-903A-91FE39DC103C}"/>
              </a:ext>
            </a:extLst>
          </p:cNvPr>
          <p:cNvGraphicFramePr>
            <a:graphicFrameLocks noGrp="1"/>
          </p:cNvGraphicFramePr>
          <p:nvPr>
            <p:extLst>
              <p:ext uri="{D42A27DB-BD31-4B8C-83A1-F6EECF244321}">
                <p14:modId xmlns:p14="http://schemas.microsoft.com/office/powerpoint/2010/main" val="3792877719"/>
              </p:ext>
            </p:extLst>
          </p:nvPr>
        </p:nvGraphicFramePr>
        <p:xfrm>
          <a:off x="1148496" y="1788594"/>
          <a:ext cx="9895008" cy="3676228"/>
        </p:xfrm>
        <a:graphic>
          <a:graphicData uri="http://schemas.openxmlformats.org/drawingml/2006/table">
            <a:tbl>
              <a:tblPr firstRow="1" bandRow="1">
                <a:tableStyleId>{2D5ABB26-0587-4C30-8999-92F81FD0307C}</a:tableStyleId>
              </a:tblPr>
              <a:tblGrid>
                <a:gridCol w="4947504">
                  <a:extLst>
                    <a:ext uri="{9D8B030D-6E8A-4147-A177-3AD203B41FA5}">
                      <a16:colId xmlns:a16="http://schemas.microsoft.com/office/drawing/2014/main" val="3055334859"/>
                    </a:ext>
                  </a:extLst>
                </a:gridCol>
                <a:gridCol w="4947504">
                  <a:extLst>
                    <a:ext uri="{9D8B030D-6E8A-4147-A177-3AD203B41FA5}">
                      <a16:colId xmlns:a16="http://schemas.microsoft.com/office/drawing/2014/main" val="3614491912"/>
                    </a:ext>
                  </a:extLst>
                </a:gridCol>
              </a:tblGrid>
              <a:tr h="919057">
                <a:tc>
                  <a:txBody>
                    <a:bodyPr/>
                    <a:lstStyle/>
                    <a:p>
                      <a:pPr algn="ctr"/>
                      <a:r>
                        <a:rPr lang="en-US" sz="2800" b="1">
                          <a:solidFill>
                            <a:schemeClr val="bg1"/>
                          </a:solidFill>
                        </a:rPr>
                        <a:t>One-Way </a:t>
                      </a:r>
                    </a:p>
                  </a:txBody>
                  <a:tcPr anchor="ctr">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tx2"/>
                    </a:solidFill>
                  </a:tcPr>
                </a:tc>
                <a:tc>
                  <a:txBody>
                    <a:bodyPr/>
                    <a:lstStyle/>
                    <a:p>
                      <a:pPr algn="ctr"/>
                      <a:r>
                        <a:rPr lang="en-US" sz="2800" b="1">
                          <a:solidFill>
                            <a:schemeClr val="bg1"/>
                          </a:solidFill>
                        </a:rPr>
                        <a:t>Two-Way</a:t>
                      </a:r>
                    </a:p>
                  </a:txBody>
                  <a:tcPr anchor="ctr">
                    <a:lnL w="12700" cap="flat" cmpd="sng" algn="ctr">
                      <a:solidFill>
                        <a:schemeClr val="tx2"/>
                      </a:solidFill>
                      <a:prstDash val="solid"/>
                      <a:round/>
                      <a:headEnd type="none" w="med" len="med"/>
                      <a:tailEnd type="none" w="med" len="med"/>
                    </a:lnL>
                    <a:lnB w="12700" cap="flat" cmpd="sng" algn="ctr">
                      <a:solidFill>
                        <a:schemeClr val="tx2"/>
                      </a:solidFill>
                      <a:prstDash val="solid"/>
                      <a:round/>
                      <a:headEnd type="none" w="med" len="med"/>
                      <a:tailEnd type="none" w="med" len="med"/>
                    </a:lnB>
                    <a:solidFill>
                      <a:schemeClr val="tx2"/>
                    </a:solidFill>
                  </a:tcPr>
                </a:tc>
                <a:extLst>
                  <a:ext uri="{0D108BD9-81ED-4DB2-BD59-A6C34878D82A}">
                    <a16:rowId xmlns:a16="http://schemas.microsoft.com/office/drawing/2014/main" val="2130079798"/>
                  </a:ext>
                </a:extLst>
              </a:tr>
              <a:tr h="919057">
                <a:tc>
                  <a:txBody>
                    <a:bodyPr/>
                    <a:lstStyle/>
                    <a:p>
                      <a:pPr algn="ctr"/>
                      <a:r>
                        <a:rPr lang="en-US" sz="2800"/>
                        <a:t>Newsletters</a:t>
                      </a:r>
                    </a:p>
                  </a:txBody>
                  <a:tcPr anchor="ct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r>
                        <a:rPr lang="en-US" sz="2800"/>
                        <a:t>Conversations</a:t>
                      </a:r>
                    </a:p>
                  </a:txBody>
                  <a:tcPr anchor="ct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25398505"/>
                  </a:ext>
                </a:extLst>
              </a:tr>
              <a:tr h="919057">
                <a:tc>
                  <a:txBody>
                    <a:bodyPr/>
                    <a:lstStyle/>
                    <a:p>
                      <a:pPr algn="ctr"/>
                      <a:r>
                        <a:rPr lang="en-US" sz="2800"/>
                        <a:t>Announcements</a:t>
                      </a:r>
                    </a:p>
                  </a:txBody>
                  <a:tcPr anchor="ct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r>
                        <a:rPr lang="en-US" sz="2800"/>
                        <a:t>Dialogue</a:t>
                      </a:r>
                    </a:p>
                  </a:txBody>
                  <a:tcPr anchor="ct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320935227"/>
                  </a:ext>
                </a:extLst>
              </a:tr>
              <a:tr h="919057">
                <a:tc>
                  <a:txBody>
                    <a:bodyPr/>
                    <a:lstStyle/>
                    <a:p>
                      <a:pPr algn="ctr"/>
                      <a:r>
                        <a:rPr lang="en-US" sz="2800"/>
                        <a:t>Compliance-Focused</a:t>
                      </a:r>
                    </a:p>
                  </a:txBody>
                  <a:tcPr anchor="ct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tcPr>
                </a:tc>
                <a:tc>
                  <a:txBody>
                    <a:bodyPr/>
                    <a:lstStyle/>
                    <a:p>
                      <a:pPr algn="ctr"/>
                      <a:r>
                        <a:rPr lang="en-US" sz="2800"/>
                        <a:t>Relationship-Focused</a:t>
                      </a:r>
                    </a:p>
                  </a:txBody>
                  <a:tcPr anchor="ct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tcPr>
                </a:tc>
                <a:extLst>
                  <a:ext uri="{0D108BD9-81ED-4DB2-BD59-A6C34878D82A}">
                    <a16:rowId xmlns:a16="http://schemas.microsoft.com/office/drawing/2014/main" val="922610085"/>
                  </a:ext>
                </a:extLst>
              </a:tr>
            </a:tbl>
          </a:graphicData>
        </a:graphic>
      </p:graphicFrame>
    </p:spTree>
    <p:extLst>
      <p:ext uri="{BB962C8B-B14F-4D97-AF65-F5344CB8AC3E}">
        <p14:creationId xmlns:p14="http://schemas.microsoft.com/office/powerpoint/2010/main" val="18949425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5" name="Title 4">
            <a:extLst>
              <a:ext uri="{FF2B5EF4-FFF2-40B4-BE49-F238E27FC236}">
                <a16:creationId xmlns:a16="http://schemas.microsoft.com/office/drawing/2014/main" id="{28287719-DE49-B434-28DD-11608D411459}"/>
              </a:ext>
            </a:extLst>
          </p:cNvPr>
          <p:cNvSpPr>
            <a:spLocks noGrp="1"/>
          </p:cNvSpPr>
          <p:nvPr>
            <p:ph type="title"/>
          </p:nvPr>
        </p:nvSpPr>
        <p:spPr>
          <a:xfrm>
            <a:off x="838200" y="365125"/>
            <a:ext cx="10515600" cy="1097280"/>
          </a:xfrm>
        </p:spPr>
        <p:txBody>
          <a:bodyPr/>
          <a:lstStyle/>
          <a:p>
            <a:r>
              <a:rPr lang="en-US" sz="3200">
                <a:solidFill>
                  <a:srgbClr val="00A89E"/>
                </a:solidFill>
              </a:rPr>
              <a:t>Gathering Family Input</a:t>
            </a:r>
            <a:br>
              <a:rPr lang="en-US" sz="3200">
                <a:solidFill>
                  <a:srgbClr val="00A89E"/>
                </a:solidFill>
              </a:rPr>
            </a:br>
            <a:r>
              <a:rPr lang="en-US" sz="3200"/>
              <a:t>Strategies</a:t>
            </a:r>
          </a:p>
        </p:txBody>
      </p:sp>
      <p:sp>
        <p:nvSpPr>
          <p:cNvPr id="8" name="Content Placeholder 7">
            <a:extLst>
              <a:ext uri="{FF2B5EF4-FFF2-40B4-BE49-F238E27FC236}">
                <a16:creationId xmlns:a16="http://schemas.microsoft.com/office/drawing/2014/main" id="{D1CC295F-292D-A1D5-3048-7E50F58B622C}"/>
              </a:ext>
            </a:extLst>
          </p:cNvPr>
          <p:cNvSpPr>
            <a:spLocks noGrp="1"/>
          </p:cNvSpPr>
          <p:nvPr>
            <p:ph sz="quarter" idx="11"/>
          </p:nvPr>
        </p:nvSpPr>
        <p:spPr/>
        <p:txBody>
          <a:bodyPr/>
          <a:lstStyle/>
          <a:p>
            <a:r>
              <a:rPr lang="en-US" dirty="0"/>
              <a:t>Create multiple channels, formal and informal, so families can engage in the ways that work for them</a:t>
            </a:r>
          </a:p>
          <a:p>
            <a:r>
              <a:rPr lang="en-US" dirty="0"/>
              <a:t>Use focus groups for targeted input and advisory groups for ongoing guidance</a:t>
            </a:r>
          </a:p>
          <a:p>
            <a:r>
              <a:rPr lang="en-US" dirty="0"/>
              <a:t>Administer climate surveys to assess the quality of partnership, not just satisfaction</a:t>
            </a:r>
          </a:p>
          <a:p>
            <a:r>
              <a:rPr lang="en-US" dirty="0"/>
              <a:t>Seek input on both in-school and out-of-school experiences to see the whole student</a:t>
            </a:r>
          </a:p>
          <a:p>
            <a:r>
              <a:rPr lang="en-US" dirty="0"/>
              <a:t>Engage families at the start of decision making, before direction is set</a:t>
            </a:r>
          </a:p>
        </p:txBody>
      </p:sp>
      <p:sp>
        <p:nvSpPr>
          <p:cNvPr id="4" name="Footer Placeholder 3">
            <a:extLst>
              <a:ext uri="{FF2B5EF4-FFF2-40B4-BE49-F238E27FC236}">
                <a16:creationId xmlns:a16="http://schemas.microsoft.com/office/drawing/2014/main" id="{19855CFF-E8B5-A0AF-9113-44C423ABC56A}"/>
              </a:ext>
            </a:extLst>
          </p:cNvPr>
          <p:cNvSpPr>
            <a:spLocks noGrp="1"/>
          </p:cNvSpPr>
          <p:nvPr>
            <p:ph type="ftr" sz="quarter" idx="10"/>
          </p:nvPr>
        </p:nvSpPr>
        <p:spPr>
          <a:xfrm>
            <a:off x="7239000" y="6194426"/>
            <a:ext cx="4114800" cy="298450"/>
          </a:xfrm>
        </p:spPr>
        <p:txBody>
          <a:bodyPr/>
          <a:lstStyle/>
          <a:p>
            <a:r>
              <a:rPr lang="en-US">
                <a:ea typeface="Calibri"/>
                <a:cs typeface="Calibri"/>
              </a:rPr>
              <a:t>(SWiFT Education Center, 2023)</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3194F-8AFA-90AE-4D6D-176DDBF97D4B}"/>
              </a:ext>
            </a:extLst>
          </p:cNvPr>
          <p:cNvSpPr>
            <a:spLocks noGrp="1"/>
          </p:cNvSpPr>
          <p:nvPr>
            <p:ph type="title"/>
          </p:nvPr>
        </p:nvSpPr>
        <p:spPr>
          <a:xfrm>
            <a:off x="838200" y="365125"/>
            <a:ext cx="10515600" cy="1097280"/>
          </a:xfrm>
        </p:spPr>
        <p:txBody>
          <a:bodyPr>
            <a:normAutofit/>
          </a:bodyPr>
          <a:lstStyle/>
          <a:p>
            <a:r>
              <a:rPr lang="en-US" sz="3200">
                <a:solidFill>
                  <a:srgbClr val="00A89E"/>
                </a:solidFill>
              </a:rPr>
              <a:t>Gathering Family Input</a:t>
            </a:r>
            <a:br>
              <a:rPr lang="en-US" sz="3200">
                <a:solidFill>
                  <a:srgbClr val="00A89E"/>
                </a:solidFill>
              </a:rPr>
            </a:br>
            <a:r>
              <a:rPr lang="en-US" sz="3200"/>
              <a:t>Benefits of Focus and Advisory Groups</a:t>
            </a:r>
          </a:p>
        </p:txBody>
      </p:sp>
      <p:sp>
        <p:nvSpPr>
          <p:cNvPr id="3" name="Text Placeholder 2">
            <a:extLst>
              <a:ext uri="{FF2B5EF4-FFF2-40B4-BE49-F238E27FC236}">
                <a16:creationId xmlns:a16="http://schemas.microsoft.com/office/drawing/2014/main" id="{CAD5A7A6-F6C4-C6C5-9A05-14D99D7CA260}"/>
              </a:ext>
            </a:extLst>
          </p:cNvPr>
          <p:cNvSpPr>
            <a:spLocks noGrp="1"/>
          </p:cNvSpPr>
          <p:nvPr>
            <p:ph idx="4294967295"/>
          </p:nvPr>
        </p:nvSpPr>
        <p:spPr>
          <a:xfrm>
            <a:off x="838200" y="1600202"/>
            <a:ext cx="10515600" cy="4072255"/>
          </a:xfrm>
        </p:spPr>
        <p:txBody>
          <a:bodyPr>
            <a:normAutofit/>
          </a:bodyPr>
          <a:lstStyle/>
          <a:p>
            <a:r>
              <a:rPr lang="en-US"/>
              <a:t>Provide deeper insight into family experiences and perspectives</a:t>
            </a:r>
          </a:p>
          <a:p>
            <a:r>
              <a:rPr lang="en-US"/>
              <a:t>Create structured opportunities for meaningful dialogue</a:t>
            </a:r>
          </a:p>
          <a:p>
            <a:r>
              <a:rPr lang="en-US"/>
              <a:t>Elevate family voice in decision making</a:t>
            </a:r>
          </a:p>
          <a:p>
            <a:r>
              <a:rPr lang="en-US"/>
              <a:t>Build shared ownership and collaboration</a:t>
            </a:r>
          </a:p>
          <a:p>
            <a:r>
              <a:rPr lang="en-US"/>
              <a:t>Strengthen trust between families and schools </a:t>
            </a:r>
          </a:p>
        </p:txBody>
      </p:sp>
    </p:spTree>
    <p:extLst>
      <p:ext uri="{BB962C8B-B14F-4D97-AF65-F5344CB8AC3E}">
        <p14:creationId xmlns:p14="http://schemas.microsoft.com/office/powerpoint/2010/main" val="32847928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4FA7F-EB98-8850-455E-7E57D0681448}"/>
              </a:ext>
            </a:extLst>
          </p:cNvPr>
          <p:cNvSpPr>
            <a:spLocks noGrp="1"/>
          </p:cNvSpPr>
          <p:nvPr>
            <p:ph type="title"/>
          </p:nvPr>
        </p:nvSpPr>
        <p:spPr>
          <a:xfrm>
            <a:off x="838200" y="365127"/>
            <a:ext cx="10515600" cy="1097280"/>
          </a:xfrm>
        </p:spPr>
        <p:txBody>
          <a:bodyPr>
            <a:normAutofit/>
          </a:bodyPr>
          <a:lstStyle/>
          <a:p>
            <a:r>
              <a:rPr lang="en-US" sz="3200">
                <a:solidFill>
                  <a:srgbClr val="00A89E"/>
                </a:solidFill>
              </a:rPr>
              <a:t>Gathering Family Input</a:t>
            </a:r>
            <a:br>
              <a:rPr lang="en-US" sz="3200">
                <a:solidFill>
                  <a:srgbClr val="00A89E"/>
                </a:solidFill>
              </a:rPr>
            </a:br>
            <a:r>
              <a:rPr lang="en-US" sz="3200"/>
              <a:t>Benefits of School Climate Surveys</a:t>
            </a:r>
          </a:p>
        </p:txBody>
      </p:sp>
      <p:sp>
        <p:nvSpPr>
          <p:cNvPr id="3" name="Text Placeholder 2">
            <a:extLst>
              <a:ext uri="{FF2B5EF4-FFF2-40B4-BE49-F238E27FC236}">
                <a16:creationId xmlns:a16="http://schemas.microsoft.com/office/drawing/2014/main" id="{47842476-1429-924F-9551-4D94EFF15D46}"/>
              </a:ext>
            </a:extLst>
          </p:cNvPr>
          <p:cNvSpPr>
            <a:spLocks noGrp="1"/>
          </p:cNvSpPr>
          <p:nvPr>
            <p:ph idx="4294967295"/>
          </p:nvPr>
        </p:nvSpPr>
        <p:spPr>
          <a:xfrm>
            <a:off x="838200" y="1600202"/>
            <a:ext cx="10515600" cy="4072255"/>
          </a:xfrm>
        </p:spPr>
        <p:txBody>
          <a:bodyPr>
            <a:noAutofit/>
          </a:bodyPr>
          <a:lstStyle/>
          <a:p>
            <a:r>
              <a:rPr lang="en-US"/>
              <a:t>Provide systematic data on partnership quality</a:t>
            </a:r>
          </a:p>
          <a:p>
            <a:r>
              <a:rPr lang="en-US"/>
              <a:t>Surface the gaps between school intentions and family experience</a:t>
            </a:r>
          </a:p>
          <a:p>
            <a:r>
              <a:rPr lang="en-US"/>
              <a:t>Elevate voices of families who may not engage in other ways</a:t>
            </a:r>
          </a:p>
          <a:p>
            <a:r>
              <a:rPr lang="en-US"/>
              <a:t>Identify patterns in who feels welcomed and who does not</a:t>
            </a:r>
          </a:p>
          <a:p>
            <a:r>
              <a:rPr lang="en-US"/>
              <a:t>Establish a baseline to measure growth in partnership over time</a:t>
            </a:r>
          </a:p>
          <a:p>
            <a:r>
              <a:rPr lang="en-US"/>
              <a:t>Signal to families that their perspective shapes school decisions</a:t>
            </a:r>
          </a:p>
        </p:txBody>
      </p:sp>
    </p:spTree>
    <p:extLst>
      <p:ext uri="{BB962C8B-B14F-4D97-AF65-F5344CB8AC3E}">
        <p14:creationId xmlns:p14="http://schemas.microsoft.com/office/powerpoint/2010/main" val="1371624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4" name="Title 3">
            <a:extLst>
              <a:ext uri="{FF2B5EF4-FFF2-40B4-BE49-F238E27FC236}">
                <a16:creationId xmlns:a16="http://schemas.microsoft.com/office/drawing/2014/main" id="{784B91B9-3856-717D-7112-B6316A8AFB13}"/>
              </a:ext>
            </a:extLst>
          </p:cNvPr>
          <p:cNvSpPr>
            <a:spLocks noGrp="1"/>
          </p:cNvSpPr>
          <p:nvPr>
            <p:ph type="title"/>
          </p:nvPr>
        </p:nvSpPr>
        <p:spPr/>
        <p:txBody>
          <a:bodyPr/>
          <a:lstStyle/>
          <a:p>
            <a:r>
              <a:rPr lang="en-US"/>
              <a:t>Hidden Slide #5</a:t>
            </a:r>
          </a:p>
        </p:txBody>
      </p:sp>
      <p:sp>
        <p:nvSpPr>
          <p:cNvPr id="6" name="Text Placeholder 5">
            <a:extLst>
              <a:ext uri="{FF2B5EF4-FFF2-40B4-BE49-F238E27FC236}">
                <a16:creationId xmlns:a16="http://schemas.microsoft.com/office/drawing/2014/main" id="{2DB6F7B5-FADB-8580-A08E-3B541C59B644}"/>
              </a:ext>
            </a:extLst>
          </p:cNvPr>
          <p:cNvSpPr>
            <a:spLocks noGrp="1"/>
          </p:cNvSpPr>
          <p:nvPr>
            <p:ph type="body" idx="10"/>
          </p:nvPr>
        </p:nvSpPr>
        <p:spPr/>
        <p:txBody>
          <a:bodyPr/>
          <a:lstStyle/>
          <a:p>
            <a:r>
              <a:rPr lang="en-US"/>
              <a:t>General guidance for virtual presentations</a:t>
            </a:r>
          </a:p>
        </p:txBody>
      </p:sp>
      <p:sp>
        <p:nvSpPr>
          <p:cNvPr id="2" name="Content Placeholder 1">
            <a:extLst>
              <a:ext uri="{FF2B5EF4-FFF2-40B4-BE49-F238E27FC236}">
                <a16:creationId xmlns:a16="http://schemas.microsoft.com/office/drawing/2014/main" id="{871832C3-A42E-055E-AC0D-6B33C06BB627}"/>
              </a:ext>
            </a:extLst>
          </p:cNvPr>
          <p:cNvSpPr>
            <a:spLocks noGrp="1"/>
          </p:cNvSpPr>
          <p:nvPr>
            <p:ph sz="quarter" idx="12"/>
          </p:nvPr>
        </p:nvSpPr>
        <p:spPr/>
        <p:txBody>
          <a:bodyPr/>
          <a:lstStyle/>
          <a:p>
            <a:pPr lvl="0"/>
            <a:r>
              <a:rPr lang="en-US" sz="2000"/>
              <a:t>Notify and request prior permission from participants if session is to be recorded</a:t>
            </a:r>
          </a:p>
          <a:p>
            <a:pPr lvl="0"/>
            <a:r>
              <a:rPr lang="en-US" sz="2000"/>
              <a:t>Test your technology set up prior to the session (download and save videos on flash drive if needed)</a:t>
            </a:r>
          </a:p>
          <a:p>
            <a:pPr lvl="0"/>
            <a:r>
              <a:rPr lang="en-US" sz="2000"/>
              <a:t>Divide presentation into short segments and provide breaks</a:t>
            </a:r>
          </a:p>
          <a:p>
            <a:pPr lvl="0"/>
            <a:r>
              <a:rPr lang="en-US" sz="2000"/>
              <a:t>Provide and discuss norms for participation (camera on, ask questions in chat – if that is your preference, stay engaged)</a:t>
            </a:r>
          </a:p>
          <a:p>
            <a:pPr lvl="0"/>
            <a:r>
              <a:rPr lang="en-US" sz="2000"/>
              <a:t>Minimize distractions (request participants mute when not speaking)</a:t>
            </a:r>
          </a:p>
          <a:p>
            <a:pPr lvl="0"/>
            <a:r>
              <a:rPr lang="en-US" sz="2000"/>
              <a:t>Use 2 consultants – 1 to present, 1 to manage chat, etc.</a:t>
            </a:r>
          </a:p>
          <a:p>
            <a:pPr lvl="0"/>
            <a:r>
              <a:rPr lang="en-US" sz="2000"/>
              <a:t>Identify other roles prior to presentation, as appropriate (timekeeper, notetaker, etc.)</a:t>
            </a:r>
          </a:p>
          <a:p>
            <a:pPr lvl="0"/>
            <a:r>
              <a:rPr lang="en-US" sz="2000"/>
              <a:t>Create opportunities for participant engagement and interaction (e.g., </a:t>
            </a:r>
            <a:r>
              <a:rPr lang="en-US" sz="2000">
                <a:hlinkClick r:id="rId3">
                  <a:extLst>
                    <a:ext uri="{A12FA001-AC4F-418D-AE19-62706E023703}">
                      <ahyp:hlinkClr xmlns:ahyp="http://schemas.microsoft.com/office/drawing/2018/hyperlinkcolor" val="tx"/>
                    </a:ext>
                  </a:extLst>
                </a:hlinkClick>
              </a:rPr>
              <a:t>HQ Tools for Audience Engagement Collaborative Notetaking Document</a:t>
            </a:r>
            <a:r>
              <a:rPr lang="en-US" sz="2000"/>
              <a:t>)</a:t>
            </a:r>
          </a:p>
          <a:p>
            <a:pPr lvl="0"/>
            <a:r>
              <a:rPr lang="en-US" sz="2000"/>
              <a:t>When using breakout rooms, equip each room with 1 person to facilitate and 1 to take notes.</a:t>
            </a:r>
          </a:p>
          <a:p>
            <a:pPr lvl="0"/>
            <a:r>
              <a:rPr lang="en-US" sz="2000"/>
              <a:t>End the session with an effective wrap-up</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36631-9A9C-8ABD-CB5D-A37CC4CFEC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CCA816-8D9E-DAC8-52A1-76D96BCB63DA}"/>
              </a:ext>
            </a:extLst>
          </p:cNvPr>
          <p:cNvSpPr>
            <a:spLocks noGrp="1"/>
          </p:cNvSpPr>
          <p:nvPr>
            <p:ph type="title" idx="4294967295"/>
          </p:nvPr>
        </p:nvSpPr>
        <p:spPr>
          <a:xfrm>
            <a:off x="667270" y="365125"/>
            <a:ext cx="10515600" cy="1325563"/>
          </a:xfrm>
        </p:spPr>
        <p:txBody>
          <a:bodyPr>
            <a:normAutofit/>
          </a:bodyPr>
          <a:lstStyle/>
          <a:p>
            <a:r>
              <a:rPr lang="en-US">
                <a:solidFill>
                  <a:srgbClr val="00A89E"/>
                </a:solidFill>
              </a:rPr>
              <a:t>Reflection</a:t>
            </a:r>
            <a:endParaRPr lang="en-US"/>
          </a:p>
        </p:txBody>
      </p:sp>
      <p:sp>
        <p:nvSpPr>
          <p:cNvPr id="5" name="Content Placeholder 4">
            <a:extLst>
              <a:ext uri="{FF2B5EF4-FFF2-40B4-BE49-F238E27FC236}">
                <a16:creationId xmlns:a16="http://schemas.microsoft.com/office/drawing/2014/main" id="{4C3F1FF1-B46C-BC3E-5129-C456943CDECC}"/>
              </a:ext>
            </a:extLst>
          </p:cNvPr>
          <p:cNvSpPr>
            <a:spLocks noGrp="1"/>
          </p:cNvSpPr>
          <p:nvPr>
            <p:ph sz="half" idx="4294967295"/>
          </p:nvPr>
        </p:nvSpPr>
        <p:spPr>
          <a:xfrm>
            <a:off x="667270" y="1825625"/>
            <a:ext cx="4485498" cy="4351338"/>
          </a:xfrm>
        </p:spPr>
        <p:txBody>
          <a:bodyPr>
            <a:normAutofit/>
          </a:bodyPr>
          <a:lstStyle/>
          <a:p>
            <a:r>
              <a:rPr lang="en-US" sz="3200"/>
              <a:t>Divide into small groups</a:t>
            </a:r>
          </a:p>
          <a:p>
            <a:pPr marL="457189" lvl="1" indent="0">
              <a:buNone/>
            </a:pPr>
            <a:endParaRPr lang="en-US" sz="1100"/>
          </a:p>
          <a:p>
            <a:r>
              <a:rPr lang="en-US" sz="3200"/>
              <a:t>Discuss the questions on the right and be prepared to share out? </a:t>
            </a:r>
          </a:p>
        </p:txBody>
      </p:sp>
      <p:sp>
        <p:nvSpPr>
          <p:cNvPr id="6" name="Content Placeholder 5">
            <a:extLst>
              <a:ext uri="{FF2B5EF4-FFF2-40B4-BE49-F238E27FC236}">
                <a16:creationId xmlns:a16="http://schemas.microsoft.com/office/drawing/2014/main" id="{72E83421-4404-BE01-F5FF-F76E882DA740}"/>
              </a:ext>
            </a:extLst>
          </p:cNvPr>
          <p:cNvSpPr>
            <a:spLocks noGrp="1"/>
          </p:cNvSpPr>
          <p:nvPr>
            <p:ph sz="half" idx="4294967295"/>
          </p:nvPr>
        </p:nvSpPr>
        <p:spPr>
          <a:xfrm>
            <a:off x="6096000" y="1027906"/>
            <a:ext cx="5428730" cy="5149057"/>
          </a:xfrm>
        </p:spPr>
        <p:txBody>
          <a:bodyPr>
            <a:normAutofit/>
          </a:bodyPr>
          <a:lstStyle/>
          <a:p>
            <a:r>
              <a:rPr lang="en-US"/>
              <a:t>Where in your current practice does two-way communication happen most naturally? Where does it break down?</a:t>
            </a:r>
          </a:p>
          <a:p>
            <a:r>
              <a:rPr lang="en-US"/>
              <a:t>Which feedback strategies does your school already use? Which families are you reaching and which are you missing? </a:t>
            </a:r>
          </a:p>
          <a:p>
            <a:r>
              <a:rPr lang="en-US"/>
              <a:t>Thinking about a recent decision that affected families, when were families brought into the discussion? </a:t>
            </a:r>
          </a:p>
          <a:p>
            <a:r>
              <a:rPr lang="en-US"/>
              <a:t>What is one barrier in your school that makes two-way communication difficult?</a:t>
            </a:r>
          </a:p>
        </p:txBody>
      </p:sp>
      <p:grpSp>
        <p:nvGrpSpPr>
          <p:cNvPr id="9" name="Group 8">
            <a:extLst>
              <a:ext uri="{FF2B5EF4-FFF2-40B4-BE49-F238E27FC236}">
                <a16:creationId xmlns:a16="http://schemas.microsoft.com/office/drawing/2014/main" id="{DE2640F2-A926-C305-93B0-F52CCF1EBDF2}"/>
              </a:ext>
              <a:ext uri="{C183D7F6-B498-43B3-948B-1728B52AA6E4}">
                <adec:decorative xmlns:adec="http://schemas.microsoft.com/office/drawing/2017/decorative" val="1"/>
              </a:ext>
            </a:extLst>
          </p:cNvPr>
          <p:cNvGrpSpPr/>
          <p:nvPr/>
        </p:nvGrpSpPr>
        <p:grpSpPr>
          <a:xfrm>
            <a:off x="3386592" y="4304195"/>
            <a:ext cx="1732005" cy="2322964"/>
            <a:chOff x="380999" y="4304195"/>
            <a:chExt cx="1732005" cy="2322964"/>
          </a:xfrm>
        </p:grpSpPr>
        <p:pic>
          <p:nvPicPr>
            <p:cNvPr id="4" name="Graphic 3">
              <a:extLst>
                <a:ext uri="{FF2B5EF4-FFF2-40B4-BE49-F238E27FC236}">
                  <a16:creationId xmlns:a16="http://schemas.microsoft.com/office/drawing/2014/main" id="{0D32D317-5908-A1BB-8260-DB587A0E17C6}"/>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80999" y="4316552"/>
              <a:ext cx="1732005" cy="2310607"/>
            </a:xfrm>
            <a:prstGeom prst="rect">
              <a:avLst/>
            </a:prstGeom>
          </p:spPr>
        </p:pic>
        <p:sp>
          <p:nvSpPr>
            <p:cNvPr id="8" name="TextBox 7">
              <a:extLst>
                <a:ext uri="{FF2B5EF4-FFF2-40B4-BE49-F238E27FC236}">
                  <a16:creationId xmlns:a16="http://schemas.microsoft.com/office/drawing/2014/main" id="{6C1D873C-BBC2-A3F5-D989-92B2BC991FB9}"/>
                </a:ext>
              </a:extLst>
            </p:cNvPr>
            <p:cNvSpPr txBox="1"/>
            <p:nvPr/>
          </p:nvSpPr>
          <p:spPr>
            <a:xfrm>
              <a:off x="1260389" y="4304195"/>
              <a:ext cx="556054" cy="1107996"/>
            </a:xfrm>
            <a:prstGeom prst="rect">
              <a:avLst/>
            </a:prstGeom>
            <a:noFill/>
          </p:spPr>
          <p:txBody>
            <a:bodyPr wrap="square" rtlCol="0">
              <a:spAutoFit/>
            </a:bodyPr>
            <a:lstStyle/>
            <a:p>
              <a:r>
                <a:rPr lang="en-US" sz="6600">
                  <a:solidFill>
                    <a:srgbClr val="F26D65"/>
                  </a:solidFill>
                  <a:latin typeface="Calibri" panose="020F0502020204030204" pitchFamily="34" charset="0"/>
                  <a:ea typeface="Calibri" panose="020F0502020204030204" pitchFamily="34" charset="0"/>
                  <a:cs typeface="Calibri" panose="020F0502020204030204" pitchFamily="34" charset="0"/>
                </a:rPr>
                <a:t>?</a:t>
              </a:r>
            </a:p>
          </p:txBody>
        </p:sp>
      </p:grpSp>
    </p:spTree>
    <p:extLst>
      <p:ext uri="{BB962C8B-B14F-4D97-AF65-F5344CB8AC3E}">
        <p14:creationId xmlns:p14="http://schemas.microsoft.com/office/powerpoint/2010/main" val="1418557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C0ACD-61E5-5963-1F5F-33299874B69E}"/>
              </a:ext>
            </a:extLst>
          </p:cNvPr>
          <p:cNvSpPr>
            <a:spLocks noGrp="1"/>
          </p:cNvSpPr>
          <p:nvPr>
            <p:ph type="title"/>
          </p:nvPr>
        </p:nvSpPr>
        <p:spPr/>
        <p:txBody>
          <a:bodyPr>
            <a:noAutofit/>
          </a:bodyPr>
          <a:lstStyle/>
          <a:p>
            <a:pPr lvl="0"/>
            <a:r>
              <a:rPr lang="en-US" sz="3200">
                <a:solidFill>
                  <a:srgbClr val="00A89E"/>
                </a:solidFill>
              </a:rPr>
              <a:t>Building Trust. </a:t>
            </a:r>
            <a:r>
              <a:rPr lang="en-US" sz="3200"/>
              <a:t>Opportunities to Build a Trusting and Welcoming School Culture</a:t>
            </a:r>
          </a:p>
        </p:txBody>
      </p:sp>
      <p:sp>
        <p:nvSpPr>
          <p:cNvPr id="3" name="Text Placeholder 2">
            <a:extLst>
              <a:ext uri="{FF2B5EF4-FFF2-40B4-BE49-F238E27FC236}">
                <a16:creationId xmlns:a16="http://schemas.microsoft.com/office/drawing/2014/main" id="{C03D789A-AD79-714C-3A23-A51EA0817A85}"/>
              </a:ext>
            </a:extLst>
          </p:cNvPr>
          <p:cNvSpPr>
            <a:spLocks noGrp="1"/>
          </p:cNvSpPr>
          <p:nvPr>
            <p:ph sz="half" idx="1"/>
          </p:nvPr>
        </p:nvSpPr>
        <p:spPr>
          <a:xfrm>
            <a:off x="838200" y="1825625"/>
            <a:ext cx="5181600" cy="2901233"/>
          </a:xfrm>
        </p:spPr>
        <p:txBody>
          <a:bodyPr>
            <a:normAutofit/>
          </a:bodyPr>
          <a:lstStyle/>
          <a:p>
            <a:r>
              <a:rPr lang="en-US" sz="3200"/>
              <a:t>Back to school events</a:t>
            </a:r>
          </a:p>
          <a:p>
            <a:r>
              <a:rPr lang="en-US" sz="3200"/>
              <a:t>Open houses</a:t>
            </a:r>
          </a:p>
          <a:p>
            <a:r>
              <a:rPr lang="en-US" sz="3200"/>
              <a:t>Curriculum nights</a:t>
            </a:r>
          </a:p>
          <a:p>
            <a:r>
              <a:rPr lang="en-US" sz="3200"/>
              <a:t>Home visits</a:t>
            </a:r>
          </a:p>
          <a:p>
            <a:r>
              <a:rPr lang="en-US" sz="3200"/>
              <a:t>Reading nights</a:t>
            </a:r>
          </a:p>
        </p:txBody>
      </p:sp>
      <p:sp>
        <p:nvSpPr>
          <p:cNvPr id="4" name="Content Placeholder 3">
            <a:extLst>
              <a:ext uri="{FF2B5EF4-FFF2-40B4-BE49-F238E27FC236}">
                <a16:creationId xmlns:a16="http://schemas.microsoft.com/office/drawing/2014/main" id="{DF283DCC-2FF3-0E27-8091-8F67E37E96A9}"/>
              </a:ext>
            </a:extLst>
          </p:cNvPr>
          <p:cNvSpPr>
            <a:spLocks noGrp="1"/>
          </p:cNvSpPr>
          <p:nvPr>
            <p:ph sz="half" idx="2"/>
          </p:nvPr>
        </p:nvSpPr>
        <p:spPr>
          <a:xfrm>
            <a:off x="6172200" y="1825626"/>
            <a:ext cx="5181600" cy="2724252"/>
          </a:xfrm>
        </p:spPr>
        <p:txBody>
          <a:bodyPr/>
          <a:lstStyle/>
          <a:p>
            <a:r>
              <a:rPr lang="en-US" sz="3200"/>
              <a:t>Pizza nights</a:t>
            </a:r>
          </a:p>
          <a:p>
            <a:r>
              <a:rPr lang="en-US" sz="3200"/>
              <a:t>Advisory team events</a:t>
            </a:r>
          </a:p>
          <a:p>
            <a:r>
              <a:rPr lang="en-US" sz="3200"/>
              <a:t>Carnivals</a:t>
            </a:r>
          </a:p>
          <a:p>
            <a:r>
              <a:rPr lang="en-US" sz="3200"/>
              <a:t>Book fairs</a:t>
            </a:r>
          </a:p>
          <a:p>
            <a:r>
              <a:rPr lang="en-US" sz="3200"/>
              <a:t>Transition fairs</a:t>
            </a:r>
          </a:p>
          <a:p>
            <a:pPr marL="91438" indent="0">
              <a:buNone/>
            </a:pPr>
            <a:endParaRPr lang="en-US"/>
          </a:p>
        </p:txBody>
      </p:sp>
      <p:sp>
        <p:nvSpPr>
          <p:cNvPr id="7" name="TextBox 6">
            <a:extLst>
              <a:ext uri="{FF2B5EF4-FFF2-40B4-BE49-F238E27FC236}">
                <a16:creationId xmlns:a16="http://schemas.microsoft.com/office/drawing/2014/main" id="{0F849826-84B1-04E6-EEB4-D5A1F0CE4B4A}"/>
              </a:ext>
            </a:extLst>
          </p:cNvPr>
          <p:cNvSpPr txBox="1"/>
          <p:nvPr/>
        </p:nvSpPr>
        <p:spPr>
          <a:xfrm>
            <a:off x="3048615" y="4735558"/>
            <a:ext cx="6094770" cy="584775"/>
          </a:xfrm>
          <a:prstGeom prst="rect">
            <a:avLst/>
          </a:prstGeom>
          <a:noFill/>
        </p:spPr>
        <p:txBody>
          <a:bodyPr wrap="square">
            <a:spAutoFit/>
          </a:bodyPr>
          <a:lstStyle/>
          <a:p>
            <a:pPr algn="ctr"/>
            <a:r>
              <a:rPr lang="en-US" sz="3200" i="1">
                <a:solidFill>
                  <a:srgbClr val="F26D65"/>
                </a:solidFill>
                <a:latin typeface="Calibri" panose="020F0502020204030204" pitchFamily="34" charset="0"/>
                <a:ea typeface="Calibri" panose="020F0502020204030204" pitchFamily="34" charset="0"/>
                <a:cs typeface="Calibri" panose="020F0502020204030204" pitchFamily="34" charset="0"/>
              </a:rPr>
              <a:t>Other ideas?</a:t>
            </a:r>
          </a:p>
        </p:txBody>
      </p:sp>
      <p:sp>
        <p:nvSpPr>
          <p:cNvPr id="6" name="Footer Placeholder 5">
            <a:extLst>
              <a:ext uri="{FF2B5EF4-FFF2-40B4-BE49-F238E27FC236}">
                <a16:creationId xmlns:a16="http://schemas.microsoft.com/office/drawing/2014/main" id="{46E90F12-F3DE-3A7C-D376-D54B83888406}"/>
              </a:ext>
            </a:extLst>
          </p:cNvPr>
          <p:cNvSpPr>
            <a:spLocks noGrp="1"/>
          </p:cNvSpPr>
          <p:nvPr>
            <p:ph type="ftr" sz="quarter" idx="10"/>
          </p:nvPr>
        </p:nvSpPr>
        <p:spPr>
          <a:xfrm>
            <a:off x="6577781" y="6194426"/>
            <a:ext cx="4776019" cy="298449"/>
          </a:xfrm>
        </p:spPr>
        <p:txBody>
          <a:bodyPr/>
          <a:lstStyle/>
          <a:p>
            <a:r>
              <a:rPr lang="es-ES">
                <a:ea typeface="Calibri"/>
                <a:cs typeface="Calibri"/>
              </a:rPr>
              <a:t>(Mapp et al., 2022; Venkateswaran et al., 2018)</a:t>
            </a:r>
            <a:endParaRPr lang="en-US">
              <a:ea typeface="Calibri"/>
              <a:cs typeface="Calibri"/>
            </a:endParaRPr>
          </a:p>
        </p:txBody>
      </p:sp>
    </p:spTree>
    <p:extLst>
      <p:ext uri="{BB962C8B-B14F-4D97-AF65-F5344CB8AC3E}">
        <p14:creationId xmlns:p14="http://schemas.microsoft.com/office/powerpoint/2010/main" val="36271153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4" name="Title 3">
            <a:extLst>
              <a:ext uri="{FF2B5EF4-FFF2-40B4-BE49-F238E27FC236}">
                <a16:creationId xmlns:a16="http://schemas.microsoft.com/office/drawing/2014/main" id="{ED154082-D89E-AE24-4F65-635074576343}"/>
              </a:ext>
            </a:extLst>
          </p:cNvPr>
          <p:cNvSpPr>
            <a:spLocks noGrp="1"/>
          </p:cNvSpPr>
          <p:nvPr>
            <p:ph type="title"/>
          </p:nvPr>
        </p:nvSpPr>
        <p:spPr>
          <a:xfrm>
            <a:off x="838200" y="483713"/>
            <a:ext cx="6724651" cy="1097280"/>
          </a:xfrm>
        </p:spPr>
        <p:txBody>
          <a:bodyPr anchor="ctr">
            <a:normAutofit/>
          </a:bodyPr>
          <a:lstStyle/>
          <a:p>
            <a:r>
              <a:rPr lang="en-US">
                <a:solidFill>
                  <a:srgbClr val="00A89E"/>
                </a:solidFill>
              </a:rPr>
              <a:t>Building Trust</a:t>
            </a:r>
            <a:br>
              <a:rPr lang="en-US">
                <a:solidFill>
                  <a:srgbClr val="00A89E"/>
                </a:solidFill>
              </a:rPr>
            </a:br>
            <a:r>
              <a:rPr lang="en-US"/>
              <a:t>Consider your Mindset</a:t>
            </a:r>
          </a:p>
        </p:txBody>
      </p:sp>
      <p:sp>
        <p:nvSpPr>
          <p:cNvPr id="8" name="Content Placeholder 7">
            <a:extLst>
              <a:ext uri="{FF2B5EF4-FFF2-40B4-BE49-F238E27FC236}">
                <a16:creationId xmlns:a16="http://schemas.microsoft.com/office/drawing/2014/main" id="{F2EAEACC-81D1-D1AB-6CFF-C3C2A22A06F2}"/>
              </a:ext>
            </a:extLst>
          </p:cNvPr>
          <p:cNvSpPr>
            <a:spLocks noGrp="1"/>
          </p:cNvSpPr>
          <p:nvPr>
            <p:ph sz="quarter" idx="13"/>
          </p:nvPr>
        </p:nvSpPr>
        <p:spPr>
          <a:xfrm>
            <a:off x="838200" y="1791730"/>
            <a:ext cx="6724650" cy="3880408"/>
          </a:xfrm>
        </p:spPr>
        <p:txBody>
          <a:bodyPr>
            <a:normAutofit/>
          </a:bodyPr>
          <a:lstStyle/>
          <a:p>
            <a:pPr lvl="0"/>
            <a:r>
              <a:rPr lang="en-US"/>
              <a:t>Enter relationships with families with a sense of purpose and deep conviction </a:t>
            </a:r>
          </a:p>
          <a:p>
            <a:pPr lvl="0"/>
            <a:r>
              <a:rPr lang="en-US"/>
              <a:t>See families without judgement </a:t>
            </a:r>
          </a:p>
          <a:p>
            <a:pPr lvl="0"/>
            <a:r>
              <a:rPr lang="en-US"/>
              <a:t>Value families by making time for them and respecting their past experiences</a:t>
            </a:r>
          </a:p>
          <a:p>
            <a:pPr lvl="0"/>
            <a:r>
              <a:rPr lang="en-US"/>
              <a:t>Meet families where they are</a:t>
            </a:r>
          </a:p>
          <a:p>
            <a:pPr lvl="0"/>
            <a:r>
              <a:rPr lang="en-US"/>
              <a:t>Listen and keep your word</a:t>
            </a:r>
          </a:p>
          <a:p>
            <a:pPr lvl="0"/>
            <a:r>
              <a:rPr lang="en-US"/>
              <a:t>Show attention and appreciation</a:t>
            </a:r>
          </a:p>
        </p:txBody>
      </p:sp>
      <p:sp>
        <p:nvSpPr>
          <p:cNvPr id="7" name="Footer Placeholder 6">
            <a:extLst>
              <a:ext uri="{FF2B5EF4-FFF2-40B4-BE49-F238E27FC236}">
                <a16:creationId xmlns:a16="http://schemas.microsoft.com/office/drawing/2014/main" id="{95D216A2-AF15-2BE9-AF65-14E853B8667F}"/>
              </a:ext>
            </a:extLst>
          </p:cNvPr>
          <p:cNvSpPr>
            <a:spLocks noGrp="1"/>
          </p:cNvSpPr>
          <p:nvPr>
            <p:ph type="ftr" sz="quarter" idx="11"/>
          </p:nvPr>
        </p:nvSpPr>
        <p:spPr>
          <a:xfrm>
            <a:off x="838199" y="6190487"/>
            <a:ext cx="6594987" cy="302385"/>
          </a:xfrm>
        </p:spPr>
        <p:txBody>
          <a:bodyPr anchor="ctr">
            <a:noAutofit/>
          </a:bodyPr>
          <a:lstStyle/>
          <a:p>
            <a:pPr>
              <a:lnSpc>
                <a:spcPct val="90000"/>
              </a:lnSpc>
              <a:spcAft>
                <a:spcPts val="600"/>
              </a:spcAft>
            </a:pPr>
            <a:r>
              <a:rPr lang="en-US">
                <a:ea typeface="Calibri"/>
                <a:cs typeface="Calibri"/>
              </a:rPr>
              <a:t>(National Association for Family, School, and Community Engagement, n.d.)</a:t>
            </a:r>
          </a:p>
        </p:txBody>
      </p:sp>
      <p:pic>
        <p:nvPicPr>
          <p:cNvPr id="5" name="Graphic 4">
            <a:extLst>
              <a:ext uri="{FF2B5EF4-FFF2-40B4-BE49-F238E27FC236}">
                <a16:creationId xmlns:a16="http://schemas.microsoft.com/office/drawing/2014/main" id="{4EBAB16F-B138-18FC-A347-A460977CC93A}"/>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01037" y="1032353"/>
            <a:ext cx="2927795" cy="4793293"/>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50506-970D-8C43-CB6C-9E4C332549DF}"/>
              </a:ext>
            </a:extLst>
          </p:cNvPr>
          <p:cNvSpPr>
            <a:spLocks noGrp="1"/>
          </p:cNvSpPr>
          <p:nvPr>
            <p:ph type="title"/>
          </p:nvPr>
        </p:nvSpPr>
        <p:spPr>
          <a:xfrm>
            <a:off x="838200" y="365127"/>
            <a:ext cx="10515600" cy="1097280"/>
          </a:xfrm>
        </p:spPr>
        <p:txBody>
          <a:bodyPr>
            <a:noAutofit/>
          </a:bodyPr>
          <a:lstStyle/>
          <a:p>
            <a:r>
              <a:rPr lang="en-US" sz="3200">
                <a:solidFill>
                  <a:srgbClr val="00A89E"/>
                </a:solidFill>
              </a:rPr>
              <a:t>Building Trust</a:t>
            </a:r>
            <a:br>
              <a:rPr lang="en-US" sz="3200">
                <a:solidFill>
                  <a:srgbClr val="00A89E"/>
                </a:solidFill>
              </a:rPr>
            </a:br>
            <a:r>
              <a:rPr lang="en-US" sz="3200"/>
              <a:t>What Families Need to Know</a:t>
            </a:r>
          </a:p>
        </p:txBody>
      </p:sp>
      <p:sp>
        <p:nvSpPr>
          <p:cNvPr id="4" name="Text Placeholder 3">
            <a:extLst>
              <a:ext uri="{FF2B5EF4-FFF2-40B4-BE49-F238E27FC236}">
                <a16:creationId xmlns:a16="http://schemas.microsoft.com/office/drawing/2014/main" id="{57D2BD97-0320-F199-ED21-500D8B0198B9}"/>
              </a:ext>
            </a:extLst>
          </p:cNvPr>
          <p:cNvSpPr>
            <a:spLocks noGrp="1"/>
          </p:cNvSpPr>
          <p:nvPr>
            <p:ph idx="1"/>
          </p:nvPr>
        </p:nvSpPr>
        <p:spPr>
          <a:xfrm>
            <a:off x="838200" y="1585978"/>
            <a:ext cx="10515600" cy="4210050"/>
          </a:xfrm>
        </p:spPr>
        <p:txBody>
          <a:bodyPr/>
          <a:lstStyle/>
          <a:p>
            <a:pPr>
              <a:spcAft>
                <a:spcPts val="0"/>
              </a:spcAft>
            </a:pPr>
            <a:r>
              <a:rPr lang="en-US" sz="2400"/>
              <a:t>The importance of partnering for child’s success</a:t>
            </a:r>
          </a:p>
          <a:p>
            <a:pPr>
              <a:spcAft>
                <a:spcPts val="0"/>
              </a:spcAft>
            </a:pPr>
            <a:r>
              <a:rPr lang="en-US" sz="2400" i="1"/>
              <a:t>	How can we build a relationship to partner well?</a:t>
            </a:r>
          </a:p>
          <a:p>
            <a:pPr>
              <a:spcAft>
                <a:spcPts val="0"/>
              </a:spcAft>
            </a:pPr>
            <a:endParaRPr lang="en-US" sz="1200" i="1"/>
          </a:p>
          <a:p>
            <a:pPr>
              <a:spcAft>
                <a:spcPts val="0"/>
              </a:spcAft>
            </a:pPr>
            <a:r>
              <a:rPr lang="en-US" sz="2400"/>
              <a:t>Ongoing communication to sustain partnerships</a:t>
            </a:r>
          </a:p>
          <a:p>
            <a:pPr>
              <a:spcAft>
                <a:spcPts val="0"/>
              </a:spcAft>
            </a:pPr>
            <a:r>
              <a:rPr lang="en-US" sz="2400" i="1"/>
              <a:t>	How can we build and maintain open communication during the school year?</a:t>
            </a:r>
          </a:p>
          <a:p>
            <a:pPr>
              <a:spcAft>
                <a:spcPts val="0"/>
              </a:spcAft>
            </a:pPr>
            <a:endParaRPr lang="en-US" sz="1200" i="1"/>
          </a:p>
          <a:p>
            <a:pPr>
              <a:spcAft>
                <a:spcPts val="0"/>
              </a:spcAft>
            </a:pPr>
            <a:r>
              <a:rPr lang="en-US" sz="2400"/>
              <a:t>Academic and social emotional success</a:t>
            </a:r>
          </a:p>
          <a:p>
            <a:pPr>
              <a:spcAft>
                <a:spcPts val="0"/>
              </a:spcAft>
            </a:pPr>
            <a:r>
              <a:rPr lang="en-US" sz="2400" i="1"/>
              <a:t>	How can we support what our child learns at school?</a:t>
            </a:r>
          </a:p>
          <a:p>
            <a:pPr>
              <a:spcAft>
                <a:spcPts val="0"/>
              </a:spcAft>
            </a:pPr>
            <a:endParaRPr lang="en-US" sz="1200" i="1"/>
          </a:p>
          <a:p>
            <a:pPr>
              <a:spcAft>
                <a:spcPts val="0"/>
              </a:spcAft>
            </a:pPr>
            <a:r>
              <a:rPr lang="en-US" sz="2400"/>
              <a:t>Success beyond academics</a:t>
            </a:r>
          </a:p>
          <a:p>
            <a:pPr>
              <a:spcAft>
                <a:spcPts val="0"/>
              </a:spcAft>
            </a:pPr>
            <a:r>
              <a:rPr lang="en-US" sz="2400"/>
              <a:t>	W</a:t>
            </a:r>
            <a:r>
              <a:rPr lang="en-US" sz="2400" i="1"/>
              <a:t>hat resources are available to  help our child’s overall well-being?</a:t>
            </a:r>
          </a:p>
          <a:p>
            <a:pPr>
              <a:spcAft>
                <a:spcPts val="0"/>
              </a:spcAft>
            </a:pPr>
            <a:endParaRPr lang="en-US" sz="1200" i="1"/>
          </a:p>
          <a:p>
            <a:pPr>
              <a:spcAft>
                <a:spcPts val="0"/>
              </a:spcAft>
            </a:pPr>
            <a:r>
              <a:rPr lang="en-US" sz="2400"/>
              <a:t>Supporting schools</a:t>
            </a:r>
          </a:p>
          <a:p>
            <a:pPr>
              <a:spcAft>
                <a:spcPts val="0"/>
              </a:spcAft>
            </a:pPr>
            <a:r>
              <a:rPr lang="en-US" sz="2400" i="1"/>
              <a:t>	How can we be helpful in building classroom and school communities?</a:t>
            </a:r>
          </a:p>
        </p:txBody>
      </p:sp>
      <p:sp>
        <p:nvSpPr>
          <p:cNvPr id="9" name="Footer Placeholder 8">
            <a:extLst>
              <a:ext uri="{FF2B5EF4-FFF2-40B4-BE49-F238E27FC236}">
                <a16:creationId xmlns:a16="http://schemas.microsoft.com/office/drawing/2014/main" id="{24652A5E-4CCC-724B-A999-79F3623CC01E}"/>
              </a:ext>
            </a:extLst>
          </p:cNvPr>
          <p:cNvSpPr>
            <a:spLocks noGrp="1"/>
          </p:cNvSpPr>
          <p:nvPr>
            <p:ph type="ftr" sz="quarter" idx="10"/>
          </p:nvPr>
        </p:nvSpPr>
        <p:spPr>
          <a:xfrm>
            <a:off x="838200" y="6194426"/>
            <a:ext cx="4114800" cy="298450"/>
          </a:xfrm>
        </p:spPr>
        <p:txBody>
          <a:bodyPr/>
          <a:lstStyle/>
          <a:p>
            <a:r>
              <a:rPr lang="en-US">
                <a:ea typeface="Calibri"/>
                <a:cs typeface="Calibri"/>
              </a:rPr>
              <a:t>(United States Department of Education, 2024)</a:t>
            </a:r>
          </a:p>
        </p:txBody>
      </p:sp>
    </p:spTree>
    <p:extLst>
      <p:ext uri="{BB962C8B-B14F-4D97-AF65-F5344CB8AC3E}">
        <p14:creationId xmlns:p14="http://schemas.microsoft.com/office/powerpoint/2010/main" val="3782474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8599E-7D8D-C256-C6FC-CDCE6382C96E}"/>
              </a:ext>
            </a:extLst>
          </p:cNvPr>
          <p:cNvSpPr>
            <a:spLocks noGrp="1"/>
          </p:cNvSpPr>
          <p:nvPr>
            <p:ph type="title"/>
          </p:nvPr>
        </p:nvSpPr>
        <p:spPr>
          <a:xfrm>
            <a:off x="838200" y="679622"/>
            <a:ext cx="10515600" cy="1011066"/>
          </a:xfrm>
        </p:spPr>
        <p:txBody>
          <a:bodyPr/>
          <a:lstStyle/>
          <a:p>
            <a:r>
              <a:rPr lang="en-US" sz="3600"/>
              <a:t>Creating Communication Processes</a:t>
            </a:r>
          </a:p>
        </p:txBody>
      </p:sp>
      <p:sp>
        <p:nvSpPr>
          <p:cNvPr id="3" name="Content Placeholder 2">
            <a:extLst>
              <a:ext uri="{FF2B5EF4-FFF2-40B4-BE49-F238E27FC236}">
                <a16:creationId xmlns:a16="http://schemas.microsoft.com/office/drawing/2014/main" id="{752D7BC7-0940-CECA-B058-4C6AD840768F}"/>
              </a:ext>
            </a:extLst>
          </p:cNvPr>
          <p:cNvSpPr>
            <a:spLocks noGrp="1"/>
          </p:cNvSpPr>
          <p:nvPr>
            <p:ph idx="4294967295"/>
          </p:nvPr>
        </p:nvSpPr>
        <p:spPr>
          <a:xfrm>
            <a:off x="838200" y="1825626"/>
            <a:ext cx="10515600" cy="4072255"/>
          </a:xfrm>
        </p:spPr>
        <p:txBody>
          <a:bodyPr/>
          <a:lstStyle/>
          <a:p>
            <a:r>
              <a:rPr lang="en-US"/>
              <a:t>District leadership sets the plan and expectations for DCI-MTSS family communication</a:t>
            </a:r>
          </a:p>
          <a:p>
            <a:r>
              <a:rPr lang="en-US"/>
              <a:t> Building leadership teams translate the plan into school-level structures and protocols</a:t>
            </a:r>
          </a:p>
          <a:p>
            <a:r>
              <a:rPr lang="en-US"/>
              <a:t> Problem-solving teams, including family members, develop tier-specific communication plans </a:t>
            </a:r>
          </a:p>
          <a:p>
            <a:r>
              <a:rPr lang="en-US"/>
              <a:t>Families help shape the process by providing feedback on what is and isn't working </a:t>
            </a:r>
          </a:p>
          <a:p>
            <a:r>
              <a:rPr lang="en-US"/>
              <a:t>The process is reviewed and refined regularly using family input and communication data</a:t>
            </a:r>
          </a:p>
        </p:txBody>
      </p:sp>
    </p:spTree>
    <p:extLst>
      <p:ext uri="{BB962C8B-B14F-4D97-AF65-F5344CB8AC3E}">
        <p14:creationId xmlns:p14="http://schemas.microsoft.com/office/powerpoint/2010/main" val="7342121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5A4AA-3125-C4CA-B57C-E030AEEA63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B3C29B-D26A-07BF-BD34-1EFDD64F814A}"/>
              </a:ext>
            </a:extLst>
          </p:cNvPr>
          <p:cNvSpPr>
            <a:spLocks noGrp="1"/>
          </p:cNvSpPr>
          <p:nvPr>
            <p:ph type="title"/>
          </p:nvPr>
        </p:nvSpPr>
        <p:spPr/>
        <p:txBody>
          <a:bodyPr>
            <a:noAutofit/>
          </a:bodyPr>
          <a:lstStyle/>
          <a:p>
            <a:r>
              <a:rPr lang="en-US" sz="3200" dirty="0">
                <a:solidFill>
                  <a:srgbClr val="F26D65"/>
                </a:solidFill>
              </a:rPr>
              <a:t>Check-In. </a:t>
            </a:r>
            <a:r>
              <a:rPr lang="en-US" sz="3200" dirty="0"/>
              <a:t>Part 1, Building Partnerships</a:t>
            </a:r>
          </a:p>
        </p:txBody>
      </p:sp>
      <p:sp>
        <p:nvSpPr>
          <p:cNvPr id="6" name="Content Placeholder 3">
            <a:extLst>
              <a:ext uri="{FF2B5EF4-FFF2-40B4-BE49-F238E27FC236}">
                <a16:creationId xmlns:a16="http://schemas.microsoft.com/office/drawing/2014/main" id="{783C3397-572D-4246-E7B1-46A00301AADF}"/>
              </a:ext>
            </a:extLst>
          </p:cNvPr>
          <p:cNvSpPr txBox="1">
            <a:spLocks/>
          </p:cNvSpPr>
          <p:nvPr/>
        </p:nvSpPr>
        <p:spPr>
          <a:xfrm>
            <a:off x="369816" y="1743823"/>
            <a:ext cx="5783848" cy="1964003"/>
          </a:xfrm>
          <a:prstGeom prst="rect">
            <a:avLst/>
          </a:prstGeom>
        </p:spPr>
        <p:txBody>
          <a:bodyPr vert="horz" lIns="0" tIns="0" rIns="0" bIns="0" rtlCol="0">
            <a:noAutofit/>
          </a:bodyPr>
          <a:lstStyle>
            <a:lvl1pPr marL="274313" indent="-182875"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640064" indent="-182875"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142971" indent="-182875" algn="l" defTabSz="914377"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1600160"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057349"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38" indent="0">
              <a:spcAft>
                <a:spcPts val="0"/>
              </a:spcAft>
              <a:buClrTx/>
              <a:buNone/>
            </a:pPr>
            <a:r>
              <a:rPr lang="en-US" sz="2000" b="1" dirty="0"/>
              <a:t>The Power of Family-School Partnerships</a:t>
            </a:r>
          </a:p>
          <a:p>
            <a:pPr marL="262899" indent="-171450" defTabSz="914400">
              <a:spcAft>
                <a:spcPts val="0"/>
              </a:spcAft>
              <a:buSzPts val="1400"/>
              <a:defRPr/>
            </a:pPr>
            <a:r>
              <a:rPr lang="en-US" sz="1900" dirty="0"/>
              <a:t>Do I view families as partners and experts on their children? </a:t>
            </a:r>
          </a:p>
          <a:p>
            <a:pPr marL="262899" indent="-171450" defTabSz="914400">
              <a:spcAft>
                <a:spcPts val="0"/>
              </a:spcAft>
              <a:buSzPts val="1400"/>
              <a:defRPr/>
            </a:pPr>
            <a:r>
              <a:rPr lang="en-US" sz="1900" dirty="0"/>
              <a:t>How do families experience our school when there is no problem to solve? </a:t>
            </a:r>
          </a:p>
          <a:p>
            <a:pPr marL="262899" indent="-171450" defTabSz="914400">
              <a:spcAft>
                <a:spcPts val="0"/>
              </a:spcAft>
              <a:buSzPts val="1400"/>
              <a:defRPr/>
            </a:pPr>
            <a:r>
              <a:rPr lang="en-US" sz="1900" dirty="0"/>
              <a:t>How do we honor a family’s lived experiences as expertise? </a:t>
            </a:r>
          </a:p>
          <a:p>
            <a:pPr marL="262899" indent="-171450" defTabSz="914400">
              <a:spcAft>
                <a:spcPts val="0"/>
              </a:spcAft>
              <a:buSzPts val="1400"/>
              <a:defRPr/>
            </a:pPr>
            <a:r>
              <a:rPr lang="en-US" sz="1900" dirty="0"/>
              <a:t>How do we follow up with families to show how their input influenced decisions?</a:t>
            </a:r>
            <a:endParaRPr lang="en-US" sz="1900" dirty="0">
              <a:latin typeface="Calibri" panose="020F0502020204030204" pitchFamily="34" charset="0"/>
              <a:cs typeface="Calibri" panose="020F0502020204030204" pitchFamily="34" charset="0"/>
            </a:endParaRPr>
          </a:p>
        </p:txBody>
      </p:sp>
      <p:sp>
        <p:nvSpPr>
          <p:cNvPr id="4" name="Content Placeholder 3">
            <a:extLst>
              <a:ext uri="{FF2B5EF4-FFF2-40B4-BE49-F238E27FC236}">
                <a16:creationId xmlns:a16="http://schemas.microsoft.com/office/drawing/2014/main" id="{8EAF11AB-0665-8ECC-5C11-2BBDF33A5F22}"/>
              </a:ext>
            </a:extLst>
          </p:cNvPr>
          <p:cNvSpPr>
            <a:spLocks noGrp="1"/>
          </p:cNvSpPr>
          <p:nvPr>
            <p:ph sz="quarter" idx="12"/>
          </p:nvPr>
        </p:nvSpPr>
        <p:spPr>
          <a:xfrm>
            <a:off x="369816" y="4493343"/>
            <a:ext cx="6173712" cy="2130481"/>
          </a:xfrm>
        </p:spPr>
        <p:txBody>
          <a:bodyPr/>
          <a:lstStyle/>
          <a:p>
            <a:pPr marL="91438" indent="0">
              <a:spcAft>
                <a:spcPts val="0"/>
              </a:spcAft>
              <a:buNone/>
            </a:pPr>
            <a:r>
              <a:rPr lang="en-US" sz="2000" b="1" dirty="0"/>
              <a:t>Two-Way Communication</a:t>
            </a:r>
          </a:p>
          <a:p>
            <a:pPr marL="262899" indent="-171450" defTabSz="914400">
              <a:spcAft>
                <a:spcPts val="0"/>
              </a:spcAft>
              <a:buClr>
                <a:srgbClr val="000000"/>
              </a:buClr>
              <a:buSzPts val="1400"/>
              <a:defRPr/>
            </a:pPr>
            <a:r>
              <a:rPr lang="en-US" sz="1900" dirty="0"/>
              <a:t>Do my communication practices reflect respect for families’ time, culture, and experience? </a:t>
            </a:r>
          </a:p>
          <a:p>
            <a:pPr marL="262899" indent="-171450" defTabSz="914400">
              <a:spcAft>
                <a:spcPts val="0"/>
              </a:spcAft>
              <a:buClr>
                <a:srgbClr val="000000"/>
              </a:buClr>
              <a:buSzPts val="1400"/>
              <a:defRPr/>
            </a:pPr>
            <a:r>
              <a:rPr lang="en-US" sz="1900" dirty="0"/>
              <a:t>Do I offer multiple ways for families to engage (in-person, virtual, phone, text, written)? </a:t>
            </a:r>
          </a:p>
          <a:p>
            <a:pPr marL="262899" indent="-171450" defTabSz="914400">
              <a:spcAft>
                <a:spcPts val="0"/>
              </a:spcAft>
              <a:buClr>
                <a:srgbClr val="000000"/>
              </a:buClr>
              <a:buSzPts val="1400"/>
              <a:defRPr/>
            </a:pPr>
            <a:r>
              <a:rPr lang="en-US" sz="1900" dirty="0"/>
              <a:t>Whose voices are we hearing most often, whose are missing?</a:t>
            </a:r>
            <a:endParaRPr lang="en-US" sz="1900" dirty="0">
              <a:latin typeface="Calibri" panose="020F0502020204030204" pitchFamily="34" charset="0"/>
              <a:cs typeface="Calibri" panose="020F0502020204030204" pitchFamily="34" charset="0"/>
            </a:endParaRPr>
          </a:p>
        </p:txBody>
      </p:sp>
      <p:sp>
        <p:nvSpPr>
          <p:cNvPr id="5" name="Content Placeholder 3">
            <a:extLst>
              <a:ext uri="{FF2B5EF4-FFF2-40B4-BE49-F238E27FC236}">
                <a16:creationId xmlns:a16="http://schemas.microsoft.com/office/drawing/2014/main" id="{03DC4E7F-03C4-C3EE-B134-E31BC59951FC}"/>
              </a:ext>
            </a:extLst>
          </p:cNvPr>
          <p:cNvSpPr txBox="1">
            <a:spLocks/>
          </p:cNvSpPr>
          <p:nvPr/>
        </p:nvSpPr>
        <p:spPr>
          <a:xfrm>
            <a:off x="6882714" y="1631092"/>
            <a:ext cx="5026266" cy="1195235"/>
          </a:xfrm>
          <a:prstGeom prst="rect">
            <a:avLst/>
          </a:prstGeom>
        </p:spPr>
        <p:txBody>
          <a:bodyPr vert="horz" lIns="0" tIns="0" rIns="0" bIns="0" rtlCol="0">
            <a:noAutofit/>
          </a:bodyPr>
          <a:lstStyle>
            <a:lvl1pPr marL="274313" indent="-182875"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640064" indent="-182875"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142971" indent="-182875" algn="l" defTabSz="914377"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1600160"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057349"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38" indent="0">
              <a:spcAft>
                <a:spcPts val="0"/>
              </a:spcAft>
              <a:buClrTx/>
              <a:buNone/>
            </a:pPr>
            <a:r>
              <a:rPr lang="en-US" sz="2000" b="1"/>
              <a:t>Family Input</a:t>
            </a:r>
          </a:p>
          <a:p>
            <a:pPr marL="262899" indent="-171450" defTabSz="914400">
              <a:spcAft>
                <a:spcPts val="0"/>
              </a:spcAft>
              <a:buSzPts val="1400"/>
              <a:defRPr/>
            </a:pPr>
            <a:r>
              <a:rPr lang="en-US" sz="1900"/>
              <a:t>Why do families need regular, predictable ways to respond, ask questions, or share input? </a:t>
            </a:r>
            <a:endParaRPr lang="en-US" sz="1900">
              <a:latin typeface="Calibri" panose="020F0502020204030204" pitchFamily="34" charset="0"/>
              <a:cs typeface="Calibri" panose="020F0502020204030204" pitchFamily="34" charset="0"/>
            </a:endParaRPr>
          </a:p>
          <a:p>
            <a:pPr marL="262899" indent="-171450" defTabSz="914400">
              <a:spcAft>
                <a:spcPts val="0"/>
              </a:spcAft>
              <a:buSzPts val="1400"/>
              <a:defRPr/>
            </a:pPr>
            <a:r>
              <a:rPr lang="en-US" sz="1900"/>
              <a:t>How often do I intentionally listen to families before making decisions? </a:t>
            </a:r>
          </a:p>
          <a:p>
            <a:pPr marL="262899" indent="-171450" defTabSz="914400">
              <a:spcAft>
                <a:spcPts val="0"/>
              </a:spcAft>
              <a:buSzPts val="1400"/>
              <a:defRPr/>
            </a:pPr>
            <a:r>
              <a:rPr lang="en-US" sz="1900"/>
              <a:t>How do we ensure families feel safe giving honest feedback?</a:t>
            </a:r>
          </a:p>
          <a:p>
            <a:pPr>
              <a:buClrTx/>
            </a:pPr>
            <a:endParaRPr lang="en-US"/>
          </a:p>
        </p:txBody>
      </p:sp>
      <p:sp>
        <p:nvSpPr>
          <p:cNvPr id="7" name="Content Placeholder 3">
            <a:extLst>
              <a:ext uri="{FF2B5EF4-FFF2-40B4-BE49-F238E27FC236}">
                <a16:creationId xmlns:a16="http://schemas.microsoft.com/office/drawing/2014/main" id="{45CB39D3-29B9-1475-C06D-36A5CCCBC42B}"/>
              </a:ext>
            </a:extLst>
          </p:cNvPr>
          <p:cNvSpPr txBox="1">
            <a:spLocks/>
          </p:cNvSpPr>
          <p:nvPr/>
        </p:nvSpPr>
        <p:spPr>
          <a:xfrm>
            <a:off x="6882714" y="3780891"/>
            <a:ext cx="5026266" cy="1743193"/>
          </a:xfrm>
          <a:prstGeom prst="rect">
            <a:avLst/>
          </a:prstGeom>
        </p:spPr>
        <p:txBody>
          <a:bodyPr vert="horz" lIns="0" tIns="0" rIns="0" bIns="0" rtlCol="0">
            <a:noAutofit/>
          </a:bodyPr>
          <a:lstStyle>
            <a:lvl1pPr marL="274313" indent="-182875"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640064" indent="-182875"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142971" indent="-182875" algn="l" defTabSz="914377"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1600160"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057349"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38" indent="0">
              <a:spcAft>
                <a:spcPts val="0"/>
              </a:spcAft>
              <a:buClrTx/>
              <a:buNone/>
            </a:pPr>
            <a:r>
              <a:rPr lang="en-US" sz="2000" b="1"/>
              <a:t>Building Trust</a:t>
            </a:r>
          </a:p>
          <a:p>
            <a:pPr marL="262899" indent="-171450" defTabSz="914400">
              <a:spcAft>
                <a:spcPts val="0"/>
              </a:spcAft>
              <a:buSzPts val="1400"/>
              <a:defRPr/>
            </a:pPr>
            <a:r>
              <a:rPr lang="en-US" sz="1900"/>
              <a:t>How do we acknowledge and repair trust when it is strained or broken? </a:t>
            </a:r>
          </a:p>
          <a:p>
            <a:pPr marL="262899" indent="-171450" defTabSz="914400">
              <a:spcAft>
                <a:spcPts val="0"/>
              </a:spcAft>
              <a:buSzPts val="1400"/>
              <a:defRPr/>
            </a:pPr>
            <a:r>
              <a:rPr lang="en-US" sz="1900"/>
              <a:t>What daily practices signal that families are valued partners, not just recipients of information? </a:t>
            </a:r>
          </a:p>
          <a:p>
            <a:pPr marL="262899" indent="-171450" defTabSz="914400">
              <a:spcAft>
                <a:spcPts val="0"/>
              </a:spcAft>
              <a:buSzPts val="1400"/>
              <a:defRPr/>
            </a:pPr>
            <a:r>
              <a:rPr lang="en-US" sz="1900"/>
              <a:t>What assumptions do we make about what families already know (or should know) about out schools?</a:t>
            </a:r>
            <a:endParaRPr lang="en-US" sz="1900">
              <a:latin typeface="Calibri" panose="020F0502020204030204" pitchFamily="34" charset="0"/>
              <a:cs typeface="Calibri" panose="020F0502020204030204" pitchFamily="34" charset="0"/>
            </a:endParaRPr>
          </a:p>
        </p:txBody>
      </p:sp>
      <p:pic>
        <p:nvPicPr>
          <p:cNvPr id="3" name="Graphic 2">
            <a:extLst>
              <a:ext uri="{FF2B5EF4-FFF2-40B4-BE49-F238E27FC236}">
                <a16:creationId xmlns:a16="http://schemas.microsoft.com/office/drawing/2014/main" id="{81F60444-0959-2C0D-B6EA-A73F72E91999}"/>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518535" y="322481"/>
            <a:ext cx="1152533" cy="1097279"/>
          </a:xfrm>
          <a:prstGeom prst="rect">
            <a:avLst/>
          </a:prstGeom>
        </p:spPr>
      </p:pic>
    </p:spTree>
    <p:extLst>
      <p:ext uri="{BB962C8B-B14F-4D97-AF65-F5344CB8AC3E}">
        <p14:creationId xmlns:p14="http://schemas.microsoft.com/office/powerpoint/2010/main" val="20031958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6C843-9830-7A7E-AB02-9292C82702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6ED7FE-94F1-356C-E5C8-29757C61EE2A}"/>
              </a:ext>
            </a:extLst>
          </p:cNvPr>
          <p:cNvSpPr>
            <a:spLocks noGrp="1"/>
          </p:cNvSpPr>
          <p:nvPr>
            <p:ph type="title"/>
          </p:nvPr>
        </p:nvSpPr>
        <p:spPr>
          <a:xfrm>
            <a:off x="838200" y="1066799"/>
            <a:ext cx="6724651" cy="1149275"/>
          </a:xfrm>
        </p:spPr>
        <p:txBody>
          <a:bodyPr anchor="ctr">
            <a:normAutofit fontScale="90000"/>
          </a:bodyPr>
          <a:lstStyle/>
          <a:p>
            <a:r>
              <a:rPr lang="en-US" sz="4000">
                <a:solidFill>
                  <a:srgbClr val="00A89E"/>
                </a:solidFill>
              </a:rPr>
              <a:t>Essential Function 2</a:t>
            </a:r>
            <a:br>
              <a:rPr lang="en-US" sz="4000"/>
            </a:br>
            <a:r>
              <a:rPr lang="en-US" sz="4000">
                <a:solidFill>
                  <a:prstClr val="black"/>
                </a:solidFill>
                <a:ea typeface="Calibri" panose="020F0502020204030204" pitchFamily="34" charset="0"/>
                <a:cs typeface="Calibri" panose="020F0502020204030204" pitchFamily="34" charset="0"/>
              </a:rPr>
              <a:t>Families as Partners Supporting Student Learning</a:t>
            </a:r>
            <a:br>
              <a:rPr lang="en-US">
                <a:solidFill>
                  <a:prstClr val="black"/>
                </a:solidFill>
                <a:ea typeface="Calibri" panose="020F0502020204030204" pitchFamily="34" charset="0"/>
                <a:cs typeface="Calibri" panose="020F0502020204030204" pitchFamily="34" charset="0"/>
              </a:rPr>
            </a:br>
            <a:endParaRPr lang="en-US"/>
          </a:p>
        </p:txBody>
      </p:sp>
      <p:sp>
        <p:nvSpPr>
          <p:cNvPr id="3" name="Text Placeholder 2">
            <a:extLst>
              <a:ext uri="{FF2B5EF4-FFF2-40B4-BE49-F238E27FC236}">
                <a16:creationId xmlns:a16="http://schemas.microsoft.com/office/drawing/2014/main" id="{1E944D3B-ABDA-233C-7CAA-FF6EF2872551}"/>
              </a:ext>
            </a:extLst>
          </p:cNvPr>
          <p:cNvSpPr>
            <a:spLocks noGrp="1"/>
          </p:cNvSpPr>
          <p:nvPr>
            <p:ph sz="quarter" idx="4294967295"/>
          </p:nvPr>
        </p:nvSpPr>
        <p:spPr>
          <a:xfrm>
            <a:off x="7905752" y="365125"/>
            <a:ext cx="3552825" cy="6115051"/>
          </a:xfrm>
        </p:spPr>
        <p:txBody>
          <a:bodyPr anchor="ctr">
            <a:normAutofit/>
          </a:bodyPr>
          <a:lstStyle/>
          <a:p>
            <a:pPr marL="548638" indent="-457200">
              <a:buFont typeface="+mj-lt"/>
              <a:buAutoNum type="arabicPeriod"/>
            </a:pPr>
            <a:r>
              <a:rPr lang="en-US" sz="3200">
                <a:solidFill>
                  <a:schemeClr val="bg1"/>
                </a:solidFill>
              </a:rPr>
              <a:t>Collaboration around academic and behavioral outcomes</a:t>
            </a:r>
          </a:p>
          <a:p>
            <a:pPr marL="548638" indent="-457200">
              <a:buFont typeface="+mj-lt"/>
              <a:buAutoNum type="arabicPeriod"/>
            </a:pPr>
            <a:r>
              <a:rPr lang="en-US" sz="3200">
                <a:solidFill>
                  <a:schemeClr val="bg1"/>
                </a:solidFill>
              </a:rPr>
              <a:t>Communication at Tiers 2 and 3</a:t>
            </a:r>
          </a:p>
          <a:p>
            <a:pPr marL="548638" indent="-457200">
              <a:buFont typeface="+mj-lt"/>
              <a:buAutoNum type="arabicPeriod"/>
            </a:pPr>
            <a:r>
              <a:rPr lang="en-US" sz="3200">
                <a:solidFill>
                  <a:schemeClr val="bg1"/>
                </a:solidFill>
              </a:rPr>
              <a:t>Community resources </a:t>
            </a:r>
          </a:p>
        </p:txBody>
      </p:sp>
      <p:pic>
        <p:nvPicPr>
          <p:cNvPr id="5" name="Graphic 4">
            <a:extLst>
              <a:ext uri="{FF2B5EF4-FFF2-40B4-BE49-F238E27FC236}">
                <a16:creationId xmlns:a16="http://schemas.microsoft.com/office/drawing/2014/main" id="{AD732E41-9A49-2898-E9E7-09AF538A4FE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1010" y="3423016"/>
            <a:ext cx="6081217" cy="2989581"/>
          </a:xfrm>
          <a:prstGeom prst="rect">
            <a:avLst/>
          </a:prstGeom>
        </p:spPr>
      </p:pic>
    </p:spTree>
    <p:extLst>
      <p:ext uri="{BB962C8B-B14F-4D97-AF65-F5344CB8AC3E}">
        <p14:creationId xmlns:p14="http://schemas.microsoft.com/office/powerpoint/2010/main" val="238775567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3" name="Title 2">
            <a:extLst>
              <a:ext uri="{FF2B5EF4-FFF2-40B4-BE49-F238E27FC236}">
                <a16:creationId xmlns:a16="http://schemas.microsoft.com/office/drawing/2014/main" id="{18F88EF2-C2FC-F778-1801-46EFC8B855BC}"/>
              </a:ext>
            </a:extLst>
          </p:cNvPr>
          <p:cNvSpPr>
            <a:spLocks noGrp="1"/>
          </p:cNvSpPr>
          <p:nvPr>
            <p:ph type="title"/>
          </p:nvPr>
        </p:nvSpPr>
        <p:spPr/>
        <p:txBody>
          <a:bodyPr/>
          <a:lstStyle/>
          <a:p>
            <a:r>
              <a:rPr lang="en-US"/>
              <a:t>Collaborating With Families on Academic and Social Emotional Growth </a:t>
            </a:r>
          </a:p>
        </p:txBody>
      </p:sp>
      <p:sp>
        <p:nvSpPr>
          <p:cNvPr id="5" name="Content Placeholder 4">
            <a:extLst>
              <a:ext uri="{FF2B5EF4-FFF2-40B4-BE49-F238E27FC236}">
                <a16:creationId xmlns:a16="http://schemas.microsoft.com/office/drawing/2014/main" id="{47048EA6-10C0-95E6-DB7D-811E8FDF696C}"/>
              </a:ext>
            </a:extLst>
          </p:cNvPr>
          <p:cNvSpPr>
            <a:spLocks noGrp="1"/>
          </p:cNvSpPr>
          <p:nvPr>
            <p:ph idx="1"/>
          </p:nvPr>
        </p:nvSpPr>
        <p:spPr>
          <a:xfrm>
            <a:off x="838200" y="2035277"/>
            <a:ext cx="10515600" cy="3637180"/>
          </a:xfrm>
        </p:spPr>
        <p:txBody>
          <a:bodyPr anchor="t"/>
          <a:lstStyle/>
          <a:p>
            <a:pPr>
              <a:buClr>
                <a:schemeClr val="dk1"/>
              </a:buClr>
            </a:pPr>
            <a:r>
              <a:rPr lang="en-US">
                <a:solidFill>
                  <a:schemeClr val="dk1"/>
                </a:solidFill>
              </a:rPr>
              <a:t>What are some examples of student academic and behavioral growth supported by family-school partnerships that you have witnessed?</a:t>
            </a:r>
          </a:p>
          <a:p>
            <a:pPr>
              <a:buClr>
                <a:schemeClr val="dk1"/>
              </a:buClr>
            </a:pPr>
            <a:endParaRPr lang="en-US" sz="1600">
              <a:solidFill>
                <a:schemeClr val="dk1"/>
              </a:solidFill>
            </a:endParaRPr>
          </a:p>
          <a:p>
            <a:pPr>
              <a:buClr>
                <a:schemeClr val="dk1"/>
              </a:buClr>
            </a:pPr>
            <a:r>
              <a:rPr lang="en-US">
                <a:solidFill>
                  <a:schemeClr val="dk1"/>
                </a:solidFill>
              </a:rPr>
              <a:t>What is difficult about engaging families to support their student’s academic and behavioral growth? </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E1493-3F76-6A00-8730-8074A116838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52170E7-E815-AFEE-24F3-C352AB419C53}"/>
              </a:ext>
            </a:extLst>
          </p:cNvPr>
          <p:cNvSpPr>
            <a:spLocks noGrp="1"/>
          </p:cNvSpPr>
          <p:nvPr>
            <p:ph type="title"/>
          </p:nvPr>
        </p:nvSpPr>
        <p:spPr/>
        <p:txBody>
          <a:bodyPr/>
          <a:lstStyle/>
          <a:p>
            <a:r>
              <a:rPr lang="en-US"/>
              <a:t>Support, Monitor, and Advocate</a:t>
            </a:r>
          </a:p>
        </p:txBody>
      </p:sp>
      <p:pic>
        <p:nvPicPr>
          <p:cNvPr id="9" name="Online Media 8" title="Three Roles Parents Can Play in Their Children’s Education">
            <a:hlinkClick r:id="" action="ppaction://media"/>
            <a:extLst>
              <a:ext uri="{FF2B5EF4-FFF2-40B4-BE49-F238E27FC236}">
                <a16:creationId xmlns:a16="http://schemas.microsoft.com/office/drawing/2014/main" id="{FFE6B9CF-8D87-9F1D-1759-99405ABA4ED9}"/>
              </a:ext>
            </a:extLst>
          </p:cNvPr>
          <p:cNvPicPr>
            <a:picLocks noGrp="1" noRot="1" noChangeAspect="1"/>
          </p:cNvPicPr>
          <p:nvPr>
            <p:ph sz="quarter" idx="13"/>
            <a:videoFile r:link="rId1"/>
          </p:nvPr>
        </p:nvPicPr>
        <p:blipFill>
          <a:blip r:embed="rId4"/>
          <a:stretch>
            <a:fillRect/>
          </a:stretch>
        </p:blipFill>
        <p:spPr>
          <a:xfrm>
            <a:off x="2128838" y="1233488"/>
            <a:ext cx="7934325" cy="4483100"/>
          </a:xfrm>
          <a:prstGeom prst="rect">
            <a:avLst/>
          </a:prstGeom>
        </p:spPr>
      </p:pic>
      <p:sp>
        <p:nvSpPr>
          <p:cNvPr id="7" name="Text Placeholder 6">
            <a:extLst>
              <a:ext uri="{FF2B5EF4-FFF2-40B4-BE49-F238E27FC236}">
                <a16:creationId xmlns:a16="http://schemas.microsoft.com/office/drawing/2014/main" id="{C74B81BF-EAB5-9980-3E1E-0714702FF5C7}"/>
              </a:ext>
            </a:extLst>
          </p:cNvPr>
          <p:cNvSpPr>
            <a:spLocks noGrp="1"/>
          </p:cNvSpPr>
          <p:nvPr>
            <p:ph type="body" sz="quarter" idx="11"/>
          </p:nvPr>
        </p:nvSpPr>
        <p:spPr/>
        <p:txBody>
          <a:bodyPr/>
          <a:lstStyle/>
          <a:p>
            <a:r>
              <a:rPr lang="en-US">
                <a:hlinkClick r:id="rId5"/>
              </a:rPr>
              <a:t>Support, Monitor, and Advocate </a:t>
            </a:r>
            <a:r>
              <a:rPr lang="en-US" err="1">
                <a:hlinkClick r:id="rId5"/>
              </a:rPr>
              <a:t>Youtube</a:t>
            </a:r>
            <a:r>
              <a:rPr lang="en-US">
                <a:hlinkClick r:id="rId5"/>
              </a:rPr>
              <a:t> video</a:t>
            </a:r>
            <a:endParaRPr lang="en-US"/>
          </a:p>
        </p:txBody>
      </p:sp>
      <p:sp>
        <p:nvSpPr>
          <p:cNvPr id="3" name="Footer Placeholder 2">
            <a:extLst>
              <a:ext uri="{FF2B5EF4-FFF2-40B4-BE49-F238E27FC236}">
                <a16:creationId xmlns:a16="http://schemas.microsoft.com/office/drawing/2014/main" id="{578172C3-5394-D21F-ACCF-C7067AFE8748}"/>
              </a:ext>
            </a:extLst>
          </p:cNvPr>
          <p:cNvSpPr>
            <a:spLocks noGrp="1"/>
          </p:cNvSpPr>
          <p:nvPr>
            <p:ph type="ftr" sz="quarter" idx="10"/>
          </p:nvPr>
        </p:nvSpPr>
        <p:spPr>
          <a:xfrm>
            <a:off x="7242048" y="6190488"/>
            <a:ext cx="4114800" cy="298450"/>
          </a:xfrm>
        </p:spPr>
        <p:txBody>
          <a:bodyPr/>
          <a:lstStyle/>
          <a:p>
            <a:r>
              <a:rPr lang="en-US">
                <a:ea typeface="Calibri"/>
                <a:cs typeface="Calibri"/>
              </a:rPr>
              <a:t>(RightQuestion Institute, 2018)</a:t>
            </a:r>
          </a:p>
        </p:txBody>
      </p:sp>
    </p:spTree>
    <p:extLst>
      <p:ext uri="{BB962C8B-B14F-4D97-AF65-F5344CB8AC3E}">
        <p14:creationId xmlns:p14="http://schemas.microsoft.com/office/powerpoint/2010/main" val="2898034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59">
          <a:extLst>
            <a:ext uri="{FF2B5EF4-FFF2-40B4-BE49-F238E27FC236}">
              <a16:creationId xmlns:a16="http://schemas.microsoft.com/office/drawing/2014/main" id="{BD26C2C6-157F-697A-8807-E9B5250F8B7E}"/>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5817CBF4-3287-3639-5EC4-4993ABD9DA62}"/>
              </a:ext>
            </a:extLst>
          </p:cNvPr>
          <p:cNvSpPr>
            <a:spLocks noGrp="1"/>
          </p:cNvSpPr>
          <p:nvPr>
            <p:ph type="title"/>
          </p:nvPr>
        </p:nvSpPr>
        <p:spPr>
          <a:xfrm>
            <a:off x="838200" y="365127"/>
            <a:ext cx="6724651" cy="1097280"/>
          </a:xfrm>
        </p:spPr>
        <p:txBody>
          <a:bodyPr/>
          <a:lstStyle/>
          <a:p>
            <a:r>
              <a:rPr lang="en"/>
              <a:t>Reflecting on the </a:t>
            </a:r>
            <a:r>
              <a:rPr lang="en">
                <a:solidFill>
                  <a:schemeClr val="accent1"/>
                </a:solidFill>
              </a:rPr>
              <a:t>Support, Monitor, and Advocate Video</a:t>
            </a:r>
            <a:endParaRPr lang="en-US">
              <a:solidFill>
                <a:schemeClr val="accent1"/>
              </a:solidFill>
            </a:endParaRPr>
          </a:p>
        </p:txBody>
      </p:sp>
      <p:sp>
        <p:nvSpPr>
          <p:cNvPr id="9" name="Content Placeholder 8">
            <a:extLst>
              <a:ext uri="{FF2B5EF4-FFF2-40B4-BE49-F238E27FC236}">
                <a16:creationId xmlns:a16="http://schemas.microsoft.com/office/drawing/2014/main" id="{E3ED1936-55B7-070B-374A-3EFDCB3089D5}"/>
              </a:ext>
            </a:extLst>
          </p:cNvPr>
          <p:cNvSpPr>
            <a:spLocks noGrp="1"/>
          </p:cNvSpPr>
          <p:nvPr>
            <p:ph sz="quarter" idx="13"/>
          </p:nvPr>
        </p:nvSpPr>
        <p:spPr>
          <a:xfrm>
            <a:off x="838200" y="1703439"/>
            <a:ext cx="6724650" cy="4071938"/>
          </a:xfrm>
        </p:spPr>
        <p:txBody>
          <a:bodyPr/>
          <a:lstStyle/>
          <a:p>
            <a:r>
              <a:rPr lang="en-US"/>
              <a:t>In what ways do you invite families to be active partners in the learning process, rather than passive recipients of information? </a:t>
            </a:r>
          </a:p>
          <a:p>
            <a:pPr marL="55562" lvl="0" indent="0">
              <a:buNone/>
            </a:pPr>
            <a:endParaRPr lang="en-US" sz="1200"/>
          </a:p>
          <a:p>
            <a:r>
              <a:rPr lang="en-US"/>
              <a:t>What specific “parent-friendly” data points do/could you share to empower families to track their child’s growth? </a:t>
            </a:r>
          </a:p>
          <a:p>
            <a:pPr marL="55562" lvl="0" indent="0">
              <a:buNone/>
            </a:pPr>
            <a:endParaRPr lang="en-US" sz="1200"/>
          </a:p>
          <a:p>
            <a:r>
              <a:rPr lang="en-US"/>
              <a:t>How do you respond when a family advocates for their child’s needs, especially when the family’s perspective and the school’s perspective differ? </a:t>
            </a:r>
          </a:p>
        </p:txBody>
      </p:sp>
      <p:pic>
        <p:nvPicPr>
          <p:cNvPr id="2" name="Google Shape;662;p39">
            <a:extLst>
              <a:ext uri="{FF2B5EF4-FFF2-40B4-BE49-F238E27FC236}">
                <a16:creationId xmlns:a16="http://schemas.microsoft.com/office/drawing/2014/main" id="{CBACCDE8-6169-90CD-232A-C3EA03C5E6A5}"/>
              </a:ext>
              <a:ext uri="{C183D7F6-B498-43B3-948B-1728B52AA6E4}">
                <adec:decorative xmlns:adec="http://schemas.microsoft.com/office/drawing/2017/decorative" val="1"/>
              </a:ext>
            </a:extLst>
          </p:cNvPr>
          <p:cNvPicPr preferRelativeResize="0"/>
          <p:nvPr/>
        </p:nvPicPr>
        <p:blipFill rotWithShape="1">
          <a:blip r:embed="rId3"/>
          <a:stretch/>
        </p:blipFill>
        <p:spPr>
          <a:xfrm>
            <a:off x="7905752" y="2434201"/>
            <a:ext cx="3552825" cy="1976900"/>
          </a:xfrm>
          <a:prstGeom prst="rect">
            <a:avLst/>
          </a:prstGeom>
          <a:noFill/>
          <a:ln>
            <a:noFill/>
          </a:ln>
        </p:spPr>
      </p:pic>
    </p:spTree>
    <p:extLst>
      <p:ext uri="{BB962C8B-B14F-4D97-AF65-F5344CB8AC3E}">
        <p14:creationId xmlns:p14="http://schemas.microsoft.com/office/powerpoint/2010/main" val="1332587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4" name="Title 3">
            <a:extLst>
              <a:ext uri="{FF2B5EF4-FFF2-40B4-BE49-F238E27FC236}">
                <a16:creationId xmlns:a16="http://schemas.microsoft.com/office/drawing/2014/main" id="{F7ED7FC1-6B71-3F87-F801-D1F36AADCA60}"/>
              </a:ext>
            </a:extLst>
          </p:cNvPr>
          <p:cNvSpPr>
            <a:spLocks noGrp="1"/>
          </p:cNvSpPr>
          <p:nvPr>
            <p:ph type="title"/>
          </p:nvPr>
        </p:nvSpPr>
        <p:spPr>
          <a:xfrm>
            <a:off x="381000" y="251679"/>
            <a:ext cx="11182352" cy="378050"/>
          </a:xfrm>
        </p:spPr>
        <p:txBody>
          <a:bodyPr/>
          <a:lstStyle/>
          <a:p>
            <a:r>
              <a:rPr lang="en-US"/>
              <a:t>Hidden Slide #6</a:t>
            </a:r>
          </a:p>
        </p:txBody>
      </p:sp>
      <p:sp>
        <p:nvSpPr>
          <p:cNvPr id="7" name="Text Placeholder 6">
            <a:extLst>
              <a:ext uri="{FF2B5EF4-FFF2-40B4-BE49-F238E27FC236}">
                <a16:creationId xmlns:a16="http://schemas.microsoft.com/office/drawing/2014/main" id="{3BACD810-2C36-CEAF-F38C-359B213DC414}"/>
              </a:ext>
            </a:extLst>
          </p:cNvPr>
          <p:cNvSpPr>
            <a:spLocks noGrp="1"/>
          </p:cNvSpPr>
          <p:nvPr>
            <p:ph type="body" idx="10"/>
          </p:nvPr>
        </p:nvSpPr>
        <p:spPr/>
        <p:txBody>
          <a:bodyPr/>
          <a:lstStyle/>
          <a:p>
            <a:r>
              <a:rPr lang="en-US"/>
              <a:t>Handouts</a:t>
            </a:r>
          </a:p>
        </p:txBody>
      </p:sp>
      <p:sp>
        <p:nvSpPr>
          <p:cNvPr id="2" name="Content Placeholder 1">
            <a:extLst>
              <a:ext uri="{FF2B5EF4-FFF2-40B4-BE49-F238E27FC236}">
                <a16:creationId xmlns:a16="http://schemas.microsoft.com/office/drawing/2014/main" id="{D309CC1E-3588-EF11-9991-EAF985AB53CD}"/>
              </a:ext>
            </a:extLst>
          </p:cNvPr>
          <p:cNvSpPr>
            <a:spLocks noGrp="1"/>
          </p:cNvSpPr>
          <p:nvPr>
            <p:ph sz="quarter" idx="12"/>
          </p:nvPr>
        </p:nvSpPr>
        <p:spPr>
          <a:xfrm>
            <a:off x="838200" y="1484313"/>
            <a:ext cx="10515600" cy="4187825"/>
          </a:xfrm>
        </p:spPr>
        <p:txBody>
          <a:bodyPr/>
          <a:lstStyle/>
          <a:p>
            <a:r>
              <a:rPr lang="en-US"/>
              <a:t>Family-School Partnerships 1.1, Family-School Partnerships Infographic</a:t>
            </a:r>
          </a:p>
          <a:p>
            <a:r>
              <a:rPr lang="en-US"/>
              <a:t>Family-School Partnerships 1.2, Family-School Partnerships Practice Profile</a:t>
            </a:r>
          </a:p>
          <a:p>
            <a:r>
              <a:rPr lang="en-US"/>
              <a:t>Family-School Partnerships 1.3, Family-School Partnerships Key Terms</a:t>
            </a:r>
          </a:p>
          <a:p>
            <a:r>
              <a:rPr lang="en-US"/>
              <a:t>Family-School Partnerships 1.4, Case Study One</a:t>
            </a:r>
          </a:p>
          <a:p>
            <a:r>
              <a:rPr lang="en-US"/>
              <a:t>Family-School Partnerships 1.5, Case Study Two</a:t>
            </a:r>
          </a:p>
          <a:p>
            <a:r>
              <a:rPr lang="en-US"/>
              <a:t>Family-School Partnerships 1.6, Next Steps Action Plan</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F5F85-5986-5727-530D-1BF3E7652232}"/>
              </a:ext>
            </a:extLst>
          </p:cNvPr>
          <p:cNvSpPr>
            <a:spLocks noGrp="1"/>
          </p:cNvSpPr>
          <p:nvPr>
            <p:ph type="title"/>
          </p:nvPr>
        </p:nvSpPr>
        <p:spPr>
          <a:xfrm>
            <a:off x="838200" y="365127"/>
            <a:ext cx="10515600" cy="1097280"/>
          </a:xfrm>
        </p:spPr>
        <p:txBody>
          <a:bodyPr>
            <a:normAutofit/>
          </a:bodyPr>
          <a:lstStyle/>
          <a:p>
            <a:r>
              <a:rPr lang="en-US"/>
              <a:t>Offer Families “Right-Sized” Information</a:t>
            </a:r>
          </a:p>
        </p:txBody>
      </p:sp>
      <p:sp>
        <p:nvSpPr>
          <p:cNvPr id="3" name="Text Placeholder 2">
            <a:extLst>
              <a:ext uri="{FF2B5EF4-FFF2-40B4-BE49-F238E27FC236}">
                <a16:creationId xmlns:a16="http://schemas.microsoft.com/office/drawing/2014/main" id="{12D28EFB-E23C-3B78-9C1A-6F12C7D3836E}"/>
              </a:ext>
            </a:extLst>
          </p:cNvPr>
          <p:cNvSpPr>
            <a:spLocks noGrp="1"/>
          </p:cNvSpPr>
          <p:nvPr>
            <p:ph idx="4294967295"/>
          </p:nvPr>
        </p:nvSpPr>
        <p:spPr>
          <a:xfrm>
            <a:off x="838200" y="1600202"/>
            <a:ext cx="10515600" cy="4072255"/>
          </a:xfrm>
        </p:spPr>
        <p:txBody>
          <a:bodyPr>
            <a:noAutofit/>
          </a:bodyPr>
          <a:lstStyle/>
          <a:p>
            <a:r>
              <a:rPr lang="en-US" sz="3200"/>
              <a:t>Directly connected to what students are learning</a:t>
            </a:r>
          </a:p>
          <a:p>
            <a:r>
              <a:rPr lang="en-US" sz="3200"/>
              <a:t>Focused on grade-level expectations and core instruction</a:t>
            </a:r>
          </a:p>
          <a:p>
            <a:r>
              <a:rPr lang="en-US" sz="3200"/>
              <a:t>Shared in clear, family-friendly language</a:t>
            </a:r>
          </a:p>
          <a:p>
            <a:r>
              <a:rPr lang="en-US" sz="3200"/>
              <a:t>Highlight what success looks like and how families can support learning at home</a:t>
            </a:r>
          </a:p>
          <a:p>
            <a:r>
              <a:rPr lang="en-US" sz="3200"/>
              <a:t>Provided consistently and systematically to all families </a:t>
            </a:r>
          </a:p>
        </p:txBody>
      </p:sp>
      <p:sp>
        <p:nvSpPr>
          <p:cNvPr id="6" name="Footer Placeholder 5">
            <a:extLst>
              <a:ext uri="{FF2B5EF4-FFF2-40B4-BE49-F238E27FC236}">
                <a16:creationId xmlns:a16="http://schemas.microsoft.com/office/drawing/2014/main" id="{BF6A7883-C8D0-3DA7-A536-06EE38EDFAD0}"/>
              </a:ext>
            </a:extLst>
          </p:cNvPr>
          <p:cNvSpPr>
            <a:spLocks noGrp="1"/>
          </p:cNvSpPr>
          <p:nvPr>
            <p:ph type="ftr" sz="quarter" idx="10"/>
          </p:nvPr>
        </p:nvSpPr>
        <p:spPr>
          <a:xfrm>
            <a:off x="838200" y="6194426"/>
            <a:ext cx="4114800" cy="298450"/>
          </a:xfrm>
        </p:spPr>
        <p:txBody>
          <a:bodyPr/>
          <a:lstStyle/>
          <a:p>
            <a:r>
              <a:rPr lang="en-US">
                <a:ea typeface="Calibri"/>
                <a:cs typeface="Calibri"/>
              </a:rPr>
              <a:t>(Weisskirk &amp; O’Bryon, 2021)</a:t>
            </a:r>
          </a:p>
        </p:txBody>
      </p:sp>
    </p:spTree>
    <p:extLst>
      <p:ext uri="{BB962C8B-B14F-4D97-AF65-F5344CB8AC3E}">
        <p14:creationId xmlns:p14="http://schemas.microsoft.com/office/powerpoint/2010/main" val="8244333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EE2BA-423A-38AD-336F-74E22D73C462}"/>
              </a:ext>
            </a:extLst>
          </p:cNvPr>
          <p:cNvSpPr>
            <a:spLocks noGrp="1"/>
          </p:cNvSpPr>
          <p:nvPr>
            <p:ph type="title"/>
          </p:nvPr>
        </p:nvSpPr>
        <p:spPr/>
        <p:txBody>
          <a:bodyPr/>
          <a:lstStyle/>
          <a:p>
            <a:r>
              <a:rPr lang="en-US" sz="3200"/>
              <a:t>Ideas for Collaborating with Families on </a:t>
            </a:r>
            <a:br>
              <a:rPr lang="en-US" sz="3200"/>
            </a:br>
            <a:r>
              <a:rPr lang="en-US" sz="3200">
                <a:solidFill>
                  <a:srgbClr val="00A89E"/>
                </a:solidFill>
              </a:rPr>
              <a:t>Academic Growth</a:t>
            </a:r>
          </a:p>
        </p:txBody>
      </p:sp>
      <p:sp>
        <p:nvSpPr>
          <p:cNvPr id="3" name="Content Placeholder 2">
            <a:extLst>
              <a:ext uri="{FF2B5EF4-FFF2-40B4-BE49-F238E27FC236}">
                <a16:creationId xmlns:a16="http://schemas.microsoft.com/office/drawing/2014/main" id="{015FBE52-5266-57A7-0582-BCB7231153E7}"/>
              </a:ext>
            </a:extLst>
          </p:cNvPr>
          <p:cNvSpPr>
            <a:spLocks noGrp="1"/>
          </p:cNvSpPr>
          <p:nvPr>
            <p:ph idx="4294967295"/>
          </p:nvPr>
        </p:nvSpPr>
        <p:spPr>
          <a:xfrm>
            <a:off x="838200" y="1600202"/>
            <a:ext cx="10515600" cy="4072255"/>
          </a:xfrm>
        </p:spPr>
        <p:txBody>
          <a:bodyPr/>
          <a:lstStyle/>
          <a:p>
            <a:r>
              <a:rPr lang="en-US" sz="2800"/>
              <a:t>Set shared learning goals together at the start of the year and revisit them throughout the year</a:t>
            </a:r>
          </a:p>
          <a:p>
            <a:r>
              <a:rPr lang="en-US" sz="2800"/>
              <a:t>Share data with families in formats they can use </a:t>
            </a:r>
          </a:p>
          <a:p>
            <a:r>
              <a:rPr lang="en-US" sz="2800"/>
              <a:t>Provide specific grade-level strategies families can use at home</a:t>
            </a:r>
          </a:p>
          <a:p>
            <a:r>
              <a:rPr lang="en-US" sz="2800"/>
              <a:t>Involve families in progress monitoring conversations so they understand what is being measured </a:t>
            </a:r>
          </a:p>
          <a:p>
            <a:r>
              <a:rPr lang="en-US" sz="2800"/>
              <a:t>Connect families with community resources </a:t>
            </a:r>
          </a:p>
        </p:txBody>
      </p:sp>
      <p:sp>
        <p:nvSpPr>
          <p:cNvPr id="4" name="Footer Placeholder 3">
            <a:extLst>
              <a:ext uri="{FF2B5EF4-FFF2-40B4-BE49-F238E27FC236}">
                <a16:creationId xmlns:a16="http://schemas.microsoft.com/office/drawing/2014/main" id="{FB6B5E34-DEA4-2A9C-FA25-5C91A70EDE8C}"/>
              </a:ext>
            </a:extLst>
          </p:cNvPr>
          <p:cNvSpPr>
            <a:spLocks noGrp="1"/>
          </p:cNvSpPr>
          <p:nvPr>
            <p:ph type="ftr" sz="quarter" idx="10"/>
          </p:nvPr>
        </p:nvSpPr>
        <p:spPr/>
        <p:txBody>
          <a:bodyPr/>
          <a:lstStyle/>
          <a:p>
            <a:r>
              <a:rPr lang="en-US" sz="1600">
                <a:ea typeface="Calibri"/>
                <a:cs typeface="Calibri"/>
              </a:rPr>
              <a:t>(</a:t>
            </a:r>
            <a:r>
              <a:rPr lang="en-US">
                <a:ea typeface="Calibri"/>
                <a:cs typeface="Calibri"/>
              </a:rPr>
              <a:t>Smith</a:t>
            </a:r>
            <a:r>
              <a:rPr lang="en-US" sz="1600">
                <a:ea typeface="Calibri"/>
                <a:cs typeface="Calibri"/>
              </a:rPr>
              <a:t> et.al., </a:t>
            </a:r>
            <a:r>
              <a:rPr lang="en-US">
                <a:ea typeface="Calibri"/>
                <a:cs typeface="Calibri"/>
              </a:rPr>
              <a:t>2019</a:t>
            </a:r>
            <a:r>
              <a:rPr lang="en-US" sz="1600">
                <a:ea typeface="Calibri"/>
                <a:cs typeface="Calibri"/>
              </a:rPr>
              <a:t>)</a:t>
            </a:r>
          </a:p>
        </p:txBody>
      </p:sp>
    </p:spTree>
    <p:extLst>
      <p:ext uri="{BB962C8B-B14F-4D97-AF65-F5344CB8AC3E}">
        <p14:creationId xmlns:p14="http://schemas.microsoft.com/office/powerpoint/2010/main" val="17662346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5F73F-C49D-999C-6878-2B985D6477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A9D412-A7D1-D25C-E146-18EA6E9B33A9}"/>
              </a:ext>
            </a:extLst>
          </p:cNvPr>
          <p:cNvSpPr>
            <a:spLocks noGrp="1"/>
          </p:cNvSpPr>
          <p:nvPr>
            <p:ph type="title"/>
          </p:nvPr>
        </p:nvSpPr>
        <p:spPr/>
        <p:txBody>
          <a:bodyPr/>
          <a:lstStyle/>
          <a:p>
            <a:r>
              <a:rPr lang="en-US" sz="3200"/>
              <a:t>Ideas for Collaborating with Families on </a:t>
            </a:r>
            <a:br>
              <a:rPr lang="en-US" sz="3200"/>
            </a:br>
            <a:r>
              <a:rPr lang="en-US" sz="3200">
                <a:solidFill>
                  <a:srgbClr val="00A89E"/>
                </a:solidFill>
              </a:rPr>
              <a:t>Social-Emotional and Behavior Growth </a:t>
            </a:r>
          </a:p>
        </p:txBody>
      </p:sp>
      <p:sp>
        <p:nvSpPr>
          <p:cNvPr id="3" name="Content Placeholder 2">
            <a:extLst>
              <a:ext uri="{FF2B5EF4-FFF2-40B4-BE49-F238E27FC236}">
                <a16:creationId xmlns:a16="http://schemas.microsoft.com/office/drawing/2014/main" id="{F1C019C0-5BA6-99B5-53B4-CB7F8A40A6F6}"/>
              </a:ext>
            </a:extLst>
          </p:cNvPr>
          <p:cNvSpPr>
            <a:spLocks noGrp="1"/>
          </p:cNvSpPr>
          <p:nvPr>
            <p:ph idx="4294967295"/>
          </p:nvPr>
        </p:nvSpPr>
        <p:spPr>
          <a:xfrm>
            <a:off x="838200" y="1600202"/>
            <a:ext cx="10515600" cy="4072255"/>
          </a:xfrm>
        </p:spPr>
        <p:txBody>
          <a:bodyPr/>
          <a:lstStyle/>
          <a:p>
            <a:r>
              <a:rPr lang="en-US"/>
              <a:t>Align behavioral expectations between home and school</a:t>
            </a:r>
          </a:p>
          <a:p>
            <a:pPr lvl="1"/>
            <a:r>
              <a:rPr lang="en-US" sz="2400"/>
              <a:t>Share the language, the strategies, and the reasoning </a:t>
            </a:r>
          </a:p>
          <a:p>
            <a:r>
              <a:rPr lang="en-US"/>
              <a:t>Include families as active participants in intervention planning, not just recipients of the plan </a:t>
            </a:r>
          </a:p>
          <a:p>
            <a:r>
              <a:rPr lang="en-US"/>
              <a:t>Provide families with explicit guidance on how to support specific interventions at home</a:t>
            </a:r>
          </a:p>
          <a:p>
            <a:r>
              <a:rPr lang="en-US"/>
              <a:t>Share SEL frameworks and vocabulary so children hear consistent language in both settings </a:t>
            </a:r>
          </a:p>
          <a:p>
            <a:r>
              <a:rPr lang="en-US"/>
              <a:t>Create regular opportunities for communication, not just when something goes wrong</a:t>
            </a:r>
          </a:p>
        </p:txBody>
      </p:sp>
      <p:sp>
        <p:nvSpPr>
          <p:cNvPr id="4" name="Footer Placeholder 3">
            <a:extLst>
              <a:ext uri="{FF2B5EF4-FFF2-40B4-BE49-F238E27FC236}">
                <a16:creationId xmlns:a16="http://schemas.microsoft.com/office/drawing/2014/main" id="{D2F01F10-C5D6-A8AF-D6AB-AD16D256E2A3}"/>
              </a:ext>
            </a:extLst>
          </p:cNvPr>
          <p:cNvSpPr>
            <a:spLocks noGrp="1"/>
          </p:cNvSpPr>
          <p:nvPr>
            <p:ph type="ftr" sz="quarter" idx="10"/>
          </p:nvPr>
        </p:nvSpPr>
        <p:spPr/>
        <p:txBody>
          <a:bodyPr/>
          <a:lstStyle/>
          <a:p>
            <a:r>
              <a:rPr lang="en-US" sz="1600">
                <a:ea typeface="Calibri"/>
                <a:cs typeface="Calibri"/>
              </a:rPr>
              <a:t>(</a:t>
            </a:r>
            <a:r>
              <a:rPr lang="en-US">
                <a:ea typeface="Calibri"/>
                <a:cs typeface="Calibri"/>
              </a:rPr>
              <a:t>Smith et</a:t>
            </a:r>
            <a:r>
              <a:rPr lang="en-US" sz="1600">
                <a:ea typeface="Calibri"/>
                <a:cs typeface="Calibri"/>
              </a:rPr>
              <a:t>.al., </a:t>
            </a:r>
            <a:r>
              <a:rPr lang="en-US">
                <a:ea typeface="Calibri"/>
                <a:cs typeface="Calibri"/>
              </a:rPr>
              <a:t>2019</a:t>
            </a:r>
            <a:r>
              <a:rPr lang="en-US" sz="1600">
                <a:ea typeface="Calibri"/>
                <a:cs typeface="Calibri"/>
              </a:rPr>
              <a:t>)</a:t>
            </a:r>
          </a:p>
        </p:txBody>
      </p:sp>
    </p:spTree>
    <p:extLst>
      <p:ext uri="{BB962C8B-B14F-4D97-AF65-F5344CB8AC3E}">
        <p14:creationId xmlns:p14="http://schemas.microsoft.com/office/powerpoint/2010/main" val="251659336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379DE-F03F-9BB3-6FA1-B97C307774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106770-53C9-6137-B099-5AB13120B0A1}"/>
              </a:ext>
            </a:extLst>
          </p:cNvPr>
          <p:cNvSpPr>
            <a:spLocks noGrp="1"/>
          </p:cNvSpPr>
          <p:nvPr>
            <p:ph type="title"/>
          </p:nvPr>
        </p:nvSpPr>
        <p:spPr/>
        <p:txBody>
          <a:bodyPr/>
          <a:lstStyle/>
          <a:p>
            <a:r>
              <a:rPr lang="en-US"/>
              <a:t>Collaboration Strategies </a:t>
            </a:r>
          </a:p>
        </p:txBody>
      </p:sp>
      <p:sp>
        <p:nvSpPr>
          <p:cNvPr id="3" name="Content Placeholder 2">
            <a:extLst>
              <a:ext uri="{FF2B5EF4-FFF2-40B4-BE49-F238E27FC236}">
                <a16:creationId xmlns:a16="http://schemas.microsoft.com/office/drawing/2014/main" id="{F83B0AD3-3343-AD96-0164-E0E97DE44493}"/>
              </a:ext>
            </a:extLst>
          </p:cNvPr>
          <p:cNvSpPr>
            <a:spLocks noGrp="1"/>
          </p:cNvSpPr>
          <p:nvPr>
            <p:ph idx="4294967295"/>
          </p:nvPr>
        </p:nvSpPr>
        <p:spPr>
          <a:xfrm>
            <a:off x="838200" y="1600202"/>
            <a:ext cx="10298229" cy="4072255"/>
          </a:xfrm>
        </p:spPr>
        <p:txBody>
          <a:bodyPr/>
          <a:lstStyle/>
          <a:p>
            <a:r>
              <a:rPr lang="en-US"/>
              <a:t>Use family-school conferences as two-way conversations</a:t>
            </a:r>
          </a:p>
          <a:p>
            <a:pPr lvl="1"/>
            <a:r>
              <a:rPr lang="en-US" sz="2400"/>
              <a:t>Ask families what they're seeing before presenting what the school sees </a:t>
            </a:r>
          </a:p>
          <a:p>
            <a:r>
              <a:rPr lang="en-US"/>
              <a:t>Develop workshops that build real skills</a:t>
            </a:r>
          </a:p>
          <a:p>
            <a:pPr lvl="1"/>
            <a:r>
              <a:rPr lang="en-US" sz="2400"/>
              <a:t>Understanding data, supporting homework, navigating DCI-MTSS, and IEP processes </a:t>
            </a:r>
          </a:p>
          <a:p>
            <a:r>
              <a:rPr lang="en-US"/>
              <a:t>Establish shared communication tools so families and teachers can exchange real-time updates </a:t>
            </a:r>
          </a:p>
          <a:p>
            <a:r>
              <a:rPr lang="en-US"/>
              <a:t>Ensure all materials and meetings are accessible</a:t>
            </a:r>
          </a:p>
          <a:p>
            <a:pPr lvl="1"/>
            <a:r>
              <a:rPr lang="en-US" sz="2400"/>
              <a:t>The right language, right literacy level, and right time</a:t>
            </a:r>
          </a:p>
        </p:txBody>
      </p:sp>
      <p:sp>
        <p:nvSpPr>
          <p:cNvPr id="4" name="Footer Placeholder 3">
            <a:extLst>
              <a:ext uri="{FF2B5EF4-FFF2-40B4-BE49-F238E27FC236}">
                <a16:creationId xmlns:a16="http://schemas.microsoft.com/office/drawing/2014/main" id="{5B1F8508-D886-24D6-B4F3-28C538435CDF}"/>
              </a:ext>
            </a:extLst>
          </p:cNvPr>
          <p:cNvSpPr>
            <a:spLocks noGrp="1"/>
          </p:cNvSpPr>
          <p:nvPr>
            <p:ph type="ftr" sz="quarter" idx="10"/>
          </p:nvPr>
        </p:nvSpPr>
        <p:spPr/>
        <p:txBody>
          <a:bodyPr/>
          <a:lstStyle/>
          <a:p>
            <a:r>
              <a:rPr lang="en-US" sz="1600">
                <a:ea typeface="Calibri"/>
                <a:cs typeface="Calibri"/>
              </a:rPr>
              <a:t>(</a:t>
            </a:r>
            <a:r>
              <a:rPr lang="en-US">
                <a:ea typeface="Calibri"/>
                <a:cs typeface="Calibri"/>
              </a:rPr>
              <a:t>Smith et</a:t>
            </a:r>
            <a:r>
              <a:rPr lang="en-US" sz="1600">
                <a:ea typeface="Calibri"/>
                <a:cs typeface="Calibri"/>
              </a:rPr>
              <a:t>.al., </a:t>
            </a:r>
            <a:r>
              <a:rPr lang="en-US">
                <a:ea typeface="Calibri"/>
                <a:cs typeface="Calibri"/>
              </a:rPr>
              <a:t>2019</a:t>
            </a:r>
            <a:r>
              <a:rPr lang="en-US" sz="1600">
                <a:ea typeface="Calibri"/>
                <a:cs typeface="Calibri"/>
              </a:rPr>
              <a:t>)</a:t>
            </a:r>
          </a:p>
        </p:txBody>
      </p:sp>
    </p:spTree>
    <p:extLst>
      <p:ext uri="{BB962C8B-B14F-4D97-AF65-F5344CB8AC3E}">
        <p14:creationId xmlns:p14="http://schemas.microsoft.com/office/powerpoint/2010/main" val="28135596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35588-D7D2-DEB8-902C-FFC3E8293626}"/>
              </a:ext>
            </a:extLst>
          </p:cNvPr>
          <p:cNvSpPr>
            <a:spLocks noGrp="1"/>
          </p:cNvSpPr>
          <p:nvPr>
            <p:ph type="title"/>
          </p:nvPr>
        </p:nvSpPr>
        <p:spPr>
          <a:xfrm>
            <a:off x="838200" y="365127"/>
            <a:ext cx="10515600" cy="1097280"/>
          </a:xfrm>
        </p:spPr>
        <p:txBody>
          <a:bodyPr>
            <a:noAutofit/>
          </a:bodyPr>
          <a:lstStyle/>
          <a:p>
            <a:r>
              <a:rPr lang="en-US"/>
              <a:t>Keys to Sharing Data with Families</a:t>
            </a:r>
          </a:p>
        </p:txBody>
      </p:sp>
      <p:sp>
        <p:nvSpPr>
          <p:cNvPr id="3" name="Text Placeholder 2">
            <a:extLst>
              <a:ext uri="{FF2B5EF4-FFF2-40B4-BE49-F238E27FC236}">
                <a16:creationId xmlns:a16="http://schemas.microsoft.com/office/drawing/2014/main" id="{2BE3363A-C109-6D83-09E6-970590784AEB}"/>
              </a:ext>
            </a:extLst>
          </p:cNvPr>
          <p:cNvSpPr>
            <a:spLocks noGrp="1"/>
          </p:cNvSpPr>
          <p:nvPr>
            <p:ph idx="4294967295"/>
          </p:nvPr>
        </p:nvSpPr>
        <p:spPr>
          <a:xfrm>
            <a:off x="838200" y="1600202"/>
            <a:ext cx="10515600" cy="4072255"/>
          </a:xfrm>
        </p:spPr>
        <p:txBody>
          <a:bodyPr>
            <a:normAutofit/>
          </a:bodyPr>
          <a:lstStyle/>
          <a:p>
            <a:r>
              <a:rPr lang="en-US"/>
              <a:t>Establish a process </a:t>
            </a:r>
          </a:p>
          <a:p>
            <a:r>
              <a:rPr lang="en-US"/>
              <a:t>Give families access to their student’s data</a:t>
            </a:r>
          </a:p>
          <a:p>
            <a:r>
              <a:rPr lang="en-US"/>
              <a:t>Give families an opportunity to discuss the data for understanding</a:t>
            </a:r>
          </a:p>
          <a:p>
            <a:r>
              <a:rPr lang="en-US"/>
              <a:t>Translate data as necessary </a:t>
            </a:r>
          </a:p>
          <a:p>
            <a:r>
              <a:rPr lang="en-US"/>
              <a:t>Make a connection between academics and behavior</a:t>
            </a:r>
          </a:p>
          <a:p>
            <a:r>
              <a:rPr lang="en-US"/>
              <a:t>Share information about goal setting </a:t>
            </a:r>
          </a:p>
          <a:p>
            <a:r>
              <a:rPr lang="en-US"/>
              <a:t>Talk about the family’s role in supporting their student</a:t>
            </a:r>
          </a:p>
          <a:p>
            <a:endParaRPr lang="en-US"/>
          </a:p>
        </p:txBody>
      </p:sp>
    </p:spTree>
    <p:extLst>
      <p:ext uri="{BB962C8B-B14F-4D97-AF65-F5344CB8AC3E}">
        <p14:creationId xmlns:p14="http://schemas.microsoft.com/office/powerpoint/2010/main" val="42882291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4" name="Title 3">
            <a:extLst>
              <a:ext uri="{FF2B5EF4-FFF2-40B4-BE49-F238E27FC236}">
                <a16:creationId xmlns:a16="http://schemas.microsoft.com/office/drawing/2014/main" id="{C70B7219-971E-B88A-BC78-FD4B8EB5438D}"/>
              </a:ext>
            </a:extLst>
          </p:cNvPr>
          <p:cNvSpPr>
            <a:spLocks noGrp="1"/>
          </p:cNvSpPr>
          <p:nvPr>
            <p:ph type="title"/>
          </p:nvPr>
        </p:nvSpPr>
        <p:spPr/>
        <p:txBody>
          <a:bodyPr/>
          <a:lstStyle/>
          <a:p>
            <a:r>
              <a:rPr lang="en-US" sz="2800"/>
              <a:t>Sharing Data to Create Stronger Family-School Partnerships</a:t>
            </a:r>
          </a:p>
        </p:txBody>
      </p:sp>
      <p:pic>
        <p:nvPicPr>
          <p:cNvPr id="8" name="Online Media 7" title="Sharing Data to Create Stronger Parent Partnerships">
            <a:hlinkClick r:id="" action="ppaction://media"/>
            <a:extLst>
              <a:ext uri="{FF2B5EF4-FFF2-40B4-BE49-F238E27FC236}">
                <a16:creationId xmlns:a16="http://schemas.microsoft.com/office/drawing/2014/main" id="{ABE74A0B-F9A5-F298-C295-5CFFF43616C5}"/>
              </a:ext>
            </a:extLst>
          </p:cNvPr>
          <p:cNvPicPr>
            <a:picLocks noGrp="1" noRot="1" noChangeAspect="1"/>
          </p:cNvPicPr>
          <p:nvPr>
            <p:ph sz="quarter" idx="13"/>
            <a:videoFile r:link="rId1"/>
          </p:nvPr>
        </p:nvPicPr>
        <p:blipFill>
          <a:blip r:embed="rId4"/>
          <a:stretch>
            <a:fillRect/>
          </a:stretch>
        </p:blipFill>
        <p:spPr>
          <a:xfrm>
            <a:off x="2128838" y="1233488"/>
            <a:ext cx="7934325" cy="4483100"/>
          </a:xfrm>
          <a:prstGeom prst="rect">
            <a:avLst/>
          </a:prstGeom>
        </p:spPr>
      </p:pic>
      <p:sp>
        <p:nvSpPr>
          <p:cNvPr id="6" name="Text Placeholder 5">
            <a:extLst>
              <a:ext uri="{FF2B5EF4-FFF2-40B4-BE49-F238E27FC236}">
                <a16:creationId xmlns:a16="http://schemas.microsoft.com/office/drawing/2014/main" id="{CF61966D-CA4B-E43D-FEFA-607EC2A67BB4}"/>
              </a:ext>
            </a:extLst>
          </p:cNvPr>
          <p:cNvSpPr>
            <a:spLocks noGrp="1"/>
          </p:cNvSpPr>
          <p:nvPr>
            <p:ph type="body" sz="quarter" idx="11"/>
          </p:nvPr>
        </p:nvSpPr>
        <p:spPr/>
        <p:txBody>
          <a:bodyPr/>
          <a:lstStyle/>
          <a:p>
            <a:r>
              <a:rPr lang="en-US">
                <a:hlinkClick r:id="rId5"/>
              </a:rPr>
              <a:t>Sharing Data to Create Stronger-Family School Partnerships </a:t>
            </a:r>
            <a:r>
              <a:rPr lang="en-US" err="1">
                <a:hlinkClick r:id="rId5"/>
              </a:rPr>
              <a:t>Youtube</a:t>
            </a:r>
            <a:r>
              <a:rPr lang="en-US">
                <a:hlinkClick r:id="rId5"/>
              </a:rPr>
              <a:t> video</a:t>
            </a:r>
            <a:endParaRPr lang="en-US"/>
          </a:p>
        </p:txBody>
      </p:sp>
      <p:sp>
        <p:nvSpPr>
          <p:cNvPr id="7" name="Footer Placeholder 2">
            <a:extLst>
              <a:ext uri="{FF2B5EF4-FFF2-40B4-BE49-F238E27FC236}">
                <a16:creationId xmlns:a16="http://schemas.microsoft.com/office/drawing/2014/main" id="{27476629-6B48-EE6A-5614-EB1D868DBF17}"/>
              </a:ext>
            </a:extLst>
          </p:cNvPr>
          <p:cNvSpPr>
            <a:spLocks noGrp="1"/>
          </p:cNvSpPr>
          <p:nvPr>
            <p:ph type="ftr" sz="quarter" idx="10"/>
          </p:nvPr>
        </p:nvSpPr>
        <p:spPr>
          <a:xfrm>
            <a:off x="7242048" y="6190488"/>
            <a:ext cx="4114800" cy="298450"/>
          </a:xfrm>
        </p:spPr>
        <p:txBody>
          <a:bodyPr/>
          <a:lstStyle/>
          <a:p>
            <a:r>
              <a:rPr lang="en-US">
                <a:ea typeface="Calibri"/>
                <a:cs typeface="Calibri"/>
              </a:rPr>
              <a:t>(Edutopia, 2015)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659">
          <a:extLst>
            <a:ext uri="{FF2B5EF4-FFF2-40B4-BE49-F238E27FC236}">
              <a16:creationId xmlns:a16="http://schemas.microsoft.com/office/drawing/2014/main" id="{7E163242-3ACC-D7B5-5154-62428678A03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6EE0D98-720F-9BD3-AA53-9F4B555238BA}"/>
              </a:ext>
            </a:extLst>
          </p:cNvPr>
          <p:cNvSpPr>
            <a:spLocks noGrp="1"/>
          </p:cNvSpPr>
          <p:nvPr>
            <p:ph type="title"/>
          </p:nvPr>
        </p:nvSpPr>
        <p:spPr>
          <a:xfrm>
            <a:off x="838200" y="365127"/>
            <a:ext cx="6724651" cy="1097280"/>
          </a:xfrm>
        </p:spPr>
        <p:txBody>
          <a:bodyPr/>
          <a:lstStyle/>
          <a:p>
            <a:r>
              <a:rPr lang="en"/>
              <a:t>Reflecting on </a:t>
            </a:r>
            <a:r>
              <a:rPr lang="en">
                <a:solidFill>
                  <a:schemeClr val="accent1"/>
                </a:solidFill>
              </a:rPr>
              <a:t>Sharing Data to Create Stronger Partnerships</a:t>
            </a:r>
            <a:endParaRPr lang="en-US">
              <a:solidFill>
                <a:schemeClr val="accent1"/>
              </a:solidFill>
            </a:endParaRPr>
          </a:p>
        </p:txBody>
      </p:sp>
      <p:sp>
        <p:nvSpPr>
          <p:cNvPr id="6" name="Content Placeholder 5">
            <a:extLst>
              <a:ext uri="{FF2B5EF4-FFF2-40B4-BE49-F238E27FC236}">
                <a16:creationId xmlns:a16="http://schemas.microsoft.com/office/drawing/2014/main" id="{CECC09EC-2C56-16A1-5F70-B18B7D8A79CD}"/>
              </a:ext>
            </a:extLst>
          </p:cNvPr>
          <p:cNvSpPr>
            <a:spLocks noGrp="1"/>
          </p:cNvSpPr>
          <p:nvPr>
            <p:ph sz="quarter" idx="13"/>
          </p:nvPr>
        </p:nvSpPr>
        <p:spPr>
          <a:xfrm>
            <a:off x="838200" y="1772478"/>
            <a:ext cx="6724650" cy="4071938"/>
          </a:xfrm>
        </p:spPr>
        <p:txBody>
          <a:bodyPr/>
          <a:lstStyle/>
          <a:p>
            <a:pPr marL="457200" indent="-457200">
              <a:spcAft>
                <a:spcPts val="0"/>
              </a:spcAft>
            </a:pPr>
            <a:r>
              <a:rPr lang="en-US" sz="2800"/>
              <a:t>How can we ensure that the data we share with families is easily interpretable, actionable, and free of jargon? </a:t>
            </a:r>
          </a:p>
          <a:p>
            <a:pPr marL="0" indent="0">
              <a:spcAft>
                <a:spcPts val="0"/>
              </a:spcAft>
              <a:buNone/>
            </a:pPr>
            <a:endParaRPr lang="en-US" sz="1200"/>
          </a:p>
          <a:p>
            <a:pPr marL="457200" indent="-457200">
              <a:spcAft>
                <a:spcPts val="0"/>
              </a:spcAft>
            </a:pPr>
            <a:r>
              <a:rPr lang="en-US" sz="2800"/>
              <a:t>In what ways can we visualize data for families to empower them to support their student? </a:t>
            </a:r>
          </a:p>
          <a:p>
            <a:pPr marL="0" indent="0">
              <a:spcAft>
                <a:spcPts val="0"/>
              </a:spcAft>
              <a:buNone/>
            </a:pPr>
            <a:endParaRPr lang="en-US" sz="1200"/>
          </a:p>
          <a:p>
            <a:pPr marL="457200" indent="-457200">
              <a:spcAft>
                <a:spcPts val="0"/>
              </a:spcAft>
            </a:pPr>
            <a:r>
              <a:rPr lang="en-US" sz="2800"/>
              <a:t>How can we structure our communication to ensure data sharing is an invitation for two-way communication?</a:t>
            </a:r>
          </a:p>
          <a:p>
            <a:endParaRPr lang="en-US"/>
          </a:p>
        </p:txBody>
      </p:sp>
      <p:pic>
        <p:nvPicPr>
          <p:cNvPr id="2" name="Google Shape;662;p39">
            <a:extLst>
              <a:ext uri="{FF2B5EF4-FFF2-40B4-BE49-F238E27FC236}">
                <a16:creationId xmlns:a16="http://schemas.microsoft.com/office/drawing/2014/main" id="{D748702B-C608-FC82-F445-A97C06793227}"/>
              </a:ext>
              <a:ext uri="{C183D7F6-B498-43B3-948B-1728B52AA6E4}">
                <adec:decorative xmlns:adec="http://schemas.microsoft.com/office/drawing/2017/decorative" val="1"/>
              </a:ext>
            </a:extLst>
          </p:cNvPr>
          <p:cNvPicPr preferRelativeResize="0"/>
          <p:nvPr/>
        </p:nvPicPr>
        <p:blipFill rotWithShape="1">
          <a:blip r:embed="rId3"/>
          <a:stretch/>
        </p:blipFill>
        <p:spPr>
          <a:xfrm>
            <a:off x="7905752" y="2434201"/>
            <a:ext cx="3552825" cy="1976900"/>
          </a:xfrm>
          <a:prstGeom prst="rect">
            <a:avLst/>
          </a:prstGeom>
          <a:noFill/>
          <a:ln>
            <a:noFill/>
          </a:ln>
        </p:spPr>
      </p:pic>
    </p:spTree>
    <p:extLst>
      <p:ext uri="{BB962C8B-B14F-4D97-AF65-F5344CB8AC3E}">
        <p14:creationId xmlns:p14="http://schemas.microsoft.com/office/powerpoint/2010/main" val="33329072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B8C42-BBB6-5600-6AAB-9FE0898F5928}"/>
              </a:ext>
            </a:extLst>
          </p:cNvPr>
          <p:cNvSpPr>
            <a:spLocks noGrp="1"/>
          </p:cNvSpPr>
          <p:nvPr>
            <p:ph type="title"/>
          </p:nvPr>
        </p:nvSpPr>
        <p:spPr/>
        <p:txBody>
          <a:bodyPr wrap="square" anchor="ctr">
            <a:normAutofit/>
          </a:bodyPr>
          <a:lstStyle/>
          <a:p>
            <a:pPr>
              <a:lnSpc>
                <a:spcPct val="90000"/>
              </a:lnSpc>
            </a:pPr>
            <a:r>
              <a:rPr lang="en-US" sz="3500"/>
              <a:t>Families and Tiers 2 and 3 Interventions </a:t>
            </a:r>
          </a:p>
        </p:txBody>
      </p:sp>
      <p:sp>
        <p:nvSpPr>
          <p:cNvPr id="4" name="Text Placeholder 3">
            <a:extLst>
              <a:ext uri="{FF2B5EF4-FFF2-40B4-BE49-F238E27FC236}">
                <a16:creationId xmlns:a16="http://schemas.microsoft.com/office/drawing/2014/main" id="{AE31B438-1CBE-F771-1EF3-2D3575FB21E4}"/>
              </a:ext>
            </a:extLst>
          </p:cNvPr>
          <p:cNvSpPr>
            <a:spLocks noGrp="1"/>
          </p:cNvSpPr>
          <p:nvPr>
            <p:ph sz="half" idx="1"/>
          </p:nvPr>
        </p:nvSpPr>
        <p:spPr>
          <a:xfrm>
            <a:off x="838200" y="1573834"/>
            <a:ext cx="5181600" cy="4351339"/>
          </a:xfrm>
        </p:spPr>
        <p:txBody>
          <a:bodyPr anchor="t">
            <a:normAutofit/>
          </a:bodyPr>
          <a:lstStyle/>
          <a:p>
            <a:pPr marL="107950" indent="0">
              <a:lnSpc>
                <a:spcPct val="105000"/>
              </a:lnSpc>
              <a:spcAft>
                <a:spcPts val="600"/>
              </a:spcAft>
              <a:buClr>
                <a:srgbClr val="000000"/>
              </a:buClr>
              <a:buFont typeface="Arial"/>
              <a:buNone/>
            </a:pPr>
            <a:r>
              <a:rPr lang="en-US" sz="2800" b="1" i="0" u="none" strike="noStrike" cap="none">
                <a:solidFill>
                  <a:schemeClr val="dk1"/>
                </a:solidFill>
              </a:rPr>
              <a:t>Behavior Growth</a:t>
            </a:r>
          </a:p>
          <a:p>
            <a:pPr>
              <a:lnSpc>
                <a:spcPct val="105000"/>
              </a:lnSpc>
              <a:spcAft>
                <a:spcPts val="600"/>
              </a:spcAft>
              <a:buClr>
                <a:srgbClr val="000000"/>
              </a:buClr>
            </a:pPr>
            <a:r>
              <a:rPr lang="en-US" sz="2800" b="0" i="0" u="none" strike="noStrike" cap="none">
                <a:solidFill>
                  <a:schemeClr val="dk1"/>
                </a:solidFill>
              </a:rPr>
              <a:t>Practice replacement skills at home</a:t>
            </a:r>
          </a:p>
          <a:p>
            <a:pPr>
              <a:lnSpc>
                <a:spcPct val="105000"/>
              </a:lnSpc>
              <a:spcAft>
                <a:spcPts val="600"/>
              </a:spcAft>
              <a:buClr>
                <a:srgbClr val="000000"/>
              </a:buClr>
            </a:pPr>
            <a:r>
              <a:rPr lang="en-US" sz="2800" b="0" i="0" u="none" strike="noStrike" cap="none">
                <a:solidFill>
                  <a:schemeClr val="dk1"/>
                </a:solidFill>
              </a:rPr>
              <a:t>Maintain consistent routines and expectations </a:t>
            </a:r>
          </a:p>
          <a:p>
            <a:pPr>
              <a:lnSpc>
                <a:spcPct val="105000"/>
              </a:lnSpc>
              <a:spcAft>
                <a:spcPts val="600"/>
              </a:spcAft>
              <a:buClr>
                <a:srgbClr val="000000"/>
              </a:buClr>
            </a:pPr>
            <a:r>
              <a:rPr lang="en-US" sz="2800" b="0" i="0" u="none" strike="noStrike" cap="none">
                <a:solidFill>
                  <a:schemeClr val="dk1"/>
                </a:solidFill>
              </a:rPr>
              <a:t>Provide immediate, positive feedback for desired behaviors</a:t>
            </a:r>
          </a:p>
          <a:p>
            <a:pPr>
              <a:lnSpc>
                <a:spcPct val="105000"/>
              </a:lnSpc>
              <a:spcAft>
                <a:spcPts val="600"/>
              </a:spcAft>
              <a:buClr>
                <a:srgbClr val="000000"/>
              </a:buClr>
            </a:pPr>
            <a:r>
              <a:rPr lang="en-US" sz="2800" b="0" i="0" u="none" strike="noStrike" cap="none">
                <a:solidFill>
                  <a:schemeClr val="dk1"/>
                </a:solidFill>
              </a:rPr>
              <a:t>Share observations and data with teachers to guide supports </a:t>
            </a:r>
          </a:p>
        </p:txBody>
      </p:sp>
      <p:sp>
        <p:nvSpPr>
          <p:cNvPr id="3" name="Text Placeholder 2">
            <a:extLst>
              <a:ext uri="{FF2B5EF4-FFF2-40B4-BE49-F238E27FC236}">
                <a16:creationId xmlns:a16="http://schemas.microsoft.com/office/drawing/2014/main" id="{809C5C54-D8A8-296D-E75A-310B69A15D0B}"/>
              </a:ext>
            </a:extLst>
          </p:cNvPr>
          <p:cNvSpPr>
            <a:spLocks noGrp="1"/>
          </p:cNvSpPr>
          <p:nvPr>
            <p:ph sz="half" idx="2"/>
          </p:nvPr>
        </p:nvSpPr>
        <p:spPr>
          <a:xfrm>
            <a:off x="6346377" y="1573834"/>
            <a:ext cx="5181600" cy="4351339"/>
          </a:xfrm>
        </p:spPr>
        <p:txBody>
          <a:bodyPr anchor="t">
            <a:normAutofit/>
          </a:bodyPr>
          <a:lstStyle/>
          <a:p>
            <a:pPr marL="107950" indent="0">
              <a:lnSpc>
                <a:spcPct val="105000"/>
              </a:lnSpc>
              <a:spcAft>
                <a:spcPts val="600"/>
              </a:spcAft>
              <a:buClr>
                <a:srgbClr val="000000"/>
              </a:buClr>
              <a:buFont typeface="Arial"/>
              <a:buNone/>
            </a:pPr>
            <a:r>
              <a:rPr lang="en-US" sz="2800" b="1" i="0" u="none" strike="noStrike" cap="none">
                <a:solidFill>
                  <a:schemeClr val="dk1"/>
                </a:solidFill>
              </a:rPr>
              <a:t>Academic Progress </a:t>
            </a:r>
          </a:p>
          <a:p>
            <a:pPr>
              <a:lnSpc>
                <a:spcPct val="105000"/>
              </a:lnSpc>
              <a:spcAft>
                <a:spcPts val="600"/>
              </a:spcAft>
              <a:buClr>
                <a:srgbClr val="000000"/>
              </a:buClr>
            </a:pPr>
            <a:r>
              <a:rPr lang="en-US" sz="2800" b="0" i="0" u="none" strike="noStrike" cap="none">
                <a:solidFill>
                  <a:schemeClr val="dk1"/>
                </a:solidFill>
              </a:rPr>
              <a:t>Reinforce skills and strategies taught at school</a:t>
            </a:r>
          </a:p>
          <a:p>
            <a:pPr>
              <a:lnSpc>
                <a:spcPct val="105000"/>
              </a:lnSpc>
              <a:spcAft>
                <a:spcPts val="600"/>
              </a:spcAft>
              <a:buClr>
                <a:srgbClr val="000000"/>
              </a:buClr>
            </a:pPr>
            <a:r>
              <a:rPr lang="en-US" sz="2800" b="0" i="0" u="none" strike="noStrike" cap="none">
                <a:solidFill>
                  <a:schemeClr val="dk1"/>
                </a:solidFill>
              </a:rPr>
              <a:t>Create structured routines for practice at home</a:t>
            </a:r>
          </a:p>
          <a:p>
            <a:pPr>
              <a:lnSpc>
                <a:spcPct val="105000"/>
              </a:lnSpc>
              <a:spcAft>
                <a:spcPts val="600"/>
              </a:spcAft>
              <a:buClr>
                <a:srgbClr val="000000"/>
              </a:buClr>
            </a:pPr>
            <a:r>
              <a:rPr lang="en-US" sz="2800" b="0" i="0" u="none" strike="noStrike" cap="none">
                <a:solidFill>
                  <a:schemeClr val="dk1"/>
                </a:solidFill>
              </a:rPr>
              <a:t>Celebrate small successes to build confidence </a:t>
            </a:r>
          </a:p>
          <a:p>
            <a:pPr>
              <a:lnSpc>
                <a:spcPct val="105000"/>
              </a:lnSpc>
              <a:spcAft>
                <a:spcPts val="600"/>
              </a:spcAft>
              <a:buClr>
                <a:srgbClr val="000000"/>
              </a:buClr>
            </a:pPr>
            <a:r>
              <a:rPr lang="en-US" sz="2800" b="0" i="0" u="none" strike="noStrike" cap="none">
                <a:solidFill>
                  <a:schemeClr val="dk1"/>
                </a:solidFill>
              </a:rPr>
              <a:t>Communicate regularly with school staff about progress</a:t>
            </a:r>
          </a:p>
        </p:txBody>
      </p:sp>
    </p:spTree>
    <p:extLst>
      <p:ext uri="{BB962C8B-B14F-4D97-AF65-F5344CB8AC3E}">
        <p14:creationId xmlns:p14="http://schemas.microsoft.com/office/powerpoint/2010/main" val="27327520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3" name="Title 2">
            <a:extLst>
              <a:ext uri="{FF2B5EF4-FFF2-40B4-BE49-F238E27FC236}">
                <a16:creationId xmlns:a16="http://schemas.microsoft.com/office/drawing/2014/main" id="{597C837F-281B-C3A7-A783-A5094D73FE47}"/>
              </a:ext>
            </a:extLst>
          </p:cNvPr>
          <p:cNvSpPr>
            <a:spLocks noGrp="1"/>
          </p:cNvSpPr>
          <p:nvPr>
            <p:ph type="title"/>
          </p:nvPr>
        </p:nvSpPr>
        <p:spPr/>
        <p:txBody>
          <a:bodyPr/>
          <a:lstStyle/>
          <a:p>
            <a:r>
              <a:rPr lang="en-US"/>
              <a:t>Communicating Difficult Information</a:t>
            </a:r>
          </a:p>
        </p:txBody>
      </p:sp>
      <p:sp>
        <p:nvSpPr>
          <p:cNvPr id="4" name="Content Placeholder 3">
            <a:extLst>
              <a:ext uri="{FF2B5EF4-FFF2-40B4-BE49-F238E27FC236}">
                <a16:creationId xmlns:a16="http://schemas.microsoft.com/office/drawing/2014/main" id="{34439C40-E2B1-B54C-3561-80DB8FA8D6D4}"/>
              </a:ext>
            </a:extLst>
          </p:cNvPr>
          <p:cNvSpPr>
            <a:spLocks noGrp="1"/>
          </p:cNvSpPr>
          <p:nvPr>
            <p:ph idx="1"/>
          </p:nvPr>
        </p:nvSpPr>
        <p:spPr/>
        <p:txBody>
          <a:bodyPr/>
          <a:lstStyle/>
          <a:p>
            <a:pPr lvl="0"/>
            <a:r>
              <a:rPr lang="en-US"/>
              <a:t>Do you feel prepared when sharing data that reflect </a:t>
            </a:r>
            <a:r>
              <a:rPr lang="en-US">
                <a:solidFill>
                  <a:srgbClr val="00A89E"/>
                </a:solidFill>
              </a:rPr>
              <a:t>lack of progress </a:t>
            </a:r>
            <a:r>
              <a:rPr lang="en-US"/>
              <a:t>with families?</a:t>
            </a:r>
          </a:p>
          <a:p>
            <a:pPr lvl="0"/>
            <a:endParaRPr lang="en-US" sz="1400"/>
          </a:p>
          <a:p>
            <a:pPr lvl="0"/>
            <a:r>
              <a:rPr lang="en-US"/>
              <a:t>Do you feel prepared when sharing </a:t>
            </a:r>
            <a:r>
              <a:rPr lang="en-US">
                <a:solidFill>
                  <a:srgbClr val="00A89E"/>
                </a:solidFill>
              </a:rPr>
              <a:t>increases in challenging behaviors</a:t>
            </a:r>
            <a:r>
              <a:rPr lang="en-US"/>
              <a:t>?</a:t>
            </a:r>
          </a:p>
          <a:p>
            <a:pPr lvl="0"/>
            <a:endParaRPr lang="en-US" sz="1400"/>
          </a:p>
          <a:p>
            <a:pPr lvl="0"/>
            <a:r>
              <a:rPr lang="en-US"/>
              <a:t>What</a:t>
            </a:r>
            <a:r>
              <a:rPr lang="en-US">
                <a:solidFill>
                  <a:srgbClr val="00A89E"/>
                </a:solidFill>
              </a:rPr>
              <a:t> lessons </a:t>
            </a:r>
            <a:r>
              <a:rPr lang="en-US"/>
              <a:t>have you learned from sharing challenging information?</a:t>
            </a:r>
          </a:p>
          <a:p>
            <a:endParaRPr lang="en-US"/>
          </a:p>
        </p:txBody>
      </p:sp>
      <p:sp>
        <p:nvSpPr>
          <p:cNvPr id="2" name="Footer Placeholder 2">
            <a:extLst>
              <a:ext uri="{FF2B5EF4-FFF2-40B4-BE49-F238E27FC236}">
                <a16:creationId xmlns:a16="http://schemas.microsoft.com/office/drawing/2014/main" id="{BA212C05-1185-DEA6-8DDE-DCAC461A43BA}"/>
              </a:ext>
            </a:extLst>
          </p:cNvPr>
          <p:cNvSpPr txBox="1">
            <a:spLocks/>
          </p:cNvSpPr>
          <p:nvPr/>
        </p:nvSpPr>
        <p:spPr>
          <a:xfrm>
            <a:off x="7242048" y="6190488"/>
            <a:ext cx="4114800" cy="298450"/>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600" b="0" i="0" u="none" strike="noStrike" cap="none">
                <a:solidFill>
                  <a:schemeClr val="tx1"/>
                </a:solidFill>
                <a:latin typeface="+mn-lt"/>
                <a:ea typeface="Calibri" panose="020F0502020204030204" pitchFamily="34" charset="0"/>
                <a:cs typeface="Calibri" panose="020F050202020403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a:ea typeface="Calibri"/>
                <a:cs typeface="Calibri"/>
              </a:rPr>
              <a:t>(Bailey et al., 2020; Weist et al., 2017)</a:t>
            </a:r>
            <a:endParaRPr 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4" name="Title 3">
            <a:extLst>
              <a:ext uri="{FF2B5EF4-FFF2-40B4-BE49-F238E27FC236}">
                <a16:creationId xmlns:a16="http://schemas.microsoft.com/office/drawing/2014/main" id="{FA38198F-C9C7-B7FD-C02E-B3363C712E1B}"/>
              </a:ext>
            </a:extLst>
          </p:cNvPr>
          <p:cNvSpPr>
            <a:spLocks noGrp="1"/>
          </p:cNvSpPr>
          <p:nvPr>
            <p:ph type="title"/>
          </p:nvPr>
        </p:nvSpPr>
        <p:spPr>
          <a:xfrm>
            <a:off x="838200" y="365127"/>
            <a:ext cx="10515600" cy="1097280"/>
          </a:xfrm>
        </p:spPr>
        <p:txBody>
          <a:bodyPr/>
          <a:lstStyle/>
          <a:p>
            <a:r>
              <a:rPr lang="en-US"/>
              <a:t>Involving Families in Tiers 2 and 3 Support: Recommendations for DCI-MTSS Teams</a:t>
            </a:r>
          </a:p>
        </p:txBody>
      </p:sp>
      <p:sp>
        <p:nvSpPr>
          <p:cNvPr id="7" name="Content Placeholder 6">
            <a:extLst>
              <a:ext uri="{FF2B5EF4-FFF2-40B4-BE49-F238E27FC236}">
                <a16:creationId xmlns:a16="http://schemas.microsoft.com/office/drawing/2014/main" id="{89BE8026-4110-874D-6677-C594542D9507}"/>
              </a:ext>
            </a:extLst>
          </p:cNvPr>
          <p:cNvSpPr>
            <a:spLocks noGrp="1"/>
          </p:cNvSpPr>
          <p:nvPr>
            <p:ph sz="quarter" idx="11"/>
          </p:nvPr>
        </p:nvSpPr>
        <p:spPr>
          <a:xfrm>
            <a:off x="838200" y="1600200"/>
            <a:ext cx="10515600" cy="4071938"/>
          </a:xfrm>
        </p:spPr>
        <p:txBody>
          <a:bodyPr/>
          <a:lstStyle/>
          <a:p>
            <a:r>
              <a:rPr lang="en-US" sz="2200"/>
              <a:t>Communication</a:t>
            </a:r>
          </a:p>
          <a:p>
            <a:pPr lvl="1"/>
            <a:r>
              <a:rPr lang="en-US" sz="2200"/>
              <a:t>Establish regular, two-way contact</a:t>
            </a:r>
          </a:p>
          <a:p>
            <a:pPr lvl="1"/>
            <a:r>
              <a:rPr lang="en-US" sz="2200"/>
              <a:t>Share data in plain language</a:t>
            </a:r>
          </a:p>
          <a:p>
            <a:pPr lvl="2"/>
            <a:r>
              <a:rPr lang="en-US" sz="2200"/>
              <a:t>Intervention targets, progress, what success looks like</a:t>
            </a:r>
          </a:p>
          <a:p>
            <a:pPr lvl="1"/>
            <a:r>
              <a:rPr lang="en-US" sz="2200"/>
              <a:t>Offer materials/communication in a family’s home language </a:t>
            </a:r>
          </a:p>
          <a:p>
            <a:r>
              <a:rPr lang="en-US" sz="2200"/>
              <a:t>Involvement in Planning Interventions</a:t>
            </a:r>
          </a:p>
          <a:p>
            <a:pPr lvl="1"/>
            <a:r>
              <a:rPr lang="en-US" sz="2200"/>
              <a:t>Invite families to intervention planning or review meetings</a:t>
            </a:r>
          </a:p>
          <a:p>
            <a:pPr lvl="1"/>
            <a:r>
              <a:rPr lang="en-US" sz="2200"/>
              <a:t>Include data from home</a:t>
            </a:r>
          </a:p>
          <a:p>
            <a:pPr lvl="1"/>
            <a:r>
              <a:rPr lang="en-US" sz="2200"/>
              <a:t>Ask what strategies they are already using and build on those</a:t>
            </a:r>
          </a:p>
          <a:p>
            <a:pPr lvl="1"/>
            <a:r>
              <a:rPr lang="en-US" sz="2200"/>
              <a:t>Set shared goals together so home and school reinforce the same skill</a:t>
            </a:r>
          </a:p>
        </p:txBody>
      </p:sp>
      <p:sp>
        <p:nvSpPr>
          <p:cNvPr id="3" name="Footer Placeholder 2">
            <a:extLst>
              <a:ext uri="{FF2B5EF4-FFF2-40B4-BE49-F238E27FC236}">
                <a16:creationId xmlns:a16="http://schemas.microsoft.com/office/drawing/2014/main" id="{23CD6CDE-AA8D-9842-B573-0F3EBC51B5B5}"/>
              </a:ext>
            </a:extLst>
          </p:cNvPr>
          <p:cNvSpPr>
            <a:spLocks noGrp="1"/>
          </p:cNvSpPr>
          <p:nvPr>
            <p:ph type="ftr" sz="quarter" idx="10"/>
          </p:nvPr>
        </p:nvSpPr>
        <p:spPr>
          <a:xfrm>
            <a:off x="838199" y="6194425"/>
            <a:ext cx="5239949" cy="380058"/>
          </a:xfrm>
        </p:spPr>
        <p:txBody>
          <a:bodyPr/>
          <a:lstStyle/>
          <a:p>
            <a:r>
              <a:rPr lang="en-US"/>
              <a:t>(Illinois Multi-Tiered System of Supports Network, n.d.)</a:t>
            </a:r>
          </a:p>
        </p:txBody>
      </p:sp>
      <p:sp>
        <p:nvSpPr>
          <p:cNvPr id="5" name="TextBox 4">
            <a:extLst>
              <a:ext uri="{FF2B5EF4-FFF2-40B4-BE49-F238E27FC236}">
                <a16:creationId xmlns:a16="http://schemas.microsoft.com/office/drawing/2014/main" id="{E002157D-855A-2191-233A-D7E84AA7E897}"/>
              </a:ext>
            </a:extLst>
          </p:cNvPr>
          <p:cNvSpPr txBox="1"/>
          <p:nvPr/>
        </p:nvSpPr>
        <p:spPr>
          <a:xfrm>
            <a:off x="5386552" y="6051263"/>
            <a:ext cx="6094770" cy="523220"/>
          </a:xfrm>
          <a:prstGeom prst="rect">
            <a:avLst/>
          </a:prstGeom>
          <a:noFill/>
        </p:spPr>
        <p:txBody>
          <a:bodyPr wrap="square">
            <a:spAutoFit/>
          </a:bodyPr>
          <a:lstStyle/>
          <a:p>
            <a:pPr algn="ctr"/>
            <a:r>
              <a:rPr lang="en-US" sz="2800" i="1">
                <a:solidFill>
                  <a:srgbClr val="F26D65"/>
                </a:solidFill>
                <a:latin typeface="Calibri" panose="020F0502020204030204" pitchFamily="34" charset="0"/>
                <a:ea typeface="Calibri" panose="020F0502020204030204" pitchFamily="34" charset="0"/>
                <a:cs typeface="Calibri" panose="020F0502020204030204" pitchFamily="34" charset="0"/>
              </a:rPr>
              <a:t>continued on next slide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5" name="Title 4">
            <a:extLst>
              <a:ext uri="{FF2B5EF4-FFF2-40B4-BE49-F238E27FC236}">
                <a16:creationId xmlns:a16="http://schemas.microsoft.com/office/drawing/2014/main" id="{258F8388-C7CE-FD13-69D4-E5F8D782DF32}"/>
              </a:ext>
            </a:extLst>
          </p:cNvPr>
          <p:cNvSpPr>
            <a:spLocks noGrp="1"/>
          </p:cNvSpPr>
          <p:nvPr>
            <p:ph type="title"/>
          </p:nvPr>
        </p:nvSpPr>
        <p:spPr/>
        <p:txBody>
          <a:bodyPr/>
          <a:lstStyle/>
          <a:p>
            <a:r>
              <a:rPr lang="en-US"/>
              <a:t>Hidden Slide #7</a:t>
            </a:r>
          </a:p>
        </p:txBody>
      </p:sp>
      <p:sp>
        <p:nvSpPr>
          <p:cNvPr id="8" name="Text Placeholder 7">
            <a:extLst>
              <a:ext uri="{FF2B5EF4-FFF2-40B4-BE49-F238E27FC236}">
                <a16:creationId xmlns:a16="http://schemas.microsoft.com/office/drawing/2014/main" id="{3523C22F-220A-A82E-3BF9-6F4824C44408}"/>
              </a:ext>
            </a:extLst>
          </p:cNvPr>
          <p:cNvSpPr>
            <a:spLocks noGrp="1"/>
          </p:cNvSpPr>
          <p:nvPr>
            <p:ph type="body" idx="10"/>
          </p:nvPr>
        </p:nvSpPr>
        <p:spPr/>
        <p:txBody>
          <a:bodyPr/>
          <a:lstStyle/>
          <a:p>
            <a:r>
              <a:rPr lang="en-US"/>
              <a:t>Key Terms</a:t>
            </a:r>
          </a:p>
        </p:txBody>
      </p:sp>
      <p:sp>
        <p:nvSpPr>
          <p:cNvPr id="2" name="Content Placeholder 1">
            <a:extLst>
              <a:ext uri="{FF2B5EF4-FFF2-40B4-BE49-F238E27FC236}">
                <a16:creationId xmlns:a16="http://schemas.microsoft.com/office/drawing/2014/main" id="{8FFB9465-D6A8-E815-83D7-697C64CEC9CB}"/>
              </a:ext>
            </a:extLst>
          </p:cNvPr>
          <p:cNvSpPr>
            <a:spLocks noGrp="1"/>
          </p:cNvSpPr>
          <p:nvPr>
            <p:ph sz="quarter" idx="12"/>
          </p:nvPr>
        </p:nvSpPr>
        <p:spPr/>
        <p:txBody>
          <a:bodyPr/>
          <a:lstStyle/>
          <a:p>
            <a:pPr marL="55562" indent="0">
              <a:buNone/>
            </a:pPr>
            <a:r>
              <a:rPr lang="en-US" sz="2000" b="1"/>
              <a:t>Culturally Responsive. </a:t>
            </a:r>
            <a:r>
              <a:rPr lang="en-US" sz="2000"/>
              <a:t>Recognizing, valuing, and intentionally responding to the diverse backgrounds of families to build meaningful and effective collaboration. Includes actively adapting practices, communication, and engagement strategies to respect and leverage families’ unique experiences, traditions, and perspectives.</a:t>
            </a:r>
          </a:p>
          <a:p>
            <a:pPr marL="55562" indent="0">
              <a:buNone/>
            </a:pPr>
            <a:r>
              <a:rPr lang="en-US" sz="2000" b="1"/>
              <a:t>Family-School Partnerships. </a:t>
            </a:r>
            <a:r>
              <a:rPr lang="en-US" sz="2000"/>
              <a:t>Collaborative, respectful, and reciprocal relationships between families and schools that support children’s learning, development, and well-being. These partnerships involve families as active participants in decision-making, planning, and educational activities, while schools recognize and value families’ knowledge and perspectives.</a:t>
            </a:r>
          </a:p>
          <a:p>
            <a:pPr marL="55562" indent="0">
              <a:buNone/>
            </a:pPr>
            <a:r>
              <a:rPr lang="en-US" sz="2000" b="1"/>
              <a:t>Feedback. </a:t>
            </a:r>
            <a:r>
              <a:rPr lang="en-US" sz="2000"/>
              <a:t>A two-way process that strengthens relationships, improves communication, and supports better outcomes for students. By intentionally inviting and responding to family input, schools gain valuable insight into students’ experiences, family perspectives, and potential barriers to engagement. Effective feedback helps align home and school efforts, informs decision-making, and reinforces shared responsibility for student success. When feedback is ongoing, respectful, and used to guide improvement, it becomes a key mechanism for building trust and sustaining meaningful collaboration between families and schools.</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36">
          <a:extLst>
            <a:ext uri="{FF2B5EF4-FFF2-40B4-BE49-F238E27FC236}">
              <a16:creationId xmlns:a16="http://schemas.microsoft.com/office/drawing/2014/main" id="{2A0AC2B6-E130-FF40-94C8-99888C4F65F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8F8EF0D-5C18-E972-10C4-797313166589}"/>
              </a:ext>
            </a:extLst>
          </p:cNvPr>
          <p:cNvSpPr>
            <a:spLocks noGrp="1"/>
          </p:cNvSpPr>
          <p:nvPr>
            <p:ph type="title"/>
          </p:nvPr>
        </p:nvSpPr>
        <p:spPr>
          <a:xfrm>
            <a:off x="838200" y="365127"/>
            <a:ext cx="11064766" cy="1097280"/>
          </a:xfrm>
        </p:spPr>
        <p:txBody>
          <a:bodyPr/>
          <a:lstStyle/>
          <a:p>
            <a:r>
              <a:rPr lang="en-US"/>
              <a:t>Involving Families in Tiers 2 and 3 Support: Recommendations for DCI-MTSS Teams </a:t>
            </a:r>
            <a:r>
              <a:rPr lang="en-US">
                <a:solidFill>
                  <a:srgbClr val="F26D65"/>
                </a:solidFill>
              </a:rPr>
              <a:t>(continued)	</a:t>
            </a:r>
          </a:p>
        </p:txBody>
      </p:sp>
      <p:sp>
        <p:nvSpPr>
          <p:cNvPr id="7" name="Content Placeholder 6">
            <a:extLst>
              <a:ext uri="{FF2B5EF4-FFF2-40B4-BE49-F238E27FC236}">
                <a16:creationId xmlns:a16="http://schemas.microsoft.com/office/drawing/2014/main" id="{10856C47-D17B-E425-3B53-252F2119CB46}"/>
              </a:ext>
            </a:extLst>
          </p:cNvPr>
          <p:cNvSpPr>
            <a:spLocks noGrp="1"/>
          </p:cNvSpPr>
          <p:nvPr>
            <p:ph sz="quarter" idx="11"/>
          </p:nvPr>
        </p:nvSpPr>
        <p:spPr/>
        <p:txBody>
          <a:bodyPr/>
          <a:lstStyle/>
          <a:p>
            <a:pPr marL="0" indent="0">
              <a:buNone/>
            </a:pPr>
            <a:r>
              <a:rPr lang="en-US" b="1"/>
              <a:t>Connect Home and School </a:t>
            </a:r>
          </a:p>
          <a:p>
            <a:pPr lvl="1"/>
            <a:r>
              <a:rPr lang="en-US" sz="2400"/>
              <a:t>Give families simple, specific ways to reinforce skills at home</a:t>
            </a:r>
          </a:p>
          <a:p>
            <a:pPr lvl="1"/>
            <a:r>
              <a:rPr lang="en-US" sz="2400"/>
              <a:t>Send home visual progress trackers or simple graphs</a:t>
            </a:r>
          </a:p>
          <a:p>
            <a:pPr lvl="1"/>
            <a:r>
              <a:rPr lang="en-US" sz="2400"/>
              <a:t>Provide optional workshops or short videos on specific skills </a:t>
            </a:r>
          </a:p>
          <a:p>
            <a:pPr marL="0" indent="0">
              <a:buNone/>
            </a:pPr>
            <a:r>
              <a:rPr lang="en-US" b="1"/>
              <a:t>Remove Barriers </a:t>
            </a:r>
          </a:p>
          <a:p>
            <a:pPr lvl="1"/>
            <a:r>
              <a:rPr lang="en-US" sz="2400"/>
              <a:t>Offer flexible meeting times/formats (phone, video, in-person)</a:t>
            </a:r>
          </a:p>
          <a:p>
            <a:pPr lvl="1"/>
            <a:r>
              <a:rPr lang="en-US" sz="2400"/>
              <a:t>Provide transportation, childcare, interpreters</a:t>
            </a:r>
          </a:p>
          <a:p>
            <a:pPr lvl="1"/>
            <a:r>
              <a:rPr lang="en-US" sz="2400"/>
              <a:t>Lead with strengths</a:t>
            </a:r>
          </a:p>
          <a:p>
            <a:pPr lvl="1"/>
            <a:r>
              <a:rPr lang="en-US" sz="2400"/>
              <a:t>Designate a consistent point of contact for families </a:t>
            </a:r>
          </a:p>
        </p:txBody>
      </p:sp>
      <p:sp>
        <p:nvSpPr>
          <p:cNvPr id="5" name="Footer Placeholder 2">
            <a:extLst>
              <a:ext uri="{FF2B5EF4-FFF2-40B4-BE49-F238E27FC236}">
                <a16:creationId xmlns:a16="http://schemas.microsoft.com/office/drawing/2014/main" id="{CB3C8F53-9D5F-26D2-0161-90DD2CCB7A81}"/>
              </a:ext>
            </a:extLst>
          </p:cNvPr>
          <p:cNvSpPr>
            <a:spLocks noGrp="1"/>
          </p:cNvSpPr>
          <p:nvPr>
            <p:ph type="ftr" sz="quarter" idx="10"/>
          </p:nvPr>
        </p:nvSpPr>
        <p:spPr>
          <a:xfrm>
            <a:off x="838200" y="6190488"/>
            <a:ext cx="5279366" cy="269695"/>
          </a:xfrm>
        </p:spPr>
        <p:txBody>
          <a:bodyPr/>
          <a:lstStyle/>
          <a:p>
            <a:r>
              <a:rPr lang="en-US">
                <a:ea typeface="Calibri"/>
                <a:cs typeface="Calibri"/>
              </a:rPr>
              <a:t>(Illinois Multi-Tiered System of Supports Network, n.d.)</a:t>
            </a:r>
            <a:endParaRPr lang="en-US"/>
          </a:p>
        </p:txBody>
      </p:sp>
    </p:spTree>
    <p:extLst>
      <p:ext uri="{BB962C8B-B14F-4D97-AF65-F5344CB8AC3E}">
        <p14:creationId xmlns:p14="http://schemas.microsoft.com/office/powerpoint/2010/main" val="373582835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659">
          <a:extLst>
            <a:ext uri="{FF2B5EF4-FFF2-40B4-BE49-F238E27FC236}">
              <a16:creationId xmlns:a16="http://schemas.microsoft.com/office/drawing/2014/main" id="{A97EC0BA-6CE9-2405-CB94-E989C4327CF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60C97FF-A7BF-123B-5E97-D638EF03A057}"/>
              </a:ext>
            </a:extLst>
          </p:cNvPr>
          <p:cNvSpPr>
            <a:spLocks noGrp="1"/>
          </p:cNvSpPr>
          <p:nvPr>
            <p:ph type="title"/>
          </p:nvPr>
        </p:nvSpPr>
        <p:spPr>
          <a:xfrm>
            <a:off x="838200" y="365127"/>
            <a:ext cx="6724651" cy="1097280"/>
          </a:xfrm>
        </p:spPr>
        <p:txBody>
          <a:bodyPr/>
          <a:lstStyle/>
          <a:p>
            <a:r>
              <a:rPr lang="en"/>
              <a:t>Reflecting on </a:t>
            </a:r>
            <a:r>
              <a:rPr lang="en">
                <a:solidFill>
                  <a:schemeClr val="accent1"/>
                </a:solidFill>
              </a:rPr>
              <a:t>Involving Families in Tiers 2 and 3 Support </a:t>
            </a:r>
            <a:endParaRPr lang="en-US">
              <a:solidFill>
                <a:schemeClr val="accent1"/>
              </a:solidFill>
            </a:endParaRPr>
          </a:p>
        </p:txBody>
      </p:sp>
      <p:sp>
        <p:nvSpPr>
          <p:cNvPr id="7" name="Content Placeholder 6">
            <a:extLst>
              <a:ext uri="{FF2B5EF4-FFF2-40B4-BE49-F238E27FC236}">
                <a16:creationId xmlns:a16="http://schemas.microsoft.com/office/drawing/2014/main" id="{C99E3A19-47E6-361C-DCF8-A6EB3110BAF0}"/>
              </a:ext>
            </a:extLst>
          </p:cNvPr>
          <p:cNvSpPr>
            <a:spLocks noGrp="1"/>
          </p:cNvSpPr>
          <p:nvPr>
            <p:ph sz="quarter" idx="13"/>
          </p:nvPr>
        </p:nvSpPr>
        <p:spPr>
          <a:xfrm>
            <a:off x="838200" y="1600199"/>
            <a:ext cx="6724650" cy="4892673"/>
          </a:xfrm>
        </p:spPr>
        <p:txBody>
          <a:bodyPr/>
          <a:lstStyle/>
          <a:p>
            <a:pPr marL="457200" indent="-457200">
              <a:spcAft>
                <a:spcPts val="0"/>
              </a:spcAft>
            </a:pPr>
            <a:r>
              <a:rPr lang="en-US" sz="2800"/>
              <a:t>Move to the corner that represents the area in which you most want to grow </a:t>
            </a:r>
          </a:p>
          <a:p>
            <a:pPr marL="822951" lvl="1" indent="-457200">
              <a:spcAft>
                <a:spcPts val="0"/>
              </a:spcAft>
            </a:pPr>
            <a:r>
              <a:rPr lang="en-US" sz="2800"/>
              <a:t>Communication</a:t>
            </a:r>
          </a:p>
          <a:p>
            <a:pPr marL="822951" lvl="1" indent="-457200">
              <a:spcAft>
                <a:spcPts val="0"/>
              </a:spcAft>
            </a:pPr>
            <a:r>
              <a:rPr lang="en-US" sz="2800"/>
              <a:t>Planning Interventions</a:t>
            </a:r>
          </a:p>
          <a:p>
            <a:pPr marL="822951" lvl="1" indent="-457200">
              <a:spcAft>
                <a:spcPts val="0"/>
              </a:spcAft>
            </a:pPr>
            <a:r>
              <a:rPr lang="en-US" sz="2800"/>
              <a:t>Connections between Home and School</a:t>
            </a:r>
          </a:p>
          <a:p>
            <a:pPr marL="822951" lvl="1" indent="-457200">
              <a:spcAft>
                <a:spcPts val="0"/>
              </a:spcAft>
            </a:pPr>
            <a:r>
              <a:rPr lang="en-US" sz="2800"/>
              <a:t>Removing Barriers</a:t>
            </a:r>
          </a:p>
          <a:p>
            <a:pPr marL="0" indent="0">
              <a:spcAft>
                <a:spcPts val="0"/>
              </a:spcAft>
              <a:buNone/>
            </a:pPr>
            <a:endParaRPr lang="en-US" sz="2800"/>
          </a:p>
          <a:p>
            <a:pPr marL="457200" indent="-457200">
              <a:spcAft>
                <a:spcPts val="0"/>
              </a:spcAft>
            </a:pPr>
            <a:r>
              <a:rPr lang="en-US" sz="2800"/>
              <a:t>Talk with others and then write down one specific action you can take to improve in this area</a:t>
            </a:r>
          </a:p>
        </p:txBody>
      </p:sp>
      <p:sp>
        <p:nvSpPr>
          <p:cNvPr id="4" name="TextBox 3">
            <a:extLst>
              <a:ext uri="{FF2B5EF4-FFF2-40B4-BE49-F238E27FC236}">
                <a16:creationId xmlns:a16="http://schemas.microsoft.com/office/drawing/2014/main" id="{59EC884D-2191-4218-3D32-21DA22593999}"/>
              </a:ext>
            </a:extLst>
          </p:cNvPr>
          <p:cNvSpPr txBox="1"/>
          <p:nvPr/>
        </p:nvSpPr>
        <p:spPr>
          <a:xfrm>
            <a:off x="8034728" y="1309838"/>
            <a:ext cx="3357797" cy="584775"/>
          </a:xfrm>
          <a:prstGeom prst="rect">
            <a:avLst/>
          </a:prstGeom>
          <a:noFill/>
        </p:spPr>
        <p:txBody>
          <a:bodyPr wrap="square" rtlCol="0">
            <a:spAutoFit/>
          </a:bodyPr>
          <a:lstStyle/>
          <a:p>
            <a:pPr algn="ctr"/>
            <a:r>
              <a:rPr lang="en-US" sz="3200" b="1">
                <a:solidFill>
                  <a:schemeClr val="bg1"/>
                </a:solidFill>
                <a:latin typeface="+mn-lt"/>
                <a:ea typeface="Calibri" panose="020F0502020204030204" pitchFamily="34" charset="0"/>
                <a:cs typeface="Calibri" panose="020F0502020204030204" pitchFamily="34" charset="0"/>
              </a:rPr>
              <a:t>Four Corners</a:t>
            </a:r>
          </a:p>
        </p:txBody>
      </p:sp>
      <p:pic>
        <p:nvPicPr>
          <p:cNvPr id="3" name="Picture 2" descr="Four Corners | Literacy Minnesota">
            <a:extLst>
              <a:ext uri="{FF2B5EF4-FFF2-40B4-BE49-F238E27FC236}">
                <a16:creationId xmlns:a16="http://schemas.microsoft.com/office/drawing/2014/main" id="{090378BB-55C5-2582-803F-EABB78E3FC89}"/>
              </a:ext>
            </a:extLst>
          </p:cNvPr>
          <p:cNvPicPr>
            <a:picLocks noChangeAspect="1"/>
          </p:cNvPicPr>
          <p:nvPr/>
        </p:nvPicPr>
        <p:blipFill>
          <a:blip r:embed="rId3"/>
          <a:stretch>
            <a:fillRect/>
          </a:stretch>
        </p:blipFill>
        <p:spPr>
          <a:xfrm>
            <a:off x="8313607" y="2542674"/>
            <a:ext cx="2753120" cy="2619635"/>
          </a:xfrm>
          <a:prstGeom prst="rect">
            <a:avLst/>
          </a:prstGeom>
        </p:spPr>
      </p:pic>
    </p:spTree>
    <p:extLst>
      <p:ext uri="{BB962C8B-B14F-4D97-AF65-F5344CB8AC3E}">
        <p14:creationId xmlns:p14="http://schemas.microsoft.com/office/powerpoint/2010/main" val="392183153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A87D0-6FE8-A4F8-5ACB-F5CD5EA6716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8E627A2-7125-A9ED-6F4E-63173956981E}"/>
              </a:ext>
            </a:extLst>
          </p:cNvPr>
          <p:cNvSpPr>
            <a:spLocks noGrp="1"/>
          </p:cNvSpPr>
          <p:nvPr>
            <p:ph type="title"/>
          </p:nvPr>
        </p:nvSpPr>
        <p:spPr/>
        <p:txBody>
          <a:bodyPr/>
          <a:lstStyle/>
          <a:p>
            <a:r>
              <a:rPr lang="en-US"/>
              <a:t>Trusting Community Partnerships</a:t>
            </a:r>
          </a:p>
        </p:txBody>
      </p:sp>
      <p:pic>
        <p:nvPicPr>
          <p:cNvPr id="7" name="Online Media 6" title="SWIFT in 60  Trusting Community Partnerships HD">
            <a:hlinkClick r:id="" action="ppaction://media"/>
            <a:extLst>
              <a:ext uri="{FF2B5EF4-FFF2-40B4-BE49-F238E27FC236}">
                <a16:creationId xmlns:a16="http://schemas.microsoft.com/office/drawing/2014/main" id="{E8D793D3-5543-C20E-2254-4359C1F01436}"/>
              </a:ext>
            </a:extLst>
          </p:cNvPr>
          <p:cNvPicPr>
            <a:picLocks noGrp="1" noRot="1" noChangeAspect="1"/>
          </p:cNvPicPr>
          <p:nvPr>
            <p:ph sz="quarter" idx="13"/>
            <a:videoFile r:link="rId1"/>
          </p:nvPr>
        </p:nvPicPr>
        <p:blipFill>
          <a:blip r:embed="rId4"/>
          <a:stretch>
            <a:fillRect/>
          </a:stretch>
        </p:blipFill>
        <p:spPr>
          <a:xfrm>
            <a:off x="2128838" y="1233488"/>
            <a:ext cx="7934325" cy="4483100"/>
          </a:xfrm>
          <a:prstGeom prst="rect">
            <a:avLst/>
          </a:prstGeom>
        </p:spPr>
      </p:pic>
      <p:sp>
        <p:nvSpPr>
          <p:cNvPr id="3" name="Text Placeholder 2">
            <a:extLst>
              <a:ext uri="{FF2B5EF4-FFF2-40B4-BE49-F238E27FC236}">
                <a16:creationId xmlns:a16="http://schemas.microsoft.com/office/drawing/2014/main" id="{CC6D6B4F-9F28-CADA-8EF9-AB1D0E780BE9}"/>
              </a:ext>
            </a:extLst>
          </p:cNvPr>
          <p:cNvSpPr>
            <a:spLocks noGrp="1"/>
          </p:cNvSpPr>
          <p:nvPr>
            <p:ph type="body" sz="quarter" idx="11"/>
          </p:nvPr>
        </p:nvSpPr>
        <p:spPr/>
        <p:txBody>
          <a:bodyPr/>
          <a:lstStyle/>
          <a:p>
            <a:r>
              <a:rPr lang="en-US">
                <a:hlinkClick r:id="rId5"/>
              </a:rPr>
              <a:t>https://youtu.be/ToH92DBWneU</a:t>
            </a:r>
            <a:endParaRPr lang="en-US"/>
          </a:p>
        </p:txBody>
      </p:sp>
      <p:sp>
        <p:nvSpPr>
          <p:cNvPr id="4" name="Footer Placeholder 2">
            <a:extLst>
              <a:ext uri="{FF2B5EF4-FFF2-40B4-BE49-F238E27FC236}">
                <a16:creationId xmlns:a16="http://schemas.microsoft.com/office/drawing/2014/main" id="{A4A7CE97-9BDD-F5B2-5303-0821522A8C54}"/>
              </a:ext>
            </a:extLst>
          </p:cNvPr>
          <p:cNvSpPr>
            <a:spLocks noGrp="1"/>
          </p:cNvSpPr>
          <p:nvPr>
            <p:ph type="ftr" sz="quarter" idx="10"/>
          </p:nvPr>
        </p:nvSpPr>
        <p:spPr>
          <a:xfrm>
            <a:off x="7242048" y="6190488"/>
            <a:ext cx="4114800" cy="298450"/>
          </a:xfrm>
        </p:spPr>
        <p:txBody>
          <a:bodyPr/>
          <a:lstStyle/>
          <a:p>
            <a:r>
              <a:rPr lang="en-US">
                <a:ea typeface="Calibri"/>
                <a:cs typeface="Calibri"/>
              </a:rPr>
              <a:t>(The Swift Center, 2016)</a:t>
            </a:r>
          </a:p>
        </p:txBody>
      </p:sp>
    </p:spTree>
    <p:extLst>
      <p:ext uri="{BB962C8B-B14F-4D97-AF65-F5344CB8AC3E}">
        <p14:creationId xmlns:p14="http://schemas.microsoft.com/office/powerpoint/2010/main" val="719565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659">
          <a:extLst>
            <a:ext uri="{FF2B5EF4-FFF2-40B4-BE49-F238E27FC236}">
              <a16:creationId xmlns:a16="http://schemas.microsoft.com/office/drawing/2014/main" id="{DF5BD401-A923-DF14-9B8A-BE940E1EE99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0A19EE7-1BF8-7A66-56D1-61C5BDA86503}"/>
              </a:ext>
            </a:extLst>
          </p:cNvPr>
          <p:cNvSpPr>
            <a:spLocks noGrp="1"/>
          </p:cNvSpPr>
          <p:nvPr>
            <p:ph type="title"/>
          </p:nvPr>
        </p:nvSpPr>
        <p:spPr>
          <a:xfrm>
            <a:off x="838200" y="365127"/>
            <a:ext cx="6724651" cy="1097280"/>
          </a:xfrm>
        </p:spPr>
        <p:txBody>
          <a:bodyPr/>
          <a:lstStyle/>
          <a:p>
            <a:r>
              <a:rPr lang="en"/>
              <a:t>Reflecting on </a:t>
            </a:r>
            <a:r>
              <a:rPr lang="en">
                <a:solidFill>
                  <a:schemeClr val="accent1"/>
                </a:solidFill>
              </a:rPr>
              <a:t>Trusting Community Partnerships</a:t>
            </a:r>
            <a:endParaRPr lang="en-US">
              <a:solidFill>
                <a:schemeClr val="accent1"/>
              </a:solidFill>
            </a:endParaRPr>
          </a:p>
        </p:txBody>
      </p:sp>
      <p:sp>
        <p:nvSpPr>
          <p:cNvPr id="6" name="Content Placeholder 5">
            <a:extLst>
              <a:ext uri="{FF2B5EF4-FFF2-40B4-BE49-F238E27FC236}">
                <a16:creationId xmlns:a16="http://schemas.microsoft.com/office/drawing/2014/main" id="{EF86A3B4-4868-9737-2A95-A110913A6DED}"/>
              </a:ext>
            </a:extLst>
          </p:cNvPr>
          <p:cNvSpPr>
            <a:spLocks noGrp="1"/>
          </p:cNvSpPr>
          <p:nvPr>
            <p:ph sz="quarter" idx="13"/>
          </p:nvPr>
        </p:nvSpPr>
        <p:spPr>
          <a:xfrm>
            <a:off x="838200" y="1844566"/>
            <a:ext cx="6724650" cy="3827572"/>
          </a:xfrm>
        </p:spPr>
        <p:txBody>
          <a:bodyPr/>
          <a:lstStyle/>
          <a:p>
            <a:pPr marL="457200" indent="-457200">
              <a:spcAft>
                <a:spcPts val="0"/>
              </a:spcAft>
            </a:pPr>
            <a:r>
              <a:rPr lang="en-US" sz="3200"/>
              <a:t>In your community, what are some of the places and organizations where learning takes place? </a:t>
            </a:r>
          </a:p>
          <a:p>
            <a:pPr marL="457200" indent="-457200">
              <a:spcAft>
                <a:spcPts val="0"/>
              </a:spcAft>
            </a:pPr>
            <a:endParaRPr lang="en-US" sz="3200"/>
          </a:p>
          <a:p>
            <a:pPr marL="457200" indent="-457200">
              <a:spcAft>
                <a:spcPts val="0"/>
              </a:spcAft>
            </a:pPr>
            <a:r>
              <a:rPr lang="en-US" sz="3200"/>
              <a:t>Who are your community partners? </a:t>
            </a:r>
          </a:p>
        </p:txBody>
      </p:sp>
      <p:pic>
        <p:nvPicPr>
          <p:cNvPr id="2" name="Google Shape;662;p39">
            <a:extLst>
              <a:ext uri="{FF2B5EF4-FFF2-40B4-BE49-F238E27FC236}">
                <a16:creationId xmlns:a16="http://schemas.microsoft.com/office/drawing/2014/main" id="{643E4B4E-C4D4-7844-F95E-7937FC07859A}"/>
              </a:ext>
              <a:ext uri="{C183D7F6-B498-43B3-948B-1728B52AA6E4}">
                <adec:decorative xmlns:adec="http://schemas.microsoft.com/office/drawing/2017/decorative" val="1"/>
              </a:ext>
            </a:extLst>
          </p:cNvPr>
          <p:cNvPicPr preferRelativeResize="0"/>
          <p:nvPr/>
        </p:nvPicPr>
        <p:blipFill rotWithShape="1">
          <a:blip r:embed="rId3"/>
          <a:stretch/>
        </p:blipFill>
        <p:spPr>
          <a:xfrm>
            <a:off x="7905752" y="2445218"/>
            <a:ext cx="3552825" cy="1976900"/>
          </a:xfrm>
          <a:prstGeom prst="rect">
            <a:avLst/>
          </a:prstGeom>
          <a:noFill/>
          <a:ln>
            <a:noFill/>
          </a:ln>
        </p:spPr>
      </p:pic>
    </p:spTree>
    <p:extLst>
      <p:ext uri="{BB962C8B-B14F-4D97-AF65-F5344CB8AC3E}">
        <p14:creationId xmlns:p14="http://schemas.microsoft.com/office/powerpoint/2010/main" val="296742834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5B768-C8A0-7800-3970-01B25C5AEC31}"/>
              </a:ext>
            </a:extLst>
          </p:cNvPr>
          <p:cNvSpPr>
            <a:spLocks noGrp="1"/>
          </p:cNvSpPr>
          <p:nvPr>
            <p:ph type="title"/>
          </p:nvPr>
        </p:nvSpPr>
        <p:spPr/>
        <p:txBody>
          <a:bodyPr>
            <a:normAutofit/>
          </a:bodyPr>
          <a:lstStyle/>
          <a:p>
            <a:r>
              <a:rPr lang="en-US"/>
              <a:t>Benefits of Community Partnerships</a:t>
            </a:r>
          </a:p>
        </p:txBody>
      </p:sp>
      <p:sp>
        <p:nvSpPr>
          <p:cNvPr id="3" name="Text Placeholder 2">
            <a:extLst>
              <a:ext uri="{FF2B5EF4-FFF2-40B4-BE49-F238E27FC236}">
                <a16:creationId xmlns:a16="http://schemas.microsoft.com/office/drawing/2014/main" id="{09FAEA14-929F-7406-92A4-604541ADA98B}"/>
              </a:ext>
            </a:extLst>
          </p:cNvPr>
          <p:cNvSpPr>
            <a:spLocks noGrp="1"/>
          </p:cNvSpPr>
          <p:nvPr>
            <p:ph idx="4294967295"/>
          </p:nvPr>
        </p:nvSpPr>
        <p:spPr>
          <a:xfrm>
            <a:off x="838200" y="1600202"/>
            <a:ext cx="7504289" cy="4072255"/>
          </a:xfrm>
        </p:spPr>
        <p:txBody>
          <a:bodyPr>
            <a:noAutofit/>
          </a:bodyPr>
          <a:lstStyle/>
          <a:p>
            <a:r>
              <a:rPr lang="en-US" sz="2800"/>
              <a:t>Expands resources and supports beyond the classroom</a:t>
            </a:r>
          </a:p>
          <a:p>
            <a:r>
              <a:rPr lang="en-US" sz="2800"/>
              <a:t>Connects families to services that address academic and behavior needs</a:t>
            </a:r>
          </a:p>
          <a:p>
            <a:r>
              <a:rPr lang="en-US" sz="2800"/>
              <a:t>Enhances student engagement and motivation through real-world connections</a:t>
            </a:r>
          </a:p>
          <a:p>
            <a:r>
              <a:rPr lang="en-US" sz="2800"/>
              <a:t>Strengthens early identification and intervention for academic and behavioral challenges</a:t>
            </a:r>
          </a:p>
          <a:p>
            <a:r>
              <a:rPr lang="en-US" sz="2800"/>
              <a:t>Ensures students have access to needed supports </a:t>
            </a:r>
          </a:p>
        </p:txBody>
      </p:sp>
      <p:sp>
        <p:nvSpPr>
          <p:cNvPr id="5" name="Rectangle: Rounded Corners 4">
            <a:extLst>
              <a:ext uri="{FF2B5EF4-FFF2-40B4-BE49-F238E27FC236}">
                <a16:creationId xmlns:a16="http://schemas.microsoft.com/office/drawing/2014/main" id="{7FE96BB1-4F74-CAD2-51D2-A1AC7BE9B837}"/>
              </a:ext>
            </a:extLst>
          </p:cNvPr>
          <p:cNvSpPr/>
          <p:nvPr/>
        </p:nvSpPr>
        <p:spPr>
          <a:xfrm>
            <a:off x="8468613" y="1600202"/>
            <a:ext cx="3339759" cy="4469522"/>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07950" indent="0">
              <a:buNone/>
            </a:pPr>
            <a:r>
              <a:rPr lang="en-US" sz="2400"/>
              <a:t>Key partners might include</a:t>
            </a:r>
          </a:p>
          <a:p>
            <a:pPr marL="450850" indent="-342900">
              <a:buClr>
                <a:schemeClr val="bg1"/>
              </a:buClr>
              <a:buFont typeface="Arial" panose="020B0604020202020204" pitchFamily="34" charset="0"/>
              <a:buChar char="•"/>
            </a:pPr>
            <a:r>
              <a:rPr lang="en-US" sz="2200"/>
              <a:t>Local businesses and nonprofits</a:t>
            </a:r>
          </a:p>
          <a:p>
            <a:pPr marL="450850" indent="-342900">
              <a:buClr>
                <a:schemeClr val="bg1"/>
              </a:buClr>
              <a:buFont typeface="Arial" panose="020B0604020202020204" pitchFamily="34" charset="0"/>
              <a:buChar char="•"/>
            </a:pPr>
            <a:r>
              <a:rPr lang="en-US" sz="2200"/>
              <a:t>Health and mental health agencies</a:t>
            </a:r>
          </a:p>
          <a:p>
            <a:pPr marL="450850" indent="-342900">
              <a:buClr>
                <a:schemeClr val="bg1"/>
              </a:buClr>
              <a:buFont typeface="Arial" panose="020B0604020202020204" pitchFamily="34" charset="0"/>
              <a:buChar char="•"/>
            </a:pPr>
            <a:r>
              <a:rPr lang="en-US" sz="2200"/>
              <a:t>Libraries, museums, and community centers</a:t>
            </a:r>
          </a:p>
          <a:p>
            <a:pPr marL="450850" indent="-342900">
              <a:buClr>
                <a:schemeClr val="bg1"/>
              </a:buClr>
              <a:buFont typeface="Arial" panose="020B0604020202020204" pitchFamily="34" charset="0"/>
              <a:buChar char="•"/>
            </a:pPr>
            <a:r>
              <a:rPr lang="en-US" sz="2200"/>
              <a:t>Parent and advocacy groups </a:t>
            </a:r>
          </a:p>
        </p:txBody>
      </p:sp>
    </p:spTree>
    <p:extLst>
      <p:ext uri="{BB962C8B-B14F-4D97-AF65-F5344CB8AC3E}">
        <p14:creationId xmlns:p14="http://schemas.microsoft.com/office/powerpoint/2010/main" val="365129603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81B013A-017D-F0A5-76D2-FBA6791D97A8}"/>
              </a:ext>
            </a:extLst>
          </p:cNvPr>
          <p:cNvSpPr>
            <a:spLocks noGrp="1"/>
          </p:cNvSpPr>
          <p:nvPr>
            <p:ph type="title"/>
          </p:nvPr>
        </p:nvSpPr>
        <p:spPr/>
        <p:txBody>
          <a:bodyPr>
            <a:normAutofit/>
          </a:bodyPr>
          <a:lstStyle/>
          <a:p>
            <a:r>
              <a:rPr lang="en-US">
                <a:solidFill>
                  <a:srgbClr val="00A89E"/>
                </a:solidFill>
              </a:rPr>
              <a:t>Elementary Example</a:t>
            </a:r>
            <a:br>
              <a:rPr lang="en-US">
                <a:solidFill>
                  <a:srgbClr val="F26D65"/>
                </a:solidFill>
              </a:rPr>
            </a:br>
            <a:r>
              <a:rPr lang="en-US">
                <a:solidFill>
                  <a:srgbClr val="F26D65"/>
                </a:solidFill>
              </a:rPr>
              <a:t>	</a:t>
            </a:r>
            <a:r>
              <a:rPr lang="en-US"/>
              <a:t>Public Library and After School Tutoring </a:t>
            </a:r>
          </a:p>
        </p:txBody>
      </p:sp>
      <p:sp>
        <p:nvSpPr>
          <p:cNvPr id="7" name="Text Placeholder 6">
            <a:extLst>
              <a:ext uri="{FF2B5EF4-FFF2-40B4-BE49-F238E27FC236}">
                <a16:creationId xmlns:a16="http://schemas.microsoft.com/office/drawing/2014/main" id="{AF26AE73-ABAC-B59C-52A5-07B67828EA91}"/>
              </a:ext>
            </a:extLst>
          </p:cNvPr>
          <p:cNvSpPr>
            <a:spLocks noGrp="1"/>
          </p:cNvSpPr>
          <p:nvPr>
            <p:ph sz="half" idx="1"/>
          </p:nvPr>
        </p:nvSpPr>
        <p:spPr/>
        <p:txBody>
          <a:bodyPr>
            <a:normAutofit/>
          </a:bodyPr>
          <a:lstStyle/>
          <a:p>
            <a:pPr marL="107950" indent="0">
              <a:buNone/>
            </a:pPr>
            <a:r>
              <a:rPr lang="en-US" sz="2400" b="1"/>
              <a:t>How it works</a:t>
            </a:r>
            <a:endParaRPr lang="en-US" sz="2400"/>
          </a:p>
          <a:p>
            <a:r>
              <a:rPr lang="en-US" sz="2400"/>
              <a:t>Library staff provide weekly literacy support programs after school.</a:t>
            </a:r>
          </a:p>
          <a:p>
            <a:r>
              <a:rPr lang="en-US" sz="2400"/>
              <a:t>Volunteers run small-group tutoring sessions for students who need extra help in reading and math.</a:t>
            </a:r>
          </a:p>
          <a:p>
            <a:r>
              <a:rPr lang="en-US" sz="2400"/>
              <a:t>Teachers share progress and coordinate with library tutors to reinforce classroom instruction.</a:t>
            </a:r>
          </a:p>
        </p:txBody>
      </p:sp>
      <p:sp>
        <p:nvSpPr>
          <p:cNvPr id="8" name="Text Placeholder 7">
            <a:extLst>
              <a:ext uri="{FF2B5EF4-FFF2-40B4-BE49-F238E27FC236}">
                <a16:creationId xmlns:a16="http://schemas.microsoft.com/office/drawing/2014/main" id="{83876BB0-C4EF-6258-C400-47EC93C77C93}"/>
              </a:ext>
            </a:extLst>
          </p:cNvPr>
          <p:cNvSpPr>
            <a:spLocks noGrp="1"/>
          </p:cNvSpPr>
          <p:nvPr>
            <p:ph sz="half" idx="2"/>
          </p:nvPr>
        </p:nvSpPr>
        <p:spPr>
          <a:xfrm>
            <a:off x="6172200" y="1825625"/>
            <a:ext cx="5181600" cy="2862285"/>
          </a:xfrm>
        </p:spPr>
        <p:txBody>
          <a:bodyPr/>
          <a:lstStyle/>
          <a:p>
            <a:pPr marL="107950" indent="0">
              <a:buNone/>
            </a:pPr>
            <a:r>
              <a:rPr lang="en-US" sz="2400" b="1"/>
              <a:t>Student outcomes</a:t>
            </a:r>
            <a:endParaRPr lang="en-US" sz="2400"/>
          </a:p>
          <a:p>
            <a:r>
              <a:rPr lang="en-US" sz="2400"/>
              <a:t>Improved reading fluency and comprehension</a:t>
            </a:r>
          </a:p>
          <a:p>
            <a:r>
              <a:rPr lang="en-US" sz="2400"/>
              <a:t>Increased engagement and confidence in learning</a:t>
            </a:r>
          </a:p>
          <a:p>
            <a:r>
              <a:rPr lang="en-US" sz="2400"/>
              <a:t>Exposure to books and learning activities beyond the classroom</a:t>
            </a:r>
          </a:p>
          <a:p>
            <a:endParaRPr lang="en-US"/>
          </a:p>
        </p:txBody>
      </p:sp>
      <p:sp>
        <p:nvSpPr>
          <p:cNvPr id="4" name="TextBox 3">
            <a:extLst>
              <a:ext uri="{FF2B5EF4-FFF2-40B4-BE49-F238E27FC236}">
                <a16:creationId xmlns:a16="http://schemas.microsoft.com/office/drawing/2014/main" id="{4EFA4F9B-ABE2-DCD3-A64C-F2F8DE7E2457}"/>
              </a:ext>
            </a:extLst>
          </p:cNvPr>
          <p:cNvSpPr txBox="1"/>
          <p:nvPr/>
        </p:nvSpPr>
        <p:spPr>
          <a:xfrm>
            <a:off x="7504386" y="5176788"/>
            <a:ext cx="3849414" cy="110799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2200" b="0" i="0" u="none" strike="noStrike" kern="0" cap="none" spc="0" normalizeH="0" baseline="0" noProof="0">
                <a:ln>
                  <a:noFill/>
                </a:ln>
                <a:solidFill>
                  <a:srgbClr val="000000"/>
                </a:solidFill>
                <a:effectLst/>
                <a:uLnTx/>
                <a:uFillTx/>
                <a:latin typeface="Calibri"/>
                <a:ea typeface="Calibri" panose="020F0502020204030204" pitchFamily="34" charset="0"/>
                <a:cs typeface="Calibri" panose="020F0502020204030204" pitchFamily="34" charset="0"/>
                <a:sym typeface="Arial"/>
              </a:rPr>
              <a:t>At the elementary level, partnerships with local libraries </a:t>
            </a:r>
          </a:p>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2200" b="0" i="0" u="none" strike="noStrike" kern="0" cap="none" spc="0" normalizeH="0" baseline="0" noProof="0">
                <a:ln>
                  <a:noFill/>
                </a:ln>
                <a:solidFill>
                  <a:srgbClr val="000000"/>
                </a:solidFill>
                <a:effectLst/>
                <a:uLnTx/>
                <a:uFillTx/>
                <a:latin typeface="Calibri"/>
                <a:ea typeface="Calibri" panose="020F0502020204030204" pitchFamily="34" charset="0"/>
                <a:cs typeface="Calibri" panose="020F0502020204030204" pitchFamily="34" charset="0"/>
                <a:sym typeface="Arial"/>
              </a:rPr>
              <a:t>can have a huge impact. </a:t>
            </a:r>
          </a:p>
        </p:txBody>
      </p:sp>
      <p:pic>
        <p:nvPicPr>
          <p:cNvPr id="9" name="Graphic 8" descr="Example of elementary level partnerships.">
            <a:extLst>
              <a:ext uri="{FF2B5EF4-FFF2-40B4-BE49-F238E27FC236}">
                <a16:creationId xmlns:a16="http://schemas.microsoft.com/office/drawing/2014/main" id="{99144315-31F8-69E3-422C-D98EE2AFCC5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flipV="1">
            <a:off x="7282985" y="4687907"/>
            <a:ext cx="4256688" cy="1804967"/>
          </a:xfrm>
          <a:prstGeom prst="rect">
            <a:avLst/>
          </a:prstGeom>
        </p:spPr>
      </p:pic>
    </p:spTree>
    <p:extLst>
      <p:ext uri="{BB962C8B-B14F-4D97-AF65-F5344CB8AC3E}">
        <p14:creationId xmlns:p14="http://schemas.microsoft.com/office/powerpoint/2010/main" val="26001324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75FBE-BFA4-4722-1A34-BC4C747B794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FCEED10-7060-7B33-09BC-3E4B5DD78F10}"/>
              </a:ext>
            </a:extLst>
          </p:cNvPr>
          <p:cNvSpPr>
            <a:spLocks noGrp="1"/>
          </p:cNvSpPr>
          <p:nvPr>
            <p:ph type="title"/>
          </p:nvPr>
        </p:nvSpPr>
        <p:spPr/>
        <p:txBody>
          <a:bodyPr>
            <a:normAutofit/>
          </a:bodyPr>
          <a:lstStyle/>
          <a:p>
            <a:r>
              <a:rPr lang="en-US">
                <a:solidFill>
                  <a:srgbClr val="00A89E"/>
                </a:solidFill>
              </a:rPr>
              <a:t>High School Example</a:t>
            </a:r>
            <a:br>
              <a:rPr lang="en-US">
                <a:solidFill>
                  <a:srgbClr val="F26D65"/>
                </a:solidFill>
              </a:rPr>
            </a:br>
            <a:r>
              <a:rPr lang="en-US">
                <a:solidFill>
                  <a:srgbClr val="F26D65"/>
                </a:solidFill>
              </a:rPr>
              <a:t>	</a:t>
            </a:r>
            <a:r>
              <a:rPr lang="en-US"/>
              <a:t>Local Business and STEM Mentorship</a:t>
            </a:r>
          </a:p>
        </p:txBody>
      </p:sp>
      <p:sp>
        <p:nvSpPr>
          <p:cNvPr id="7" name="Text Placeholder 6">
            <a:extLst>
              <a:ext uri="{FF2B5EF4-FFF2-40B4-BE49-F238E27FC236}">
                <a16:creationId xmlns:a16="http://schemas.microsoft.com/office/drawing/2014/main" id="{24A53EE1-2879-67BA-872D-F54FBB9A881E}"/>
              </a:ext>
            </a:extLst>
          </p:cNvPr>
          <p:cNvSpPr>
            <a:spLocks noGrp="1"/>
          </p:cNvSpPr>
          <p:nvPr>
            <p:ph sz="half" idx="1"/>
          </p:nvPr>
        </p:nvSpPr>
        <p:spPr/>
        <p:txBody>
          <a:bodyPr>
            <a:normAutofit/>
          </a:bodyPr>
          <a:lstStyle/>
          <a:p>
            <a:pPr marL="107950" indent="0">
              <a:buNone/>
            </a:pPr>
            <a:r>
              <a:rPr lang="en-US" sz="2400" b="1"/>
              <a:t>How it works</a:t>
            </a:r>
            <a:endParaRPr lang="en-US" sz="2400"/>
          </a:p>
          <a:p>
            <a:r>
              <a:rPr lang="en-US" sz="2400"/>
              <a:t>Students participate in internships or project-based learning with a local engineering firm or technology company.</a:t>
            </a:r>
          </a:p>
          <a:p>
            <a:r>
              <a:rPr lang="en-US" sz="2400"/>
              <a:t>Mentors guide students through real-world STEM projects and career exploration.</a:t>
            </a:r>
          </a:p>
          <a:p>
            <a:r>
              <a:rPr lang="en-US" sz="2400"/>
              <a:t>Teachers align classroom instruction with skills being practiced during mentorship.</a:t>
            </a:r>
          </a:p>
          <a:p>
            <a:pPr marL="107950" indent="0">
              <a:buNone/>
            </a:pPr>
            <a:endParaRPr lang="en-US"/>
          </a:p>
        </p:txBody>
      </p:sp>
      <p:sp>
        <p:nvSpPr>
          <p:cNvPr id="8" name="Text Placeholder 7">
            <a:extLst>
              <a:ext uri="{FF2B5EF4-FFF2-40B4-BE49-F238E27FC236}">
                <a16:creationId xmlns:a16="http://schemas.microsoft.com/office/drawing/2014/main" id="{84730A56-0611-8B1A-4CD6-AE57454994A9}"/>
              </a:ext>
            </a:extLst>
          </p:cNvPr>
          <p:cNvSpPr>
            <a:spLocks noGrp="1"/>
          </p:cNvSpPr>
          <p:nvPr>
            <p:ph sz="half" idx="2"/>
          </p:nvPr>
        </p:nvSpPr>
        <p:spPr>
          <a:xfrm>
            <a:off x="6172200" y="1825625"/>
            <a:ext cx="5181600" cy="2720617"/>
          </a:xfrm>
        </p:spPr>
        <p:txBody>
          <a:bodyPr/>
          <a:lstStyle/>
          <a:p>
            <a:pPr marL="107950" indent="0">
              <a:buNone/>
            </a:pPr>
            <a:r>
              <a:rPr lang="en-US" sz="2400" b="1"/>
              <a:t>Student outcomes</a:t>
            </a:r>
            <a:endParaRPr lang="en-US" sz="2400"/>
          </a:p>
          <a:p>
            <a:r>
              <a:rPr lang="en-US" sz="2400"/>
              <a:t>Enhanced problem-solving and critical thinking skills</a:t>
            </a:r>
          </a:p>
          <a:p>
            <a:r>
              <a:rPr lang="en-US" sz="2400"/>
              <a:t>Increased engagement in STEM courses</a:t>
            </a:r>
          </a:p>
          <a:p>
            <a:r>
              <a:rPr lang="en-US" sz="2400"/>
              <a:t>Clearer career pathways and motivation for post-secondary plans</a:t>
            </a:r>
          </a:p>
          <a:p>
            <a:endParaRPr lang="en-US"/>
          </a:p>
        </p:txBody>
      </p:sp>
      <p:sp>
        <p:nvSpPr>
          <p:cNvPr id="2" name="TextBox 1">
            <a:extLst>
              <a:ext uri="{FF2B5EF4-FFF2-40B4-BE49-F238E27FC236}">
                <a16:creationId xmlns:a16="http://schemas.microsoft.com/office/drawing/2014/main" id="{F1DAD4C1-6F8E-D46F-A8D3-B0162A8578FC}"/>
              </a:ext>
            </a:extLst>
          </p:cNvPr>
          <p:cNvSpPr txBox="1"/>
          <p:nvPr/>
        </p:nvSpPr>
        <p:spPr>
          <a:xfrm>
            <a:off x="7269347" y="5047284"/>
            <a:ext cx="3846449"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2200" b="0" i="0" u="none" strike="noStrike" kern="0" cap="none" spc="0" normalizeH="0" baseline="0" noProof="0">
                <a:ln>
                  <a:noFill/>
                </a:ln>
                <a:solidFill>
                  <a:srgbClr val="000000"/>
                </a:solidFill>
                <a:effectLst/>
                <a:uLnTx/>
                <a:uFillTx/>
                <a:latin typeface="Calibri"/>
                <a:ea typeface="Calibri" panose="020F0502020204030204" pitchFamily="34" charset="0"/>
                <a:cs typeface="Calibri" panose="020F0502020204030204" pitchFamily="34" charset="0"/>
                <a:sym typeface="Arial"/>
              </a:rPr>
              <a:t>At the high school level, partnerships with local businesses can create real-world learning opportunities.</a:t>
            </a:r>
          </a:p>
        </p:txBody>
      </p:sp>
      <p:pic>
        <p:nvPicPr>
          <p:cNvPr id="4" name="Graphic 3" descr="Example of high school level partnerships.">
            <a:extLst>
              <a:ext uri="{FF2B5EF4-FFF2-40B4-BE49-F238E27FC236}">
                <a16:creationId xmlns:a16="http://schemas.microsoft.com/office/drawing/2014/main" id="{D395A5FB-BAE8-FBA0-2647-2BD7D854006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V="1">
            <a:off x="6967175" y="4681178"/>
            <a:ext cx="4386625" cy="1918212"/>
          </a:xfrm>
          <a:prstGeom prst="rect">
            <a:avLst/>
          </a:prstGeom>
        </p:spPr>
      </p:pic>
    </p:spTree>
    <p:extLst>
      <p:ext uri="{BB962C8B-B14F-4D97-AF65-F5344CB8AC3E}">
        <p14:creationId xmlns:p14="http://schemas.microsoft.com/office/powerpoint/2010/main" val="234206736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DBC0B-A5A2-4181-189A-16D8A8F275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73D060-6183-C6BF-7C85-DDF2532CE69D}"/>
              </a:ext>
            </a:extLst>
          </p:cNvPr>
          <p:cNvSpPr>
            <a:spLocks noGrp="1"/>
          </p:cNvSpPr>
          <p:nvPr>
            <p:ph type="title"/>
          </p:nvPr>
        </p:nvSpPr>
        <p:spPr>
          <a:xfrm>
            <a:off x="1497330" y="365127"/>
            <a:ext cx="9616440" cy="1097280"/>
          </a:xfrm>
        </p:spPr>
        <p:txBody>
          <a:bodyPr>
            <a:noAutofit/>
          </a:bodyPr>
          <a:lstStyle/>
          <a:p>
            <a:r>
              <a:rPr lang="en-US"/>
              <a:t>Community Partnerships</a:t>
            </a:r>
          </a:p>
        </p:txBody>
      </p:sp>
      <p:sp>
        <p:nvSpPr>
          <p:cNvPr id="3" name="Text Placeholder 2">
            <a:extLst>
              <a:ext uri="{FF2B5EF4-FFF2-40B4-BE49-F238E27FC236}">
                <a16:creationId xmlns:a16="http://schemas.microsoft.com/office/drawing/2014/main" id="{59AA4C4B-8A1F-1828-5563-1C39346F6DBB}"/>
              </a:ext>
            </a:extLst>
          </p:cNvPr>
          <p:cNvSpPr>
            <a:spLocks noGrp="1"/>
          </p:cNvSpPr>
          <p:nvPr>
            <p:ph idx="4294967295"/>
          </p:nvPr>
        </p:nvSpPr>
        <p:spPr>
          <a:xfrm>
            <a:off x="561976" y="1462408"/>
            <a:ext cx="5416038" cy="4345620"/>
          </a:xfrm>
        </p:spPr>
        <p:txBody>
          <a:bodyPr>
            <a:noAutofit/>
          </a:bodyPr>
          <a:lstStyle/>
          <a:p>
            <a:r>
              <a:rPr lang="en-US"/>
              <a:t>On chart paper create a three-column chart. </a:t>
            </a:r>
          </a:p>
          <a:p>
            <a:r>
              <a:rPr lang="en-US"/>
              <a:t>In the left column, list 5 current needs of your building, creating 5 rows. </a:t>
            </a:r>
          </a:p>
          <a:p>
            <a:r>
              <a:rPr lang="en-US"/>
              <a:t>In the middle column, for each need listed, identify one or more potential community partners that could support that need. </a:t>
            </a:r>
          </a:p>
          <a:p>
            <a:r>
              <a:rPr lang="en-US"/>
              <a:t>In the right column, identify benefits the school can provide to support the community parter’s needs – to make the partnership reciprocal. </a:t>
            </a:r>
          </a:p>
        </p:txBody>
      </p:sp>
      <p:graphicFrame>
        <p:nvGraphicFramePr>
          <p:cNvPr id="4" name="Table 3">
            <a:extLst>
              <a:ext uri="{FF2B5EF4-FFF2-40B4-BE49-F238E27FC236}">
                <a16:creationId xmlns:a16="http://schemas.microsoft.com/office/drawing/2014/main" id="{6EEEC359-6EA0-67BC-0CFB-57F923672A7B}"/>
              </a:ext>
            </a:extLst>
          </p:cNvPr>
          <p:cNvGraphicFramePr>
            <a:graphicFrameLocks noGrp="1"/>
          </p:cNvGraphicFramePr>
          <p:nvPr>
            <p:extLst>
              <p:ext uri="{D42A27DB-BD31-4B8C-83A1-F6EECF244321}">
                <p14:modId xmlns:p14="http://schemas.microsoft.com/office/powerpoint/2010/main" val="193057059"/>
              </p:ext>
            </p:extLst>
          </p:nvPr>
        </p:nvGraphicFramePr>
        <p:xfrm>
          <a:off x="6293135" y="1568885"/>
          <a:ext cx="5549820" cy="3879415"/>
        </p:xfrm>
        <a:graphic>
          <a:graphicData uri="http://schemas.openxmlformats.org/drawingml/2006/table">
            <a:tbl>
              <a:tblPr firstRow="1" bandRow="1">
                <a:tableStyleId>{69012ECD-51FC-41F1-AA8D-1B2483CD663E}</a:tableStyleId>
              </a:tblPr>
              <a:tblGrid>
                <a:gridCol w="1849940">
                  <a:extLst>
                    <a:ext uri="{9D8B030D-6E8A-4147-A177-3AD203B41FA5}">
                      <a16:colId xmlns:a16="http://schemas.microsoft.com/office/drawing/2014/main" val="2695129630"/>
                    </a:ext>
                  </a:extLst>
                </a:gridCol>
                <a:gridCol w="1849940">
                  <a:extLst>
                    <a:ext uri="{9D8B030D-6E8A-4147-A177-3AD203B41FA5}">
                      <a16:colId xmlns:a16="http://schemas.microsoft.com/office/drawing/2014/main" val="3477999333"/>
                    </a:ext>
                  </a:extLst>
                </a:gridCol>
                <a:gridCol w="1849940">
                  <a:extLst>
                    <a:ext uri="{9D8B030D-6E8A-4147-A177-3AD203B41FA5}">
                      <a16:colId xmlns:a16="http://schemas.microsoft.com/office/drawing/2014/main" val="2916772993"/>
                    </a:ext>
                  </a:extLst>
                </a:gridCol>
              </a:tblGrid>
              <a:tr h="1295424">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000"/>
                        <a:t>Current need of building</a:t>
                      </a:r>
                    </a:p>
                  </a:txBody>
                  <a:tcPr anchor="ctr">
                    <a:lnL w="6350" cap="flat" cmpd="sng" algn="ctr">
                      <a:noFill/>
                      <a:prstDash val="solid"/>
                      <a:miter lim="800000"/>
                    </a:lnL>
                    <a:lnR w="12700" cap="flat" cmpd="sng" algn="ctr">
                      <a:solidFill>
                        <a:schemeClr val="tx2"/>
                      </a:solidFill>
                      <a:prstDash val="solid"/>
                      <a:round/>
                      <a:headEnd type="none" w="med" len="med"/>
                      <a:tailEnd type="none" w="med" len="med"/>
                    </a:lnR>
                    <a:lnT w="6350" cap="flat" cmpd="sng" algn="ctr">
                      <a:noFill/>
                      <a:prstDash val="solid"/>
                      <a:miter lim="800000"/>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000"/>
                        <a:t>Potential community partner to support need</a:t>
                      </a: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6350" cap="flat" cmpd="sng" algn="ctr">
                      <a:noFill/>
                      <a:prstDash val="solid"/>
                      <a:miter lim="800000"/>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000"/>
                        <a:t>Benefit school can provide to support partner’s need</a:t>
                      </a:r>
                    </a:p>
                  </a:txBody>
                  <a:tcPr anchor="ctr">
                    <a:lnL w="12700" cap="flat" cmpd="sng" algn="ctr">
                      <a:solidFill>
                        <a:schemeClr val="tx2"/>
                      </a:solidFill>
                      <a:prstDash val="solid"/>
                      <a:round/>
                      <a:headEnd type="none" w="med" len="med"/>
                      <a:tailEnd type="none" w="med" len="med"/>
                    </a:lnL>
                    <a:lnR w="6350" cap="flat" cmpd="sng" algn="ctr">
                      <a:noFill/>
                      <a:prstDash val="solid"/>
                      <a:miter lim="800000"/>
                    </a:lnR>
                    <a:lnT w="6350" cap="flat" cmpd="sng" algn="ctr">
                      <a:noFill/>
                      <a:prstDash val="solid"/>
                      <a:miter lim="800000"/>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563622719"/>
                  </a:ext>
                </a:extLst>
              </a:tr>
              <a:tr h="513755">
                <a:tc>
                  <a:txBody>
                    <a:bodyPr/>
                    <a:lstStyle/>
                    <a:p>
                      <a:r>
                        <a:rPr lang="en-US"/>
                        <a:t>1.</a:t>
                      </a:r>
                    </a:p>
                  </a:txBody>
                  <a:tcPr>
                    <a:lnL w="6350" cap="flat" cmpd="sng" algn="ctr">
                      <a:noFill/>
                      <a:prstDash val="solid"/>
                      <a:miter lim="800000"/>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t>1.</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t>1.</a:t>
                      </a:r>
                    </a:p>
                  </a:txBody>
                  <a:tcPr>
                    <a:lnL w="12700" cap="flat" cmpd="sng" algn="ctr">
                      <a:solidFill>
                        <a:schemeClr val="tx2"/>
                      </a:solidFill>
                      <a:prstDash val="solid"/>
                      <a:round/>
                      <a:headEnd type="none" w="med" len="med"/>
                      <a:tailEnd type="none" w="med" len="med"/>
                    </a:lnL>
                    <a:lnR w="6350" cap="flat" cmpd="sng" algn="ctr">
                      <a:noFill/>
                      <a:prstDash val="solid"/>
                      <a:miter lim="800000"/>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59692046"/>
                  </a:ext>
                </a:extLst>
              </a:tr>
              <a:tr h="513755">
                <a:tc>
                  <a:txBody>
                    <a:bodyPr/>
                    <a:lstStyle/>
                    <a:p>
                      <a:r>
                        <a:rPr lang="en-US"/>
                        <a:t>2.</a:t>
                      </a:r>
                    </a:p>
                  </a:txBody>
                  <a:tcPr>
                    <a:lnL w="6350" cap="flat" cmpd="sng" algn="ctr">
                      <a:noFill/>
                      <a:prstDash val="solid"/>
                      <a:miter lim="800000"/>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t>2.</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t>2.</a:t>
                      </a:r>
                    </a:p>
                  </a:txBody>
                  <a:tcPr>
                    <a:lnL w="12700" cap="flat" cmpd="sng" algn="ctr">
                      <a:solidFill>
                        <a:schemeClr val="tx2"/>
                      </a:solidFill>
                      <a:prstDash val="solid"/>
                      <a:round/>
                      <a:headEnd type="none" w="med" len="med"/>
                      <a:tailEnd type="none" w="med" len="med"/>
                    </a:lnL>
                    <a:lnR w="6350" cap="flat" cmpd="sng" algn="ctr">
                      <a:noFill/>
                      <a:prstDash val="solid"/>
                      <a:miter lim="800000"/>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18968983"/>
                  </a:ext>
                </a:extLst>
              </a:tr>
              <a:tr h="513755">
                <a:tc>
                  <a:txBody>
                    <a:bodyPr/>
                    <a:lstStyle/>
                    <a:p>
                      <a:r>
                        <a:rPr lang="en-US"/>
                        <a:t>3.</a:t>
                      </a:r>
                    </a:p>
                  </a:txBody>
                  <a:tcPr>
                    <a:lnL w="6350" cap="flat" cmpd="sng" algn="ctr">
                      <a:noFill/>
                      <a:prstDash val="solid"/>
                      <a:miter lim="800000"/>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t>3.</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t>3.</a:t>
                      </a:r>
                    </a:p>
                  </a:txBody>
                  <a:tcPr>
                    <a:lnL w="12700" cap="flat" cmpd="sng" algn="ctr">
                      <a:solidFill>
                        <a:schemeClr val="tx2"/>
                      </a:solidFill>
                      <a:prstDash val="solid"/>
                      <a:round/>
                      <a:headEnd type="none" w="med" len="med"/>
                      <a:tailEnd type="none" w="med" len="med"/>
                    </a:lnL>
                    <a:lnR w="6350" cap="flat" cmpd="sng" algn="ctr">
                      <a:noFill/>
                      <a:prstDash val="solid"/>
                      <a:miter lim="800000"/>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3695272"/>
                  </a:ext>
                </a:extLst>
              </a:tr>
              <a:tr h="513755">
                <a:tc>
                  <a:txBody>
                    <a:bodyPr/>
                    <a:lstStyle/>
                    <a:p>
                      <a:r>
                        <a:rPr lang="en-US"/>
                        <a:t>4.</a:t>
                      </a:r>
                    </a:p>
                  </a:txBody>
                  <a:tcPr>
                    <a:lnL w="6350" cap="flat" cmpd="sng" algn="ctr">
                      <a:noFill/>
                      <a:prstDash val="solid"/>
                      <a:miter lim="800000"/>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t>4.</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t>4.</a:t>
                      </a:r>
                    </a:p>
                  </a:txBody>
                  <a:tcPr>
                    <a:lnL w="12700" cap="flat" cmpd="sng" algn="ctr">
                      <a:solidFill>
                        <a:schemeClr val="tx2"/>
                      </a:solidFill>
                      <a:prstDash val="solid"/>
                      <a:round/>
                      <a:headEnd type="none" w="med" len="med"/>
                      <a:tailEnd type="none" w="med" len="med"/>
                    </a:lnL>
                    <a:lnR w="6350" cap="flat" cmpd="sng" algn="ctr">
                      <a:noFill/>
                      <a:prstDash val="solid"/>
                      <a:miter lim="800000"/>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422444"/>
                  </a:ext>
                </a:extLst>
              </a:tr>
              <a:tr h="513755">
                <a:tc>
                  <a:txBody>
                    <a:bodyPr/>
                    <a:lstStyle/>
                    <a:p>
                      <a:r>
                        <a:rPr lang="en-US"/>
                        <a:t>5.</a:t>
                      </a:r>
                    </a:p>
                  </a:txBody>
                  <a:tcPr>
                    <a:lnL w="6350" cap="flat" cmpd="sng" algn="ctr">
                      <a:noFill/>
                      <a:prstDash val="solid"/>
                      <a:miter lim="800000"/>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tcPr>
                </a:tc>
                <a:tc>
                  <a:txBody>
                    <a:bodyPr/>
                    <a:lstStyle/>
                    <a:p>
                      <a:r>
                        <a:rPr lang="en-US"/>
                        <a:t>5.</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tcPr>
                </a:tc>
                <a:tc>
                  <a:txBody>
                    <a:bodyPr/>
                    <a:lstStyle/>
                    <a:p>
                      <a:r>
                        <a:rPr lang="en-US"/>
                        <a:t>5.</a:t>
                      </a:r>
                    </a:p>
                  </a:txBody>
                  <a:tcPr>
                    <a:lnL w="12700" cap="flat" cmpd="sng" algn="ctr">
                      <a:solidFill>
                        <a:schemeClr val="tx2"/>
                      </a:solidFill>
                      <a:prstDash val="solid"/>
                      <a:round/>
                      <a:headEnd type="none" w="med" len="med"/>
                      <a:tailEnd type="none" w="med" len="med"/>
                    </a:lnL>
                    <a:lnR w="6350" cap="flat" cmpd="sng" algn="ctr">
                      <a:noFill/>
                      <a:prstDash val="solid"/>
                      <a:miter lim="800000"/>
                    </a:lnR>
                    <a:lnT w="1270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927952468"/>
                  </a:ext>
                </a:extLst>
              </a:tr>
            </a:tbl>
          </a:graphicData>
        </a:graphic>
      </p:graphicFrame>
      <p:sp>
        <p:nvSpPr>
          <p:cNvPr id="7" name="Rectangle 6" descr="Three column chart">
            <a:extLst>
              <a:ext uri="{FF2B5EF4-FFF2-40B4-BE49-F238E27FC236}">
                <a16:creationId xmlns:a16="http://schemas.microsoft.com/office/drawing/2014/main" id="{20CE1AF8-6382-69CA-F751-A246311B8BA2}"/>
              </a:ext>
            </a:extLst>
          </p:cNvPr>
          <p:cNvSpPr/>
          <p:nvPr/>
        </p:nvSpPr>
        <p:spPr>
          <a:xfrm>
            <a:off x="6314521" y="1564322"/>
            <a:ext cx="5528434" cy="387941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noFill/>
              <a:effectLst/>
              <a:uLnTx/>
              <a:uFillTx/>
              <a:latin typeface="Calibri"/>
              <a:ea typeface="+mn-ea"/>
              <a:cs typeface="+mn-cs"/>
              <a:sym typeface="Arial"/>
            </a:endParaRPr>
          </a:p>
        </p:txBody>
      </p:sp>
    </p:spTree>
    <p:extLst>
      <p:ext uri="{BB962C8B-B14F-4D97-AF65-F5344CB8AC3E}">
        <p14:creationId xmlns:p14="http://schemas.microsoft.com/office/powerpoint/2010/main" val="136170262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B20F5-AC0D-5DE3-8DFD-05D0051BCB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2B10B8-A4B3-DA0B-5190-52AA3C944D88}"/>
              </a:ext>
            </a:extLst>
          </p:cNvPr>
          <p:cNvSpPr>
            <a:spLocks noGrp="1"/>
          </p:cNvSpPr>
          <p:nvPr>
            <p:ph type="title"/>
          </p:nvPr>
        </p:nvSpPr>
        <p:spPr/>
        <p:txBody>
          <a:bodyPr>
            <a:noAutofit/>
          </a:bodyPr>
          <a:lstStyle/>
          <a:p>
            <a:r>
              <a:rPr lang="en-US" sz="3200">
                <a:solidFill>
                  <a:srgbClr val="F26D65"/>
                </a:solidFill>
              </a:rPr>
              <a:t>Check-In. </a:t>
            </a:r>
            <a:r>
              <a:rPr lang="en-US" sz="3200"/>
              <a:t>EF 2, Building and Sustaining Collaborative Family-School Partnerships</a:t>
            </a:r>
          </a:p>
        </p:txBody>
      </p:sp>
      <p:sp>
        <p:nvSpPr>
          <p:cNvPr id="4" name="Content Placeholder 3">
            <a:extLst>
              <a:ext uri="{FF2B5EF4-FFF2-40B4-BE49-F238E27FC236}">
                <a16:creationId xmlns:a16="http://schemas.microsoft.com/office/drawing/2014/main" id="{5E8F7628-1590-044C-C83C-337FDC4B767D}"/>
              </a:ext>
            </a:extLst>
          </p:cNvPr>
          <p:cNvSpPr>
            <a:spLocks noGrp="1"/>
          </p:cNvSpPr>
          <p:nvPr>
            <p:ph sz="quarter" idx="12"/>
          </p:nvPr>
        </p:nvSpPr>
        <p:spPr>
          <a:xfrm>
            <a:off x="443274" y="1854197"/>
            <a:ext cx="4552060" cy="4071937"/>
          </a:xfrm>
        </p:spPr>
        <p:txBody>
          <a:bodyPr/>
          <a:lstStyle/>
          <a:p>
            <a:pPr marL="91438" indent="0">
              <a:spcAft>
                <a:spcPts val="0"/>
              </a:spcAft>
              <a:buNone/>
            </a:pPr>
            <a:r>
              <a:rPr lang="en-US" sz="2200" b="1"/>
              <a:t>Collaboration around academic and behavioral outcomes</a:t>
            </a:r>
          </a:p>
          <a:p>
            <a:pPr>
              <a:spcAft>
                <a:spcPts val="0"/>
              </a:spcAft>
            </a:pPr>
            <a:r>
              <a:rPr lang="en-US" sz="2200"/>
              <a:t>How is information about curriculum and academic and behavior outcomes shared?</a:t>
            </a:r>
          </a:p>
          <a:p>
            <a:pPr>
              <a:spcAft>
                <a:spcPts val="0"/>
              </a:spcAft>
            </a:pPr>
            <a:r>
              <a:rPr lang="en-US" sz="2200"/>
              <a:t>Do families know the behavioral and academic expectations and how they might help? </a:t>
            </a:r>
          </a:p>
          <a:p>
            <a:pPr>
              <a:spcAft>
                <a:spcPts val="0"/>
              </a:spcAft>
            </a:pPr>
            <a:r>
              <a:rPr lang="en-US" sz="2200"/>
              <a:t>Where could we strengthen universal communication and engagement?</a:t>
            </a:r>
          </a:p>
        </p:txBody>
      </p:sp>
      <p:sp>
        <p:nvSpPr>
          <p:cNvPr id="5" name="Content Placeholder 3">
            <a:extLst>
              <a:ext uri="{FF2B5EF4-FFF2-40B4-BE49-F238E27FC236}">
                <a16:creationId xmlns:a16="http://schemas.microsoft.com/office/drawing/2014/main" id="{AA04A3D3-F760-8761-3105-E7A83F8783C1}"/>
              </a:ext>
            </a:extLst>
          </p:cNvPr>
          <p:cNvSpPr txBox="1">
            <a:spLocks/>
          </p:cNvSpPr>
          <p:nvPr/>
        </p:nvSpPr>
        <p:spPr>
          <a:xfrm>
            <a:off x="5350239" y="1854197"/>
            <a:ext cx="6147217" cy="1492411"/>
          </a:xfrm>
          <a:prstGeom prst="rect">
            <a:avLst/>
          </a:prstGeom>
        </p:spPr>
        <p:txBody>
          <a:bodyPr vert="horz" lIns="0" tIns="0" rIns="0" bIns="0" rtlCol="0">
            <a:noAutofit/>
          </a:bodyPr>
          <a:lstStyle>
            <a:lvl1pPr marL="274313" indent="-182875"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640064" indent="-182875"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142971" indent="-182875" algn="l" defTabSz="914377"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1600160"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057349"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38" indent="0">
              <a:spcAft>
                <a:spcPts val="0"/>
              </a:spcAft>
              <a:buNone/>
            </a:pPr>
            <a:r>
              <a:rPr lang="en-US" sz="2200" b="1"/>
              <a:t>Communication at Tiers 2 and 3</a:t>
            </a:r>
          </a:p>
          <a:p>
            <a:pPr marL="396875" indent="-341313">
              <a:spcAft>
                <a:spcPts val="0"/>
              </a:spcAft>
            </a:pPr>
            <a:r>
              <a:rPr lang="en-US" sz="2200"/>
              <a:t>How do we involve families in Tiers 2 and 3 interventions? </a:t>
            </a:r>
          </a:p>
          <a:p>
            <a:pPr marL="396875" indent="-341313">
              <a:spcAft>
                <a:spcPts val="0"/>
              </a:spcAft>
              <a:buClrTx/>
            </a:pPr>
            <a:r>
              <a:rPr lang="en-US" sz="2200"/>
              <a:t>Do families have knowledge about their student’s learning goals, progress, and how they might help? </a:t>
            </a:r>
          </a:p>
          <a:p>
            <a:pPr marL="396875" indent="-341313">
              <a:spcAft>
                <a:spcPts val="0"/>
              </a:spcAft>
              <a:buClrTx/>
            </a:pPr>
            <a:r>
              <a:rPr lang="en-US" sz="2200"/>
              <a:t>What strategies could improve collaboration with families for students needing extra support? </a:t>
            </a:r>
          </a:p>
        </p:txBody>
      </p:sp>
      <p:sp>
        <p:nvSpPr>
          <p:cNvPr id="6" name="Content Placeholder 3">
            <a:extLst>
              <a:ext uri="{FF2B5EF4-FFF2-40B4-BE49-F238E27FC236}">
                <a16:creationId xmlns:a16="http://schemas.microsoft.com/office/drawing/2014/main" id="{A83B2BD6-929B-CD23-670D-C3F7340A2C97}"/>
              </a:ext>
            </a:extLst>
          </p:cNvPr>
          <p:cNvSpPr txBox="1">
            <a:spLocks/>
          </p:cNvSpPr>
          <p:nvPr/>
        </p:nvSpPr>
        <p:spPr>
          <a:xfrm>
            <a:off x="5350239" y="4732989"/>
            <a:ext cx="6147217" cy="1964003"/>
          </a:xfrm>
          <a:prstGeom prst="rect">
            <a:avLst/>
          </a:prstGeom>
        </p:spPr>
        <p:txBody>
          <a:bodyPr vert="horz" lIns="0" tIns="0" rIns="0" bIns="0" rtlCol="0">
            <a:noAutofit/>
          </a:bodyPr>
          <a:lstStyle>
            <a:lvl1pPr marL="274313" indent="-182875" algn="l" defTabSz="914377"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mn-lt"/>
                <a:ea typeface="+mn-ea"/>
                <a:cs typeface="+mn-cs"/>
              </a:defRPr>
            </a:lvl1pPr>
            <a:lvl2pPr marL="640064" indent="-182875" algn="l" defTabSz="914377" rtl="0" eaLnBrk="1" latinLnBrk="0" hangingPunct="1">
              <a:lnSpc>
                <a:spcPct val="100000"/>
              </a:lnSpc>
              <a:spcBef>
                <a:spcPts val="0"/>
              </a:spcBef>
              <a:spcAft>
                <a:spcPts val="600"/>
              </a:spcAft>
              <a:buSzPct val="80000"/>
              <a:buFont typeface="Arial" panose="020B0604020202020204" pitchFamily="34" charset="0"/>
              <a:buChar char="•"/>
              <a:defRPr sz="2000" kern="1200">
                <a:solidFill>
                  <a:schemeClr val="tx1"/>
                </a:solidFill>
                <a:latin typeface="+mn-lt"/>
                <a:ea typeface="+mn-ea"/>
                <a:cs typeface="+mn-cs"/>
              </a:defRPr>
            </a:lvl2pPr>
            <a:lvl3pPr marL="1142971" indent="-182875" algn="l" defTabSz="914377"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1600160"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057349" indent="-182875" algn="l" defTabSz="914377"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38" indent="0">
              <a:spcAft>
                <a:spcPts val="0"/>
              </a:spcAft>
              <a:buClrTx/>
              <a:buNone/>
            </a:pPr>
            <a:r>
              <a:rPr lang="en-US" sz="2200" b="1"/>
              <a:t>Community partnerships</a:t>
            </a:r>
          </a:p>
          <a:p>
            <a:pPr marL="396875" indent="-341313">
              <a:spcAft>
                <a:spcPts val="0"/>
              </a:spcAft>
              <a:buClrTx/>
            </a:pPr>
            <a:r>
              <a:rPr lang="en-US" sz="2200"/>
              <a:t>What community partnerships already exist at our building and how well are we leveraging them to support students and families? </a:t>
            </a:r>
          </a:p>
        </p:txBody>
      </p:sp>
      <p:pic>
        <p:nvPicPr>
          <p:cNvPr id="3" name="Graphic 2">
            <a:extLst>
              <a:ext uri="{FF2B5EF4-FFF2-40B4-BE49-F238E27FC236}">
                <a16:creationId xmlns:a16="http://schemas.microsoft.com/office/drawing/2014/main" id="{6A1731B5-CC91-F343-E4EC-8F6451623CD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519906" y="350450"/>
            <a:ext cx="1114593" cy="1061158"/>
          </a:xfrm>
          <a:prstGeom prst="rect">
            <a:avLst/>
          </a:prstGeom>
        </p:spPr>
      </p:pic>
    </p:spTree>
    <p:extLst>
      <p:ext uri="{BB962C8B-B14F-4D97-AF65-F5344CB8AC3E}">
        <p14:creationId xmlns:p14="http://schemas.microsoft.com/office/powerpoint/2010/main" val="403511009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CF156-C95F-64CB-2195-984C6F058D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927444-95C2-6BE1-0791-760B128DEDCD}"/>
              </a:ext>
            </a:extLst>
          </p:cNvPr>
          <p:cNvSpPr>
            <a:spLocks noGrp="1"/>
          </p:cNvSpPr>
          <p:nvPr>
            <p:ph type="title"/>
          </p:nvPr>
        </p:nvSpPr>
        <p:spPr>
          <a:xfrm>
            <a:off x="733423" y="838173"/>
            <a:ext cx="6724651" cy="1850948"/>
          </a:xfrm>
        </p:spPr>
        <p:txBody>
          <a:bodyPr anchor="ctr">
            <a:normAutofit/>
          </a:bodyPr>
          <a:lstStyle/>
          <a:p>
            <a:r>
              <a:rPr lang="en-US">
                <a:solidFill>
                  <a:srgbClr val="00A89E"/>
                </a:solidFill>
              </a:rPr>
              <a:t>Essential Function 3</a:t>
            </a:r>
            <a:br>
              <a:rPr lang="en-US"/>
            </a:br>
            <a:r>
              <a:rPr lang="en-US"/>
              <a:t>Facilitating Shared Leadership</a:t>
            </a:r>
          </a:p>
        </p:txBody>
      </p:sp>
      <p:sp>
        <p:nvSpPr>
          <p:cNvPr id="3" name="Text Placeholder 2">
            <a:extLst>
              <a:ext uri="{FF2B5EF4-FFF2-40B4-BE49-F238E27FC236}">
                <a16:creationId xmlns:a16="http://schemas.microsoft.com/office/drawing/2014/main" id="{9AC04E37-27C7-C261-EB09-BEEB15B653E1}"/>
              </a:ext>
            </a:extLst>
          </p:cNvPr>
          <p:cNvSpPr>
            <a:spLocks noGrp="1"/>
          </p:cNvSpPr>
          <p:nvPr>
            <p:ph sz="quarter" idx="4294967295"/>
          </p:nvPr>
        </p:nvSpPr>
        <p:spPr>
          <a:xfrm>
            <a:off x="7755874" y="365125"/>
            <a:ext cx="3863697" cy="6115051"/>
          </a:xfrm>
        </p:spPr>
        <p:txBody>
          <a:bodyPr anchor="ctr">
            <a:noAutofit/>
          </a:bodyPr>
          <a:lstStyle/>
          <a:p>
            <a:pPr marL="548638" indent="-457200">
              <a:buFont typeface="+mj-lt"/>
              <a:buAutoNum type="arabicPeriod"/>
            </a:pPr>
            <a:r>
              <a:rPr lang="en-US" sz="2600">
                <a:solidFill>
                  <a:schemeClr val="bg1"/>
                </a:solidFill>
              </a:rPr>
              <a:t>Structures support family leadership and decision making</a:t>
            </a:r>
          </a:p>
          <a:p>
            <a:pPr marL="548638" indent="-457200">
              <a:buFont typeface="+mj-lt"/>
              <a:buAutoNum type="arabicPeriod"/>
            </a:pPr>
            <a:r>
              <a:rPr lang="en-US" sz="2600">
                <a:solidFill>
                  <a:schemeClr val="bg1"/>
                </a:solidFill>
              </a:rPr>
              <a:t>Facilitate family-to-family support</a:t>
            </a:r>
          </a:p>
          <a:p>
            <a:pPr marL="548638" indent="-457200">
              <a:buFont typeface="+mj-lt"/>
              <a:buAutoNum type="arabicPeriod"/>
            </a:pPr>
            <a:r>
              <a:rPr lang="en-US" sz="2600">
                <a:solidFill>
                  <a:schemeClr val="bg1"/>
                </a:solidFill>
              </a:rPr>
              <a:t>Ensure partnership opportunities are representative</a:t>
            </a:r>
          </a:p>
          <a:p>
            <a:pPr marL="548638" indent="-457200">
              <a:buFont typeface="+mj-lt"/>
              <a:buAutoNum type="arabicPeriod"/>
            </a:pPr>
            <a:r>
              <a:rPr lang="en-US" sz="2600">
                <a:solidFill>
                  <a:schemeClr val="bg1"/>
                </a:solidFill>
              </a:rPr>
              <a:t>Ensure materials are available and accessible</a:t>
            </a:r>
          </a:p>
        </p:txBody>
      </p:sp>
      <p:pic>
        <p:nvPicPr>
          <p:cNvPr id="5" name="Graphic 4">
            <a:extLst>
              <a:ext uri="{FF2B5EF4-FFF2-40B4-BE49-F238E27FC236}">
                <a16:creationId xmlns:a16="http://schemas.microsoft.com/office/drawing/2014/main" id="{05F676A3-4BA2-EB2E-E15F-C182C712980D}"/>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1010" y="3423016"/>
            <a:ext cx="6081217" cy="2989581"/>
          </a:xfrm>
          <a:prstGeom prst="rect">
            <a:avLst/>
          </a:prstGeom>
        </p:spPr>
      </p:pic>
    </p:spTree>
    <p:extLst>
      <p:ext uri="{BB962C8B-B14F-4D97-AF65-F5344CB8AC3E}">
        <p14:creationId xmlns:p14="http://schemas.microsoft.com/office/powerpoint/2010/main" val="33873912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6">
          <a:extLst>
            <a:ext uri="{FF2B5EF4-FFF2-40B4-BE49-F238E27FC236}">
              <a16:creationId xmlns:a16="http://schemas.microsoft.com/office/drawing/2014/main" id="{AF712A2E-6C34-35A7-9A5E-CC408E49E74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7260908-61AA-623A-0321-04CF3CE09152}"/>
              </a:ext>
            </a:extLst>
          </p:cNvPr>
          <p:cNvSpPr>
            <a:spLocks noGrp="1"/>
          </p:cNvSpPr>
          <p:nvPr>
            <p:ph type="title"/>
          </p:nvPr>
        </p:nvSpPr>
        <p:spPr/>
        <p:txBody>
          <a:bodyPr/>
          <a:lstStyle/>
          <a:p>
            <a:r>
              <a:rPr lang="en-US"/>
              <a:t>Hidden Slide #8</a:t>
            </a:r>
          </a:p>
        </p:txBody>
      </p:sp>
      <p:sp>
        <p:nvSpPr>
          <p:cNvPr id="8" name="Text Placeholder 7">
            <a:extLst>
              <a:ext uri="{FF2B5EF4-FFF2-40B4-BE49-F238E27FC236}">
                <a16:creationId xmlns:a16="http://schemas.microsoft.com/office/drawing/2014/main" id="{CFC794B7-A869-0267-D88F-E776F458AB9A}"/>
              </a:ext>
            </a:extLst>
          </p:cNvPr>
          <p:cNvSpPr>
            <a:spLocks noGrp="1"/>
          </p:cNvSpPr>
          <p:nvPr>
            <p:ph type="body" idx="10"/>
          </p:nvPr>
        </p:nvSpPr>
        <p:spPr/>
        <p:txBody>
          <a:bodyPr/>
          <a:lstStyle/>
          <a:p>
            <a:r>
              <a:rPr lang="en-US"/>
              <a:t>Key Terms</a:t>
            </a:r>
          </a:p>
        </p:txBody>
      </p:sp>
      <p:sp>
        <p:nvSpPr>
          <p:cNvPr id="2" name="Content Placeholder 1">
            <a:extLst>
              <a:ext uri="{FF2B5EF4-FFF2-40B4-BE49-F238E27FC236}">
                <a16:creationId xmlns:a16="http://schemas.microsoft.com/office/drawing/2014/main" id="{DA7EA646-FCA1-EC31-3E42-2AA7EAB11BAA}"/>
              </a:ext>
            </a:extLst>
          </p:cNvPr>
          <p:cNvSpPr>
            <a:spLocks noGrp="1"/>
          </p:cNvSpPr>
          <p:nvPr>
            <p:ph sz="quarter" idx="12"/>
          </p:nvPr>
        </p:nvSpPr>
        <p:spPr/>
        <p:txBody>
          <a:bodyPr/>
          <a:lstStyle/>
          <a:p>
            <a:pPr marL="91438" indent="0">
              <a:buNone/>
            </a:pPr>
            <a:r>
              <a:rPr lang="en-US" sz="2000" b="1"/>
              <a:t>Multi-Tiered System of Support. </a:t>
            </a:r>
            <a:r>
              <a:rPr lang="en-US" sz="2000"/>
              <a:t>A comprehensive framework used by districts to provide high-quality, evidence-based instruction and intervention that is matched to students’ needs. MTSS integrates academic, behavioral, and social-emotional supports across multiple levels of intensity, using data to guide decisions and monitor progress. Through a tiered approach, all students receive strong universal instruction, while additional targeted and intensive supports are provided as needed to promote successful outcomes for every learner.</a:t>
            </a:r>
          </a:p>
          <a:p>
            <a:pPr marL="91438" indent="0">
              <a:buNone/>
            </a:pPr>
            <a:r>
              <a:rPr lang="en-US" sz="2000" b="1"/>
              <a:t>Professional Collaboration. </a:t>
            </a:r>
            <a:r>
              <a:rPr lang="en-US" sz="2000"/>
              <a:t>Involves open communication, mutual respect, shared responsibility, and coordinated action across roles and disciplines to support continuous improvement and effective implementation of services.</a:t>
            </a:r>
          </a:p>
          <a:p>
            <a:pPr marL="91438" indent="0">
              <a:buNone/>
            </a:pPr>
            <a:r>
              <a:rPr lang="en-US" sz="2000" b="1"/>
              <a:t>Shared Leadership. </a:t>
            </a:r>
            <a:r>
              <a:rPr lang="en-US" sz="2000"/>
              <a:t>Is an approach in which responsibility for decision-making, problem-solving, and guiding improvement is distributed among multiple individuals rather than held by a single leader. In educational settings, shared leadership values diverse perspectives, leverages the expertise of educators, families, and other stakeholders, and promotes collective ownership of goals, actions, and outcomes.</a:t>
            </a:r>
          </a:p>
        </p:txBody>
      </p:sp>
    </p:spTree>
    <p:extLst>
      <p:ext uri="{BB962C8B-B14F-4D97-AF65-F5344CB8AC3E}">
        <p14:creationId xmlns:p14="http://schemas.microsoft.com/office/powerpoint/2010/main" val="291590234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D6B25-79BF-C44F-7371-B60D0B0F9C10}"/>
              </a:ext>
            </a:extLst>
          </p:cNvPr>
          <p:cNvSpPr>
            <a:spLocks noGrp="1"/>
          </p:cNvSpPr>
          <p:nvPr>
            <p:ph type="title"/>
          </p:nvPr>
        </p:nvSpPr>
        <p:spPr>
          <a:xfrm>
            <a:off x="838200" y="365127"/>
            <a:ext cx="10515600" cy="1097280"/>
          </a:xfrm>
        </p:spPr>
        <p:txBody>
          <a:bodyPr/>
          <a:lstStyle/>
          <a:p>
            <a:r>
              <a:rPr lang="en-US"/>
              <a:t>Key Components of Shared Leadership</a:t>
            </a:r>
          </a:p>
        </p:txBody>
      </p:sp>
      <p:sp>
        <p:nvSpPr>
          <p:cNvPr id="3" name="Content Placeholder 2">
            <a:extLst>
              <a:ext uri="{FF2B5EF4-FFF2-40B4-BE49-F238E27FC236}">
                <a16:creationId xmlns:a16="http://schemas.microsoft.com/office/drawing/2014/main" id="{2F007785-4806-45E3-5E3E-C7ABE3E8EF29}"/>
              </a:ext>
            </a:extLst>
          </p:cNvPr>
          <p:cNvSpPr>
            <a:spLocks noGrp="1"/>
          </p:cNvSpPr>
          <p:nvPr>
            <p:ph idx="4294967295"/>
          </p:nvPr>
        </p:nvSpPr>
        <p:spPr>
          <a:xfrm>
            <a:off x="838200" y="1600202"/>
            <a:ext cx="10515600" cy="4072255"/>
          </a:xfrm>
        </p:spPr>
        <p:txBody>
          <a:bodyPr/>
          <a:lstStyle/>
          <a:p>
            <a:r>
              <a:rPr lang="en-US"/>
              <a:t>Balance of power</a:t>
            </a:r>
          </a:p>
          <a:p>
            <a:r>
              <a:rPr lang="en-US"/>
              <a:t>Mutual responsibility and accountability</a:t>
            </a:r>
          </a:p>
          <a:p>
            <a:r>
              <a:rPr lang="en-US"/>
              <a:t>Contextual expertise</a:t>
            </a:r>
          </a:p>
          <a:p>
            <a:r>
              <a:rPr lang="en-US"/>
              <a:t>Active parent leaders</a:t>
            </a:r>
          </a:p>
          <a:p>
            <a:r>
              <a:rPr lang="en-US"/>
              <a:t>Shared vision and goal alignment</a:t>
            </a:r>
          </a:p>
        </p:txBody>
      </p:sp>
      <p:sp>
        <p:nvSpPr>
          <p:cNvPr id="5" name="Footer Placeholder 4">
            <a:extLst>
              <a:ext uri="{FF2B5EF4-FFF2-40B4-BE49-F238E27FC236}">
                <a16:creationId xmlns:a16="http://schemas.microsoft.com/office/drawing/2014/main" id="{33E790DD-F0BF-CBE6-8649-D5D0D8EE8728}"/>
              </a:ext>
            </a:extLst>
          </p:cNvPr>
          <p:cNvSpPr>
            <a:spLocks noGrp="1"/>
          </p:cNvSpPr>
          <p:nvPr>
            <p:ph type="ftr" sz="quarter" idx="10"/>
          </p:nvPr>
        </p:nvSpPr>
        <p:spPr>
          <a:xfrm>
            <a:off x="838200" y="6194426"/>
            <a:ext cx="4114800" cy="298450"/>
          </a:xfrm>
        </p:spPr>
        <p:txBody>
          <a:bodyPr/>
          <a:lstStyle/>
          <a:p>
            <a:r>
              <a:rPr lang="en-US">
                <a:ea typeface="Calibri"/>
                <a:cs typeface="Calibri"/>
              </a:rPr>
              <a:t>(Mapp &amp; Bergman, 2019)</a:t>
            </a:r>
          </a:p>
        </p:txBody>
      </p:sp>
    </p:spTree>
    <p:extLst>
      <p:ext uri="{BB962C8B-B14F-4D97-AF65-F5344CB8AC3E}">
        <p14:creationId xmlns:p14="http://schemas.microsoft.com/office/powerpoint/2010/main" val="411586587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DD5A9-D6C4-ADCA-95BC-332CBD0C0F0B}"/>
              </a:ext>
            </a:extLst>
          </p:cNvPr>
          <p:cNvSpPr>
            <a:spLocks noGrp="1"/>
          </p:cNvSpPr>
          <p:nvPr>
            <p:ph type="title"/>
          </p:nvPr>
        </p:nvSpPr>
        <p:spPr>
          <a:xfrm>
            <a:off x="838200" y="365127"/>
            <a:ext cx="10515600" cy="1097280"/>
          </a:xfrm>
        </p:spPr>
        <p:txBody>
          <a:bodyPr>
            <a:noAutofit/>
          </a:bodyPr>
          <a:lstStyle/>
          <a:p>
            <a:r>
              <a:rPr lang="en-US"/>
              <a:t>Benefits of Shared Leadership</a:t>
            </a:r>
          </a:p>
        </p:txBody>
      </p:sp>
      <p:sp>
        <p:nvSpPr>
          <p:cNvPr id="3" name="Text Placeholder 2">
            <a:extLst>
              <a:ext uri="{FF2B5EF4-FFF2-40B4-BE49-F238E27FC236}">
                <a16:creationId xmlns:a16="http://schemas.microsoft.com/office/drawing/2014/main" id="{BE5D9DC4-1FB0-EED4-8805-640A87F7D981}"/>
              </a:ext>
            </a:extLst>
          </p:cNvPr>
          <p:cNvSpPr>
            <a:spLocks noGrp="1"/>
          </p:cNvSpPr>
          <p:nvPr>
            <p:ph idx="4294967295"/>
          </p:nvPr>
        </p:nvSpPr>
        <p:spPr>
          <a:xfrm>
            <a:off x="838200" y="1600202"/>
            <a:ext cx="10515600" cy="4072255"/>
          </a:xfrm>
        </p:spPr>
        <p:txBody>
          <a:bodyPr/>
          <a:lstStyle/>
          <a:p>
            <a:r>
              <a:rPr lang="en-US"/>
              <a:t>Improves student learning and educational outcomes</a:t>
            </a:r>
          </a:p>
          <a:p>
            <a:r>
              <a:rPr lang="en-US"/>
              <a:t>Builds greater trust, relational strength, and family empowerment</a:t>
            </a:r>
          </a:p>
          <a:p>
            <a:r>
              <a:rPr lang="en-US"/>
              <a:t>Expanded participation in decision making</a:t>
            </a:r>
          </a:p>
          <a:p>
            <a:r>
              <a:rPr lang="en-US"/>
              <a:t>Better communication and shared understanding </a:t>
            </a:r>
          </a:p>
          <a:p>
            <a:r>
              <a:rPr lang="en-US"/>
              <a:t>More creative and community-driven problem solving</a:t>
            </a:r>
          </a:p>
          <a:p>
            <a:endParaRPr lang="en-US"/>
          </a:p>
        </p:txBody>
      </p:sp>
      <p:sp>
        <p:nvSpPr>
          <p:cNvPr id="6" name="Footer Placeholder 5">
            <a:extLst>
              <a:ext uri="{FF2B5EF4-FFF2-40B4-BE49-F238E27FC236}">
                <a16:creationId xmlns:a16="http://schemas.microsoft.com/office/drawing/2014/main" id="{8B781DF3-A572-FD42-77C6-884D96524209}"/>
              </a:ext>
            </a:extLst>
          </p:cNvPr>
          <p:cNvSpPr>
            <a:spLocks noGrp="1"/>
          </p:cNvSpPr>
          <p:nvPr>
            <p:ph type="ftr" sz="quarter" idx="10"/>
          </p:nvPr>
        </p:nvSpPr>
        <p:spPr>
          <a:xfrm>
            <a:off x="838200" y="6194426"/>
            <a:ext cx="4114800" cy="298450"/>
          </a:xfrm>
        </p:spPr>
        <p:txBody>
          <a:bodyPr/>
          <a:lstStyle/>
          <a:p>
            <a:r>
              <a:rPr lang="en-US">
                <a:ea typeface="Calibri"/>
                <a:cs typeface="Calibri"/>
              </a:rPr>
              <a:t>(Mapp et al., 2022)</a:t>
            </a:r>
          </a:p>
        </p:txBody>
      </p:sp>
    </p:spTree>
    <p:extLst>
      <p:ext uri="{BB962C8B-B14F-4D97-AF65-F5344CB8AC3E}">
        <p14:creationId xmlns:p14="http://schemas.microsoft.com/office/powerpoint/2010/main" val="229762530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63EA4-4C7D-0702-7D52-97572C8AEF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8ED2A9-7B7F-7D88-3D47-6FBAF1925D9D}"/>
              </a:ext>
            </a:extLst>
          </p:cNvPr>
          <p:cNvSpPr>
            <a:spLocks noGrp="1"/>
          </p:cNvSpPr>
          <p:nvPr>
            <p:ph type="title"/>
          </p:nvPr>
        </p:nvSpPr>
        <p:spPr>
          <a:xfrm>
            <a:off x="838200" y="365127"/>
            <a:ext cx="10515600" cy="1097280"/>
          </a:xfrm>
        </p:spPr>
        <p:txBody>
          <a:bodyPr/>
          <a:lstStyle/>
          <a:p>
            <a:r>
              <a:rPr lang="en-US"/>
              <a:t>Shared Leadership in Structures and Governance</a:t>
            </a:r>
          </a:p>
        </p:txBody>
      </p:sp>
      <p:sp>
        <p:nvSpPr>
          <p:cNvPr id="3" name="Content Placeholder 2">
            <a:extLst>
              <a:ext uri="{FF2B5EF4-FFF2-40B4-BE49-F238E27FC236}">
                <a16:creationId xmlns:a16="http://schemas.microsoft.com/office/drawing/2014/main" id="{184FC39D-EA84-53A0-D966-16312A02F20A}"/>
              </a:ext>
            </a:extLst>
          </p:cNvPr>
          <p:cNvSpPr>
            <a:spLocks noGrp="1"/>
          </p:cNvSpPr>
          <p:nvPr>
            <p:ph idx="4294967295"/>
          </p:nvPr>
        </p:nvSpPr>
        <p:spPr>
          <a:xfrm>
            <a:off x="838200" y="1600202"/>
            <a:ext cx="10515600" cy="4072255"/>
          </a:xfrm>
        </p:spPr>
        <p:txBody>
          <a:bodyPr/>
          <a:lstStyle/>
          <a:p>
            <a:r>
              <a:rPr lang="en-US"/>
              <a:t>Families serve as voting members on school improvement teams, not observers</a:t>
            </a:r>
          </a:p>
          <a:p>
            <a:r>
              <a:rPr lang="en-US"/>
              <a:t>Parent representatives participate in hiring committees for principals and teachers</a:t>
            </a:r>
          </a:p>
          <a:p>
            <a:r>
              <a:rPr lang="en-US"/>
              <a:t>Family seats on budget advisory committees with access to real data before allocations are set </a:t>
            </a:r>
          </a:p>
          <a:p>
            <a:r>
              <a:rPr lang="en-US"/>
              <a:t>Family advisory councils with a defined scope and clear expectations for how input is used</a:t>
            </a:r>
          </a:p>
          <a:p>
            <a:r>
              <a:rPr lang="en-US"/>
              <a:t>Parent leadership teams that meet regularly with the principal to review school data and set priorities</a:t>
            </a:r>
          </a:p>
        </p:txBody>
      </p:sp>
    </p:spTree>
    <p:extLst>
      <p:ext uri="{BB962C8B-B14F-4D97-AF65-F5344CB8AC3E}">
        <p14:creationId xmlns:p14="http://schemas.microsoft.com/office/powerpoint/2010/main" val="109737569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9440F-3CE1-9DC4-4DF1-6B3F5E5DBAE1}"/>
              </a:ext>
            </a:extLst>
          </p:cNvPr>
          <p:cNvSpPr>
            <a:spLocks noGrp="1"/>
          </p:cNvSpPr>
          <p:nvPr>
            <p:ph type="title"/>
          </p:nvPr>
        </p:nvSpPr>
        <p:spPr>
          <a:xfrm>
            <a:off x="838199" y="365127"/>
            <a:ext cx="11190149" cy="1097280"/>
          </a:xfrm>
        </p:spPr>
        <p:txBody>
          <a:bodyPr/>
          <a:lstStyle/>
          <a:p>
            <a:r>
              <a:rPr lang="en-US" sz="3200"/>
              <a:t>Shared Leadership in Planning, Design, and Daily Practice</a:t>
            </a:r>
          </a:p>
        </p:txBody>
      </p:sp>
      <p:sp>
        <p:nvSpPr>
          <p:cNvPr id="3" name="Content Placeholder 2">
            <a:extLst>
              <a:ext uri="{FF2B5EF4-FFF2-40B4-BE49-F238E27FC236}">
                <a16:creationId xmlns:a16="http://schemas.microsoft.com/office/drawing/2014/main" id="{83C3F2AE-A50C-2F93-F658-CB8E96C036F8}"/>
              </a:ext>
            </a:extLst>
          </p:cNvPr>
          <p:cNvSpPr>
            <a:spLocks noGrp="1"/>
          </p:cNvSpPr>
          <p:nvPr>
            <p:ph idx="4294967295"/>
          </p:nvPr>
        </p:nvSpPr>
        <p:spPr>
          <a:xfrm>
            <a:off x="838200" y="1600202"/>
            <a:ext cx="10515600" cy="4072255"/>
          </a:xfrm>
        </p:spPr>
        <p:txBody>
          <a:bodyPr/>
          <a:lstStyle/>
          <a:p>
            <a:r>
              <a:rPr lang="en-US"/>
              <a:t>Families participate in data review and help identify root causes in school improvement cycles</a:t>
            </a:r>
          </a:p>
          <a:p>
            <a:r>
              <a:rPr lang="en-US"/>
              <a:t>Families consulted during curriculum adoption, reviewing materials for cultural relevance and accessibility </a:t>
            </a:r>
          </a:p>
          <a:p>
            <a:r>
              <a:rPr lang="en-US"/>
              <a:t>Family knowledge formally incorporated into classroom instruction </a:t>
            </a:r>
          </a:p>
          <a:p>
            <a:r>
              <a:rPr lang="en-US"/>
              <a:t>Families co-lead school climate committees alongside staff </a:t>
            </a:r>
          </a:p>
          <a:p>
            <a:r>
              <a:rPr lang="en-US"/>
              <a:t>Parent leaders trained to facilitate conversations with harder-to-reach families </a:t>
            </a:r>
          </a:p>
          <a:p>
            <a:r>
              <a:rPr lang="en-US"/>
              <a:t>A principal who brings real questions, not just updates, to monthly family leadership meetings</a:t>
            </a:r>
          </a:p>
        </p:txBody>
      </p:sp>
    </p:spTree>
    <p:extLst>
      <p:ext uri="{BB962C8B-B14F-4D97-AF65-F5344CB8AC3E}">
        <p14:creationId xmlns:p14="http://schemas.microsoft.com/office/powerpoint/2010/main" val="8888833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B4C9C-A611-428B-0A33-8F8A05025066}"/>
              </a:ext>
            </a:extLst>
          </p:cNvPr>
          <p:cNvSpPr>
            <a:spLocks noGrp="1"/>
          </p:cNvSpPr>
          <p:nvPr>
            <p:ph type="title"/>
          </p:nvPr>
        </p:nvSpPr>
        <p:spPr/>
        <p:txBody>
          <a:bodyPr>
            <a:normAutofit/>
          </a:bodyPr>
          <a:lstStyle/>
          <a:p>
            <a:r>
              <a:rPr lang="en-US" sz="3200"/>
              <a:t>Barriers to District Facilitation of Shared Leadership</a:t>
            </a:r>
          </a:p>
        </p:txBody>
      </p:sp>
      <p:sp>
        <p:nvSpPr>
          <p:cNvPr id="3" name="Text Placeholder 2">
            <a:extLst>
              <a:ext uri="{FF2B5EF4-FFF2-40B4-BE49-F238E27FC236}">
                <a16:creationId xmlns:a16="http://schemas.microsoft.com/office/drawing/2014/main" id="{970F4B23-7EE3-7861-9961-6A831BCF7D06}"/>
              </a:ext>
            </a:extLst>
          </p:cNvPr>
          <p:cNvSpPr>
            <a:spLocks noGrp="1"/>
          </p:cNvSpPr>
          <p:nvPr>
            <p:ph sz="quarter" idx="11"/>
          </p:nvPr>
        </p:nvSpPr>
        <p:spPr/>
        <p:txBody>
          <a:bodyPr/>
          <a:lstStyle/>
          <a:p>
            <a:r>
              <a:rPr lang="en-US" sz="2800"/>
              <a:t>Lack of formal structures for shared decision making (no established systems, roles, or processes) </a:t>
            </a:r>
          </a:p>
          <a:p>
            <a:r>
              <a:rPr lang="en-US" sz="2800"/>
              <a:t>Limited history of family voice in leadership</a:t>
            </a:r>
          </a:p>
          <a:p>
            <a:r>
              <a:rPr lang="en-US" sz="2800"/>
              <a:t>Insufficient training and capacity-building for families</a:t>
            </a:r>
          </a:p>
          <a:p>
            <a:r>
              <a:rPr lang="en-US" sz="2800"/>
              <a:t>Engagement focused on events rather than governance </a:t>
            </a:r>
          </a:p>
        </p:txBody>
      </p:sp>
      <p:sp>
        <p:nvSpPr>
          <p:cNvPr id="6" name="Footer Placeholder 5">
            <a:extLst>
              <a:ext uri="{FF2B5EF4-FFF2-40B4-BE49-F238E27FC236}">
                <a16:creationId xmlns:a16="http://schemas.microsoft.com/office/drawing/2014/main" id="{76E7F38A-8C99-1FB1-D15E-F6415C70BC59}"/>
              </a:ext>
            </a:extLst>
          </p:cNvPr>
          <p:cNvSpPr>
            <a:spLocks noGrp="1"/>
          </p:cNvSpPr>
          <p:nvPr>
            <p:ph type="ftr" sz="quarter" idx="10"/>
          </p:nvPr>
        </p:nvSpPr>
        <p:spPr/>
        <p:txBody>
          <a:bodyPr/>
          <a:lstStyle/>
          <a:p>
            <a:r>
              <a:rPr lang="en-US">
                <a:ea typeface="Calibri"/>
                <a:cs typeface="Calibri"/>
              </a:rPr>
              <a:t>(Mapp et al., 2022)</a:t>
            </a:r>
          </a:p>
        </p:txBody>
      </p:sp>
    </p:spTree>
    <p:extLst>
      <p:ext uri="{BB962C8B-B14F-4D97-AF65-F5344CB8AC3E}">
        <p14:creationId xmlns:p14="http://schemas.microsoft.com/office/powerpoint/2010/main" val="288208881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0B9C6-3A76-B749-9E56-028319F2E0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EEFBB8-6DC9-17DC-8844-9F3147BCDE90}"/>
              </a:ext>
            </a:extLst>
          </p:cNvPr>
          <p:cNvSpPr>
            <a:spLocks noGrp="1"/>
          </p:cNvSpPr>
          <p:nvPr>
            <p:ph type="title"/>
          </p:nvPr>
        </p:nvSpPr>
        <p:spPr/>
        <p:txBody>
          <a:bodyPr>
            <a:normAutofit/>
          </a:bodyPr>
          <a:lstStyle/>
          <a:p>
            <a:r>
              <a:rPr lang="en-US" sz="3200" dirty="0"/>
              <a:t>Challenges to Families’ Experience in Shared Leadership</a:t>
            </a:r>
          </a:p>
        </p:txBody>
      </p:sp>
      <p:sp>
        <p:nvSpPr>
          <p:cNvPr id="3" name="Text Placeholder 2">
            <a:extLst>
              <a:ext uri="{FF2B5EF4-FFF2-40B4-BE49-F238E27FC236}">
                <a16:creationId xmlns:a16="http://schemas.microsoft.com/office/drawing/2014/main" id="{1259AADB-635B-E4E3-7D0B-98CB7AD04039}"/>
              </a:ext>
            </a:extLst>
          </p:cNvPr>
          <p:cNvSpPr>
            <a:spLocks noGrp="1"/>
          </p:cNvSpPr>
          <p:nvPr>
            <p:ph sz="quarter" idx="11"/>
          </p:nvPr>
        </p:nvSpPr>
        <p:spPr/>
        <p:txBody>
          <a:bodyPr/>
          <a:lstStyle/>
          <a:p>
            <a:r>
              <a:rPr lang="en-US" sz="2800"/>
              <a:t>Limited understanding of DCI-MTSS terminology and expectations</a:t>
            </a:r>
          </a:p>
          <a:p>
            <a:r>
              <a:rPr lang="en-US" sz="2800"/>
              <a:t>History of exclusion from decision making</a:t>
            </a:r>
          </a:p>
          <a:p>
            <a:r>
              <a:rPr lang="en-US" sz="2800"/>
              <a:t>Time and logistical barriers</a:t>
            </a:r>
          </a:p>
          <a:p>
            <a:r>
              <a:rPr lang="en-US" sz="2800"/>
              <a:t>Language and accessibility barriers</a:t>
            </a:r>
          </a:p>
          <a:p>
            <a:r>
              <a:rPr lang="en-US" sz="2800"/>
              <a:t>Unclear family role </a:t>
            </a:r>
          </a:p>
        </p:txBody>
      </p:sp>
      <p:sp>
        <p:nvSpPr>
          <p:cNvPr id="8" name="Footer Placeholder 7">
            <a:extLst>
              <a:ext uri="{FF2B5EF4-FFF2-40B4-BE49-F238E27FC236}">
                <a16:creationId xmlns:a16="http://schemas.microsoft.com/office/drawing/2014/main" id="{EC7A79D6-9524-ADB3-6386-4F227210E7A8}"/>
              </a:ext>
            </a:extLst>
          </p:cNvPr>
          <p:cNvSpPr>
            <a:spLocks noGrp="1"/>
          </p:cNvSpPr>
          <p:nvPr>
            <p:ph type="ftr" sz="quarter" idx="10"/>
          </p:nvPr>
        </p:nvSpPr>
        <p:spPr/>
        <p:txBody>
          <a:bodyPr/>
          <a:lstStyle/>
          <a:p>
            <a:r>
              <a:rPr lang="en-US" sz="1600">
                <a:ea typeface="Calibri"/>
                <a:cs typeface="Calibri"/>
              </a:rPr>
              <a:t>(</a:t>
            </a:r>
            <a:r>
              <a:rPr lang="en-US">
                <a:ea typeface="Calibri"/>
                <a:cs typeface="Calibri"/>
              </a:rPr>
              <a:t>Mapp</a:t>
            </a:r>
            <a:r>
              <a:rPr lang="en-US" sz="1600">
                <a:ea typeface="Calibri"/>
                <a:cs typeface="Calibri"/>
              </a:rPr>
              <a:t> </a:t>
            </a:r>
            <a:r>
              <a:rPr lang="en-US">
                <a:ea typeface="Calibri"/>
                <a:cs typeface="Calibri"/>
              </a:rPr>
              <a:t>et al</a:t>
            </a:r>
            <a:r>
              <a:rPr lang="en-US" sz="1600">
                <a:ea typeface="Calibri"/>
                <a:cs typeface="Calibri"/>
              </a:rPr>
              <a:t>.,</a:t>
            </a:r>
            <a:r>
              <a:rPr lang="en-US">
                <a:ea typeface="Calibri"/>
                <a:cs typeface="Calibri"/>
              </a:rPr>
              <a:t> </a:t>
            </a:r>
            <a:r>
              <a:rPr lang="en-US" sz="1600">
                <a:ea typeface="Calibri"/>
                <a:cs typeface="Calibri"/>
              </a:rPr>
              <a:t>2022)</a:t>
            </a:r>
          </a:p>
        </p:txBody>
      </p:sp>
    </p:spTree>
    <p:extLst>
      <p:ext uri="{BB962C8B-B14F-4D97-AF65-F5344CB8AC3E}">
        <p14:creationId xmlns:p14="http://schemas.microsoft.com/office/powerpoint/2010/main" val="296407136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F9529-A068-C4F0-2028-8F80E66D8B70}"/>
              </a:ext>
            </a:extLst>
          </p:cNvPr>
          <p:cNvSpPr>
            <a:spLocks noGrp="1"/>
          </p:cNvSpPr>
          <p:nvPr>
            <p:ph type="title"/>
          </p:nvPr>
        </p:nvSpPr>
        <p:spPr>
          <a:xfrm>
            <a:off x="838200" y="365125"/>
            <a:ext cx="10515600" cy="2458286"/>
          </a:xfrm>
        </p:spPr>
        <p:txBody>
          <a:bodyPr>
            <a:normAutofit/>
          </a:bodyPr>
          <a:lstStyle/>
          <a:p>
            <a:r>
              <a:rPr lang="en-US">
                <a:solidFill>
                  <a:srgbClr val="00A89E"/>
                </a:solidFill>
              </a:rPr>
              <a:t>Shared Leadership in Action</a:t>
            </a:r>
            <a:br>
              <a:rPr lang="en-US"/>
            </a:br>
            <a:r>
              <a:rPr lang="en-US"/>
              <a:t>Case Study Discussion</a:t>
            </a:r>
          </a:p>
        </p:txBody>
      </p:sp>
      <p:pic>
        <p:nvPicPr>
          <p:cNvPr id="6" name="Graphic 5">
            <a:extLst>
              <a:ext uri="{FF2B5EF4-FFF2-40B4-BE49-F238E27FC236}">
                <a16:creationId xmlns:a16="http://schemas.microsoft.com/office/drawing/2014/main" id="{6DD871AE-E3C9-6B5F-598E-E77A8143AEFF}"/>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686126" y="3065037"/>
            <a:ext cx="6819747" cy="3089609"/>
          </a:xfrm>
          <a:prstGeom prst="rect">
            <a:avLst/>
          </a:prstGeom>
        </p:spPr>
      </p:pic>
      <p:sp>
        <p:nvSpPr>
          <p:cNvPr id="4" name="Footer Placeholder 2">
            <a:extLst>
              <a:ext uri="{FF2B5EF4-FFF2-40B4-BE49-F238E27FC236}">
                <a16:creationId xmlns:a16="http://schemas.microsoft.com/office/drawing/2014/main" id="{809DFE1B-FBB7-E628-E1C1-623395C8FFBA}"/>
              </a:ext>
            </a:extLst>
          </p:cNvPr>
          <p:cNvSpPr>
            <a:spLocks noGrp="1"/>
          </p:cNvSpPr>
          <p:nvPr>
            <p:ph type="ftr" sz="quarter" idx="10"/>
          </p:nvPr>
        </p:nvSpPr>
        <p:spPr>
          <a:xfrm>
            <a:off x="7242048" y="6190488"/>
            <a:ext cx="4114800" cy="298450"/>
          </a:xfrm>
        </p:spPr>
        <p:txBody>
          <a:bodyPr/>
          <a:lstStyle/>
          <a:p>
            <a:pPr>
              <a:defRPr/>
            </a:pPr>
            <a:r>
              <a:rPr lang="en-US">
                <a:solidFill>
                  <a:prstClr val="black"/>
                </a:solidFill>
                <a:latin typeface="Calibri"/>
                <a:ea typeface="Calibri"/>
                <a:cs typeface="Calibri"/>
              </a:rPr>
              <a:t>(Mapp &amp; Kuttner,</a:t>
            </a: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 </a:t>
            </a:r>
            <a:r>
              <a:rPr lang="en-US">
                <a:solidFill>
                  <a:prstClr val="black"/>
                </a:solidFill>
                <a:latin typeface="Calibri"/>
                <a:ea typeface="Calibri"/>
                <a:cs typeface="Calibri"/>
              </a:rPr>
              <a:t>2013</a:t>
            </a: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a:t>
            </a:r>
          </a:p>
        </p:txBody>
      </p:sp>
    </p:spTree>
    <p:extLst>
      <p:ext uri="{BB962C8B-B14F-4D97-AF65-F5344CB8AC3E}">
        <p14:creationId xmlns:p14="http://schemas.microsoft.com/office/powerpoint/2010/main" val="26964741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sp>
        <p:nvSpPr>
          <p:cNvPr id="7" name="Title 6">
            <a:extLst>
              <a:ext uri="{FF2B5EF4-FFF2-40B4-BE49-F238E27FC236}">
                <a16:creationId xmlns:a16="http://schemas.microsoft.com/office/drawing/2014/main" id="{D08EAEE3-440B-257E-7350-B9BCAAD8BB8F}"/>
              </a:ext>
            </a:extLst>
          </p:cNvPr>
          <p:cNvSpPr>
            <a:spLocks noGrp="1"/>
          </p:cNvSpPr>
          <p:nvPr>
            <p:ph type="title"/>
          </p:nvPr>
        </p:nvSpPr>
        <p:spPr>
          <a:xfrm>
            <a:off x="838200" y="365127"/>
            <a:ext cx="10515600" cy="1097280"/>
          </a:xfrm>
        </p:spPr>
        <p:txBody>
          <a:bodyPr/>
          <a:lstStyle/>
          <a:p>
            <a:r>
              <a:rPr lang="en-US"/>
              <a:t>Connecting Families with Other Families </a:t>
            </a:r>
          </a:p>
        </p:txBody>
      </p:sp>
      <p:sp>
        <p:nvSpPr>
          <p:cNvPr id="5" name="Content Placeholder 4">
            <a:extLst>
              <a:ext uri="{FF2B5EF4-FFF2-40B4-BE49-F238E27FC236}">
                <a16:creationId xmlns:a16="http://schemas.microsoft.com/office/drawing/2014/main" id="{4C48BB6F-D12B-74EF-19AD-CC9B2735B306}"/>
              </a:ext>
            </a:extLst>
          </p:cNvPr>
          <p:cNvSpPr>
            <a:spLocks noGrp="1"/>
          </p:cNvSpPr>
          <p:nvPr>
            <p:ph idx="4294967295"/>
          </p:nvPr>
        </p:nvSpPr>
        <p:spPr>
          <a:xfrm>
            <a:off x="838200" y="1600202"/>
            <a:ext cx="10515600" cy="4072255"/>
          </a:xfrm>
        </p:spPr>
        <p:txBody>
          <a:bodyPr/>
          <a:lstStyle/>
          <a:p>
            <a:pPr lvl="0"/>
            <a:r>
              <a:rPr lang="en-US"/>
              <a:t>Support families to build relationships with each other that recognize, respect, and address cultural and class differences</a:t>
            </a:r>
          </a:p>
          <a:p>
            <a:pPr lvl="0"/>
            <a:r>
              <a:rPr lang="en-US"/>
              <a:t>Support families to learn from each other and build social capital</a:t>
            </a:r>
          </a:p>
          <a:p>
            <a:pPr lvl="0"/>
            <a:r>
              <a:rPr lang="en-US"/>
              <a:t>Start by convening a family-led team at your school whose responsibility it is to facilitate family-to-family communication</a:t>
            </a:r>
          </a:p>
        </p:txBody>
      </p:sp>
      <p:sp>
        <p:nvSpPr>
          <p:cNvPr id="3" name="Footer Placeholder 2">
            <a:extLst>
              <a:ext uri="{FF2B5EF4-FFF2-40B4-BE49-F238E27FC236}">
                <a16:creationId xmlns:a16="http://schemas.microsoft.com/office/drawing/2014/main" id="{D026E88E-BF3A-8FEE-D0A8-0423BC4CB89D}"/>
              </a:ext>
            </a:extLst>
          </p:cNvPr>
          <p:cNvSpPr>
            <a:spLocks noGrp="1"/>
          </p:cNvSpPr>
          <p:nvPr>
            <p:ph type="ftr" sz="quarter" idx="10"/>
          </p:nvPr>
        </p:nvSpPr>
        <p:spPr>
          <a:xfrm>
            <a:off x="838200" y="6194426"/>
            <a:ext cx="4114800" cy="298450"/>
          </a:xfrm>
        </p:spPr>
        <p:txBody>
          <a:bodyPr/>
          <a:lstStyle/>
          <a:p>
            <a:pPr>
              <a:defRPr/>
            </a:pP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(Wood &amp;</a:t>
            </a:r>
            <a:r>
              <a:rPr lang="en-US">
                <a:solidFill>
                  <a:prstClr val="black"/>
                </a:solidFill>
                <a:latin typeface="Calibri"/>
                <a:ea typeface="Calibri"/>
                <a:cs typeface="Calibri"/>
              </a:rPr>
              <a:t> </a:t>
            </a:r>
            <a:r>
              <a:rPr kumimoji="0" lang="en-US" sz="1600" b="0" i="0" u="none" strike="noStrike" kern="0" cap="none" spc="0" normalizeH="0" baseline="0" noProof="0">
                <a:ln>
                  <a:noFill/>
                </a:ln>
                <a:solidFill>
                  <a:prstClr val="black"/>
                </a:solidFill>
                <a:effectLst/>
                <a:uLnTx/>
                <a:uFillTx/>
                <a:latin typeface="Calibri"/>
                <a:ea typeface="Calibri"/>
                <a:cs typeface="Calibri"/>
                <a:sym typeface="Arial"/>
              </a:rPr>
              <a:t>Bauman, 2017)</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58FEA-AB1D-A8AC-C9C9-B3D4FBBE04F6}"/>
              </a:ext>
            </a:extLst>
          </p:cNvPr>
          <p:cNvSpPr>
            <a:spLocks noGrp="1"/>
          </p:cNvSpPr>
          <p:nvPr>
            <p:ph type="title"/>
          </p:nvPr>
        </p:nvSpPr>
        <p:spPr>
          <a:xfrm>
            <a:off x="838199" y="365127"/>
            <a:ext cx="10894017" cy="1097280"/>
          </a:xfrm>
        </p:spPr>
        <p:txBody>
          <a:bodyPr/>
          <a:lstStyle/>
          <a:p>
            <a:r>
              <a:rPr lang="en-US"/>
              <a:t>Benefits of the Family-to-Family Connection</a:t>
            </a:r>
            <a:endParaRPr lang="en-US">
              <a:solidFill>
                <a:srgbClr val="F26D65"/>
              </a:solidFill>
            </a:endParaRPr>
          </a:p>
        </p:txBody>
      </p:sp>
      <p:sp>
        <p:nvSpPr>
          <p:cNvPr id="3" name="Content Placeholder 2">
            <a:extLst>
              <a:ext uri="{FF2B5EF4-FFF2-40B4-BE49-F238E27FC236}">
                <a16:creationId xmlns:a16="http://schemas.microsoft.com/office/drawing/2014/main" id="{AF0DDAFA-206D-30B1-387D-538CED8FDD2C}"/>
              </a:ext>
            </a:extLst>
          </p:cNvPr>
          <p:cNvSpPr>
            <a:spLocks noGrp="1"/>
          </p:cNvSpPr>
          <p:nvPr>
            <p:ph idx="4294967295"/>
          </p:nvPr>
        </p:nvSpPr>
        <p:spPr>
          <a:xfrm>
            <a:off x="838200" y="1600202"/>
            <a:ext cx="10515600" cy="4072255"/>
          </a:xfrm>
        </p:spPr>
        <p:txBody>
          <a:bodyPr/>
          <a:lstStyle/>
          <a:p>
            <a:r>
              <a:rPr lang="en-US"/>
              <a:t>Families tend to trust other families</a:t>
            </a:r>
          </a:p>
          <a:p>
            <a:pPr lvl="1"/>
            <a:r>
              <a:rPr lang="en-US" sz="2400"/>
              <a:t>Peer relationships carry weight</a:t>
            </a:r>
          </a:p>
          <a:p>
            <a:r>
              <a:rPr lang="en-US"/>
              <a:t>Family networks build social capital that directly benefits student outcomes</a:t>
            </a:r>
          </a:p>
          <a:p>
            <a:r>
              <a:rPr lang="en-US"/>
              <a:t>Connected families are better equipped to navigate school systems and advocate for their children </a:t>
            </a:r>
          </a:p>
          <a:p>
            <a:r>
              <a:rPr lang="en-US"/>
              <a:t>Family-to-family relationships reach families that schools struggle to reach through traditional channels </a:t>
            </a:r>
          </a:p>
          <a:p>
            <a:r>
              <a:rPr lang="en-US"/>
              <a:t>School engagement becomes sustainable, not dependent on a single program or staff member</a:t>
            </a:r>
          </a:p>
        </p:txBody>
      </p:sp>
      <p:sp>
        <p:nvSpPr>
          <p:cNvPr id="5" name="Footer Placeholder 5">
            <a:extLst>
              <a:ext uri="{FF2B5EF4-FFF2-40B4-BE49-F238E27FC236}">
                <a16:creationId xmlns:a16="http://schemas.microsoft.com/office/drawing/2014/main" id="{8C92C992-420B-23BF-27BA-25B31A9990E4}"/>
              </a:ext>
            </a:extLst>
          </p:cNvPr>
          <p:cNvSpPr>
            <a:spLocks noGrp="1"/>
          </p:cNvSpPr>
          <p:nvPr>
            <p:ph type="ftr" sz="quarter" idx="10"/>
          </p:nvPr>
        </p:nvSpPr>
        <p:spPr>
          <a:xfrm>
            <a:off x="838200" y="6194425"/>
            <a:ext cx="5442284" cy="298447"/>
          </a:xfrm>
        </p:spPr>
        <p:txBody>
          <a:bodyPr/>
          <a:lstStyle/>
          <a:p>
            <a:r>
              <a:rPr lang="en-US">
                <a:ea typeface="Calibri"/>
                <a:cs typeface="Calibri"/>
              </a:rPr>
              <a:t>(Mapp &amp; Bergman, 2019; Reeves &amp; Deng, 2022)</a:t>
            </a:r>
          </a:p>
        </p:txBody>
      </p:sp>
    </p:spTree>
    <p:extLst>
      <p:ext uri="{BB962C8B-B14F-4D97-AF65-F5344CB8AC3E}">
        <p14:creationId xmlns:p14="http://schemas.microsoft.com/office/powerpoint/2010/main" val="319374519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8034F-CDEF-C07F-7FB8-7A65CDF413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C74028-598B-F335-8A9C-1A60824D98F7}"/>
              </a:ext>
            </a:extLst>
          </p:cNvPr>
          <p:cNvSpPr>
            <a:spLocks noGrp="1"/>
          </p:cNvSpPr>
          <p:nvPr>
            <p:ph type="title"/>
          </p:nvPr>
        </p:nvSpPr>
        <p:spPr>
          <a:xfrm>
            <a:off x="838200" y="365127"/>
            <a:ext cx="10515600" cy="1097280"/>
          </a:xfrm>
        </p:spPr>
        <p:txBody>
          <a:bodyPr/>
          <a:lstStyle/>
          <a:p>
            <a:r>
              <a:rPr lang="en-US" sz="3200"/>
              <a:t>How Schools Can Connect Families with Each Other</a:t>
            </a:r>
          </a:p>
        </p:txBody>
      </p:sp>
      <p:sp>
        <p:nvSpPr>
          <p:cNvPr id="3" name="Content Placeholder 2">
            <a:extLst>
              <a:ext uri="{FF2B5EF4-FFF2-40B4-BE49-F238E27FC236}">
                <a16:creationId xmlns:a16="http://schemas.microsoft.com/office/drawing/2014/main" id="{ACFB481D-886E-6350-41B7-C7D5A6ED2C20}"/>
              </a:ext>
            </a:extLst>
          </p:cNvPr>
          <p:cNvSpPr>
            <a:spLocks noGrp="1"/>
          </p:cNvSpPr>
          <p:nvPr>
            <p:ph idx="4294967295"/>
          </p:nvPr>
        </p:nvSpPr>
        <p:spPr>
          <a:xfrm>
            <a:off x="838200" y="1600202"/>
            <a:ext cx="10515600" cy="4072255"/>
          </a:xfrm>
        </p:spPr>
        <p:txBody>
          <a:bodyPr/>
          <a:lstStyle/>
          <a:p>
            <a:r>
              <a:rPr lang="en-US"/>
              <a:t>Train and support parent leaders to reach out to and represent other families</a:t>
            </a:r>
          </a:p>
          <a:p>
            <a:r>
              <a:rPr lang="en-US"/>
              <a:t>Create structured opportunities for families to connect at school events</a:t>
            </a:r>
          </a:p>
          <a:p>
            <a:r>
              <a:rPr lang="en-US"/>
              <a:t>Establish family resource spaces where families can gather informally</a:t>
            </a:r>
          </a:p>
          <a:p>
            <a:r>
              <a:rPr lang="en-US"/>
              <a:t>Develop family mentorship programs</a:t>
            </a:r>
          </a:p>
          <a:p>
            <a:r>
              <a:rPr lang="en-US"/>
              <a:t>Design family networks organized around shared identities, languages, or interests</a:t>
            </a:r>
          </a:p>
          <a:p>
            <a:r>
              <a:rPr lang="en-US"/>
              <a:t>Ensure family-to-family connection is built into advisory councils and leadership structures</a:t>
            </a:r>
          </a:p>
        </p:txBody>
      </p:sp>
      <p:sp>
        <p:nvSpPr>
          <p:cNvPr id="6" name="Footer Placeholder 5">
            <a:extLst>
              <a:ext uri="{FF2B5EF4-FFF2-40B4-BE49-F238E27FC236}">
                <a16:creationId xmlns:a16="http://schemas.microsoft.com/office/drawing/2014/main" id="{04CC54B2-7491-32ED-A8A9-9E2B3ABCE05D}"/>
              </a:ext>
            </a:extLst>
          </p:cNvPr>
          <p:cNvSpPr>
            <a:spLocks noGrp="1"/>
          </p:cNvSpPr>
          <p:nvPr>
            <p:ph type="ftr" sz="quarter" idx="10"/>
          </p:nvPr>
        </p:nvSpPr>
        <p:spPr>
          <a:xfrm>
            <a:off x="838200" y="6194425"/>
            <a:ext cx="5442284" cy="298448"/>
          </a:xfrm>
        </p:spPr>
        <p:txBody>
          <a:bodyPr/>
          <a:lstStyle/>
          <a:p>
            <a:r>
              <a:rPr lang="en-US">
                <a:ea typeface="Calibri"/>
                <a:cs typeface="Calibri"/>
              </a:rPr>
              <a:t>(Mapp &amp; Bergman, 2019; Reeves &amp; Deng, 2022)</a:t>
            </a:r>
          </a:p>
        </p:txBody>
      </p:sp>
    </p:spTree>
    <p:extLst>
      <p:ext uri="{BB962C8B-B14F-4D97-AF65-F5344CB8AC3E}">
        <p14:creationId xmlns:p14="http://schemas.microsoft.com/office/powerpoint/2010/main" val="285193697"/>
      </p:ext>
    </p:extLst>
  </p:cSld>
  <p:clrMapOvr>
    <a:masterClrMapping/>
  </p:clrMapOvr>
</p:sld>
</file>

<file path=ppt/theme/theme1.xml><?xml version="1.0" encoding="utf-8"?>
<a:theme xmlns:a="http://schemas.openxmlformats.org/drawingml/2006/main" name="MoEdu-SAIL Theme">
  <a:themeElements>
    <a:clrScheme name="MoEdu-SAIL Colors">
      <a:dk1>
        <a:sysClr val="windowText" lastClr="000000"/>
      </a:dk1>
      <a:lt1>
        <a:sysClr val="window" lastClr="FFFFFF"/>
      </a:lt1>
      <a:dk2>
        <a:srgbClr val="005579"/>
      </a:dk2>
      <a:lt2>
        <a:srgbClr val="C6C7C6"/>
      </a:lt2>
      <a:accent1>
        <a:srgbClr val="00A89E"/>
      </a:accent1>
      <a:accent2>
        <a:srgbClr val="5CA1D6"/>
      </a:accent2>
      <a:accent3>
        <a:srgbClr val="6D6E71"/>
      </a:accent3>
      <a:accent4>
        <a:srgbClr val="F2B71B"/>
      </a:accent4>
      <a:accent5>
        <a:srgbClr val="7FC344"/>
      </a:accent5>
      <a:accent6>
        <a:srgbClr val="F26D65"/>
      </a:accent6>
      <a:hlink>
        <a:srgbClr val="005579"/>
      </a:hlink>
      <a:folHlink>
        <a:srgbClr val="5CA1D6"/>
      </a:folHlink>
    </a:clrScheme>
    <a:fontScheme name="MoEdu-SAIL">
      <a:majorFont>
        <a:latin typeface="Aptos"/>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Edu-SAIL Theme" id="{CDE6E9CB-B855-483C-A3EA-FA1A7334B9BE}" vid="{7ACE6CD6-5EF9-4D0D-9D27-564C8446648E}"/>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F005CE87BB0324EA832688D3E004320" ma:contentTypeVersion="16" ma:contentTypeDescription="Create a new document." ma:contentTypeScope="" ma:versionID="12075794c8430df664f543d9325e0c1c">
  <xsd:schema xmlns:xsd="http://www.w3.org/2001/XMLSchema" xmlns:xs="http://www.w3.org/2001/XMLSchema" xmlns:p="http://schemas.microsoft.com/office/2006/metadata/properties" xmlns:ns2="abf19523-dd3e-44b4-aa5b-ebc923d065a5" xmlns:ns3="bc1253f3-7ed0-403d-91ae-a3ec36b7534c" targetNamespace="http://schemas.microsoft.com/office/2006/metadata/properties" ma:root="true" ma:fieldsID="cd4cf56d037f1281669cf8c1466fce7b" ns2:_="" ns3:_="">
    <xsd:import namespace="abf19523-dd3e-44b4-aa5b-ebc923d065a5"/>
    <xsd:import namespace="bc1253f3-7ed0-403d-91ae-a3ec36b7534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ServiceBillingMetadata" minOccurs="0"/>
                <xsd:element ref="ns2:MediaLengthInSeconds" minOccurs="0"/>
                <xsd:element ref="ns2:Inputteddata" minOccurs="0"/>
                <xsd:element ref="ns2:Not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f19523-dd3e-44b4-aa5b-ebc923d065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ab86591-d70f-4a96-900c-bfbe5e6a3186"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Inputteddata" ma:index="22" nillable="true" ma:displayName="Inputted data" ma:default="0" ma:description="did I put it in yet? Yes or No" ma:format="Dropdown" ma:internalName="Inputteddata">
      <xsd:simpleType>
        <xsd:restriction base="dms:Boolean"/>
      </xsd:simpleType>
    </xsd:element>
    <xsd:element name="Notes" ma:index="23" nillable="true" ma:displayName="Notes" ma:format="Dropdown" ma:internalName="Note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c1253f3-7ed0-403d-91ae-a3ec36b7534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962a2b7-3efe-4cb0-9e1e-e8f1afe90310}" ma:internalName="TaxCatchAll" ma:showField="CatchAllData" ma:web="bc1253f3-7ed0-403d-91ae-a3ec36b7534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c1253f3-7ed0-403d-91ae-a3ec36b7534c" xsi:nil="true"/>
    <lcf76f155ced4ddcb4097134ff3c332f xmlns="abf19523-dd3e-44b4-aa5b-ebc923d065a5">
      <Terms xmlns="http://schemas.microsoft.com/office/infopath/2007/PartnerControls"/>
    </lcf76f155ced4ddcb4097134ff3c332f>
    <Inputteddata xmlns="abf19523-dd3e-44b4-aa5b-ebc923d065a5">false</Inputteddata>
    <Notes xmlns="abf19523-dd3e-44b4-aa5b-ebc923d065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0988356-6472-4C97-B206-F5A4CF9B1E84}">
  <ds:schemaRefs>
    <ds:schemaRef ds:uri="abf19523-dd3e-44b4-aa5b-ebc923d065a5"/>
    <ds:schemaRef ds:uri="bc1253f3-7ed0-403d-91ae-a3ec36b7534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56BBC79-3EEC-43CE-B1B3-19F634E1BE93}">
  <ds:schemaRefs>
    <ds:schemaRef ds:uri="abf19523-dd3e-44b4-aa5b-ebc923d065a5"/>
    <ds:schemaRef ds:uri="bc1253f3-7ed0-403d-91ae-a3ec36b7534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F840CF0-6E94-499F-86AE-C209D930CE5A}">
  <ds:schemaRefs>
    <ds:schemaRef ds:uri="http://schemas.microsoft.com/sharepoint/v3/contenttype/forms"/>
  </ds:schemaRefs>
</ds:datastoreItem>
</file>

<file path=docMetadata/LabelInfo.xml><?xml version="1.0" encoding="utf-8"?>
<clbl:labelList xmlns:clbl="http://schemas.microsoft.com/office/2020/mipLabelMetadata">
  <clbl:label id="{27d49e9f-89e1-4aa0-99a3-d35b57b2ba03}" enabled="0" method="" siteId="{27d49e9f-89e1-4aa0-99a3-d35b57b2ba03}" removed="1"/>
</clbl:labelList>
</file>

<file path=docProps/app.xml><?xml version="1.0" encoding="utf-8"?>
<Properties xmlns="http://schemas.openxmlformats.org/officeDocument/2006/extended-properties" xmlns:vt="http://schemas.openxmlformats.org/officeDocument/2006/docPropsVTypes">
  <Template/>
  <TotalTime>1</TotalTime>
  <Words>34240</Words>
  <Application>Microsoft Office PowerPoint</Application>
  <PresentationFormat>Widescreen</PresentationFormat>
  <Paragraphs>2157</Paragraphs>
  <Slides>114</Slides>
  <Notes>114</Notes>
  <HiddenSlides>0</HiddenSlides>
  <MMClips>5</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114</vt:i4>
      </vt:variant>
    </vt:vector>
  </HeadingPairs>
  <TitlesOfParts>
    <vt:vector size="122" baseType="lpstr">
      <vt:lpstr>Calibri</vt:lpstr>
      <vt:lpstr>Aptos</vt:lpstr>
      <vt:lpstr>Times New Roman</vt:lpstr>
      <vt:lpstr>Arial,Sans-Serif</vt:lpstr>
      <vt:lpstr>Wingdings</vt:lpstr>
      <vt:lpstr>Arial</vt:lpstr>
      <vt:lpstr>Helvetica Neue</vt:lpstr>
      <vt:lpstr>MoEdu-SAIL Theme</vt:lpstr>
      <vt:lpstr>Hidden Slide Intro</vt:lpstr>
      <vt:lpstr>Hidden Slide #1</vt:lpstr>
      <vt:lpstr>Hidden Slide #2</vt:lpstr>
      <vt:lpstr>Hidden Slide #3</vt:lpstr>
      <vt:lpstr>Hidden Slide #4</vt:lpstr>
      <vt:lpstr>Hidden Slide #5</vt:lpstr>
      <vt:lpstr>Hidden Slide #6</vt:lpstr>
      <vt:lpstr>Hidden Slide #7</vt:lpstr>
      <vt:lpstr>Hidden Slide #8</vt:lpstr>
      <vt:lpstr>Hidden Slide #9</vt:lpstr>
      <vt:lpstr>Hidden Slide #10</vt:lpstr>
      <vt:lpstr>Family-School Partnerships</vt:lpstr>
      <vt:lpstr>Acknowledgements</vt:lpstr>
      <vt:lpstr>Overview of Session</vt:lpstr>
      <vt:lpstr>Welcome and Introductions</vt:lpstr>
      <vt:lpstr>Norms</vt:lpstr>
      <vt:lpstr>Session-at-a-Glance</vt:lpstr>
      <vt:lpstr>Module Alignment with Missouri Leader Standards </vt:lpstr>
      <vt:lpstr>Module Alignment with Missouri Teacher Standards</vt:lpstr>
      <vt:lpstr>Federal Law and MSIP</vt:lpstr>
      <vt:lpstr>Learning Objectives </vt:lpstr>
      <vt:lpstr>Essential Questions</vt:lpstr>
      <vt:lpstr>Family-School Partnerships Module Organization </vt:lpstr>
      <vt:lpstr>Family-School Partnerships Infographic</vt:lpstr>
      <vt:lpstr>Family-School Partnerships Practice Profile</vt:lpstr>
      <vt:lpstr> Joyce Epstein’s School-Family-Community  Partnership Model </vt:lpstr>
      <vt:lpstr>Epstein  Practice Profile Alignment</vt:lpstr>
      <vt:lpstr>Introduction to  Family-School Partnerships</vt:lpstr>
      <vt:lpstr>Family-school partnerships...</vt:lpstr>
      <vt:lpstr>Why Family-School Partnerships Matter</vt:lpstr>
      <vt:lpstr>Key Characteristics of Effective Family-School Partnerships</vt:lpstr>
      <vt:lpstr>With partnerships, schools experience…</vt:lpstr>
      <vt:lpstr>Key Findings for Strong Partnerships</vt:lpstr>
      <vt:lpstr>Impact of Family Engagement</vt:lpstr>
      <vt:lpstr>Reflecting on The Impact of Family Engagement</vt:lpstr>
      <vt:lpstr>Teacher Preparation</vt:lpstr>
      <vt:lpstr>Looking at Your Own Teacher Preparation</vt:lpstr>
      <vt:lpstr>Why Building Staff Capacity for Family-School Partnership Matters</vt:lpstr>
      <vt:lpstr>Check-In. Introduction to Family-School Partnerships</vt:lpstr>
      <vt:lpstr>Essential Function 1 Building and Sustaining Collaborative Family-School Partnerships</vt:lpstr>
      <vt:lpstr>Pre-Read Discussion. “What the Research Says About the Best Ways to Engage Parents”</vt:lpstr>
      <vt:lpstr>The Power of Partnerships Why Engaging Families in Partnership Matters</vt:lpstr>
      <vt:lpstr>The Power of Partnerships What Engaging Families Looks Like </vt:lpstr>
      <vt:lpstr>The Power of Partnerships Building Relationships with Families</vt:lpstr>
      <vt:lpstr>Reflecting on building relationships with families </vt:lpstr>
      <vt:lpstr>Family-School Partnerships Why They Matter in DCI-MTSS</vt:lpstr>
      <vt:lpstr>Family-School Partnerships Tier 1 in Practice</vt:lpstr>
      <vt:lpstr>Family-School Partnerships. Tier 2 in Practice</vt:lpstr>
      <vt:lpstr>Family-School Partnerships. Tier 3 in Practice</vt:lpstr>
      <vt:lpstr>Family-School Partnerships Across All Tiers</vt:lpstr>
      <vt:lpstr>Family-School Partnerships  How do strong family-school partnerships strengthen DCI-MTSS at all Tiers?  </vt:lpstr>
      <vt:lpstr>Family-School Partnerships in MTSS </vt:lpstr>
      <vt:lpstr>When you hear the term “two-way communication” in the context of family-school partnerships, what does it mean to you?   What are some examples of what it looks like in practice?</vt:lpstr>
      <vt:lpstr>Two-Way Communication Why it Matters</vt:lpstr>
      <vt:lpstr>Characteristics of Two-Way Communication</vt:lpstr>
      <vt:lpstr>Two-Way Communication Examples and Nonexamples</vt:lpstr>
      <vt:lpstr>Gathering Family Input Strategies</vt:lpstr>
      <vt:lpstr>Gathering Family Input Benefits of Focus and Advisory Groups</vt:lpstr>
      <vt:lpstr>Gathering Family Input Benefits of School Climate Surveys</vt:lpstr>
      <vt:lpstr>Reflection</vt:lpstr>
      <vt:lpstr>Building Trust. Opportunities to Build a Trusting and Welcoming School Culture</vt:lpstr>
      <vt:lpstr>Building Trust Consider your Mindset</vt:lpstr>
      <vt:lpstr>Building Trust What Families Need to Know</vt:lpstr>
      <vt:lpstr>Creating Communication Processes</vt:lpstr>
      <vt:lpstr>Check-In. Part 1, Building Partnerships</vt:lpstr>
      <vt:lpstr>Essential Function 2 Families as Partners Supporting Student Learning </vt:lpstr>
      <vt:lpstr>Collaborating With Families on Academic and Social Emotional Growth </vt:lpstr>
      <vt:lpstr>Support, Monitor, and Advocate</vt:lpstr>
      <vt:lpstr>Reflecting on the Support, Monitor, and Advocate Video</vt:lpstr>
      <vt:lpstr>Offer Families “Right-Sized” Information</vt:lpstr>
      <vt:lpstr>Ideas for Collaborating with Families on  Academic Growth</vt:lpstr>
      <vt:lpstr>Ideas for Collaborating with Families on  Social-Emotional and Behavior Growth </vt:lpstr>
      <vt:lpstr>Collaboration Strategies </vt:lpstr>
      <vt:lpstr>Keys to Sharing Data with Families</vt:lpstr>
      <vt:lpstr>Sharing Data to Create Stronger Family-School Partnerships</vt:lpstr>
      <vt:lpstr>Reflecting on Sharing Data to Create Stronger Partnerships</vt:lpstr>
      <vt:lpstr>Families and Tiers 2 and 3 Interventions </vt:lpstr>
      <vt:lpstr>Communicating Difficult Information</vt:lpstr>
      <vt:lpstr>Involving Families in Tiers 2 and 3 Support: Recommendations for DCI-MTSS Teams</vt:lpstr>
      <vt:lpstr>Involving Families in Tiers 2 and 3 Support: Recommendations for DCI-MTSS Teams (continued) </vt:lpstr>
      <vt:lpstr>Reflecting on Involving Families in Tiers 2 and 3 Support </vt:lpstr>
      <vt:lpstr>Trusting Community Partnerships</vt:lpstr>
      <vt:lpstr>Reflecting on Trusting Community Partnerships</vt:lpstr>
      <vt:lpstr>Benefits of Community Partnerships</vt:lpstr>
      <vt:lpstr>Elementary Example  Public Library and After School Tutoring </vt:lpstr>
      <vt:lpstr>High School Example  Local Business and STEM Mentorship</vt:lpstr>
      <vt:lpstr>Community Partnerships</vt:lpstr>
      <vt:lpstr>Check-In. EF 2, Building and Sustaining Collaborative Family-School Partnerships</vt:lpstr>
      <vt:lpstr>Essential Function 3 Facilitating Shared Leadership</vt:lpstr>
      <vt:lpstr>Key Components of Shared Leadership</vt:lpstr>
      <vt:lpstr>Benefits of Shared Leadership</vt:lpstr>
      <vt:lpstr>Shared Leadership in Structures and Governance</vt:lpstr>
      <vt:lpstr>Shared Leadership in Planning, Design, and Daily Practice</vt:lpstr>
      <vt:lpstr>Barriers to District Facilitation of Shared Leadership</vt:lpstr>
      <vt:lpstr>Challenges to Families’ Experience in Shared Leadership</vt:lpstr>
      <vt:lpstr>Shared Leadership in Action Case Study Discussion</vt:lpstr>
      <vt:lpstr>Connecting Families with Other Families </vt:lpstr>
      <vt:lpstr>Benefits of the Family-to-Family Connection</vt:lpstr>
      <vt:lpstr>How Schools Can Connect Families with Each Other</vt:lpstr>
      <vt:lpstr>Family Culture</vt:lpstr>
      <vt:lpstr>Importance of Representative Partnership Opportunities</vt:lpstr>
      <vt:lpstr>Fostering a School Community that Honors and Celebrates the Experiences of All Families</vt:lpstr>
      <vt:lpstr>Accessible Materials and Communication </vt:lpstr>
      <vt:lpstr>Check-In. EF 3, Facilitating Shared Leadership</vt:lpstr>
      <vt:lpstr>Summing it Up… Family Partnerships Action Planning</vt:lpstr>
      <vt:lpstr>Family-School Partnerships Essential Questions </vt:lpstr>
      <vt:lpstr>Next Steps Action Plan</vt:lpstr>
      <vt:lpstr>Closing and Thank You!</vt:lpstr>
      <vt:lpstr>References</vt:lpstr>
      <vt:lpstr>References, slide  2</vt:lpstr>
      <vt:lpstr>References, slide 3</vt:lpstr>
      <vt:lpstr>References, slide 4</vt:lpstr>
      <vt:lpstr>References, slide 5</vt:lpstr>
      <vt:lpstr>References, slide 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Nikki Crawford</dc:creator>
  <cp:lastModifiedBy>Nicole Stone</cp:lastModifiedBy>
  <cp:revision>1</cp:revision>
  <cp:lastPrinted>2025-11-10T16:37:42Z</cp:lastPrinted>
  <dcterms:created xsi:type="dcterms:W3CDTF">2024-01-18T19:49:06Z</dcterms:created>
  <dcterms:modified xsi:type="dcterms:W3CDTF">2026-08-25T12:37:01Z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0x010100AF005CE87BB0324EA832688D3E004320</vt:lpwstr>
  </property>
  <property fmtid="{D5CDD505-2E9C-101B-9397-08002B2CF9AE}" pid="3" name="MediaServiceImageTags">
    <vt:lpwstr/>
  </property>
</Properties>
</file>