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84" roundtripDataSignature="AMtx7mhc2jQQJXy2nliADd9sglgLo3hit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33E1140-58E4-48E6-8E04-C853E208D743}">
  <a:tblStyle styleId="{533E1140-58E4-48E6-8E04-C853E208D74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A989056E-CF21-4250-8A71-ADC6D8DE4C7C}" styleName="Table_1">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84" Type="http://customschemas.google.com/relationships/presentationmetadata" Target="metadata"/><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21" Type="http://schemas.openxmlformats.org/officeDocument/2006/relationships/slide" Target="slides/slide16.xml"/><Relationship Id="rId68" Type="http://schemas.openxmlformats.org/officeDocument/2006/relationships/slide" Target="slides/slide63.xml"/><Relationship Id="rId16" Type="http://schemas.openxmlformats.org/officeDocument/2006/relationships/slide" Target="slides/slide11.xml"/><Relationship Id="rId74" Type="http://schemas.openxmlformats.org/officeDocument/2006/relationships/slide" Target="slides/slide69.xml"/><Relationship Id="rId32" Type="http://schemas.openxmlformats.org/officeDocument/2006/relationships/slide" Target="slides/slide27.xml"/><Relationship Id="rId79" Type="http://schemas.openxmlformats.org/officeDocument/2006/relationships/slide" Target="slides/slide74.xml"/><Relationship Id="rId37" Type="http://schemas.openxmlformats.org/officeDocument/2006/relationships/slide" Target="slides/slide32.xml"/><Relationship Id="rId53" Type="http://schemas.openxmlformats.org/officeDocument/2006/relationships/slide" Target="slides/slide48.xml"/><Relationship Id="rId11" Type="http://schemas.openxmlformats.org/officeDocument/2006/relationships/slide" Target="slides/slide6.xml"/><Relationship Id="rId58" Type="http://schemas.openxmlformats.org/officeDocument/2006/relationships/slide" Target="slides/slide53.xml"/><Relationship Id="rId5" Type="http://schemas.openxmlformats.org/officeDocument/2006/relationships/notesMaster" Target="notesMasters/notesMaster1.xml"/><Relationship Id="rId19" Type="http://schemas.openxmlformats.org/officeDocument/2006/relationships/slide" Target="slides/slide14.xml"/><Relationship Id="rId43" Type="http://schemas.openxmlformats.org/officeDocument/2006/relationships/slide" Target="slides/slide38.xml"/><Relationship Id="rId48" Type="http://schemas.openxmlformats.org/officeDocument/2006/relationships/slide" Target="slides/slide43.xml"/><Relationship Id="rId30" Type="http://schemas.openxmlformats.org/officeDocument/2006/relationships/slide" Target="slides/slide25.xml"/><Relationship Id="rId77" Type="http://schemas.openxmlformats.org/officeDocument/2006/relationships/slide" Target="slides/slide72.xml"/><Relationship Id="rId35" Type="http://schemas.openxmlformats.org/officeDocument/2006/relationships/slide" Target="slides/slide30.xml"/><Relationship Id="rId64" Type="http://schemas.openxmlformats.org/officeDocument/2006/relationships/slide" Target="slides/slide59.xml"/><Relationship Id="rId22" Type="http://schemas.openxmlformats.org/officeDocument/2006/relationships/slide" Target="slides/slide17.xml"/><Relationship Id="rId69" Type="http://schemas.openxmlformats.org/officeDocument/2006/relationships/slide" Target="slides/slide64.xml"/><Relationship Id="rId27" Type="http://schemas.openxmlformats.org/officeDocument/2006/relationships/slide" Target="slides/slide22.xml"/><Relationship Id="rId56" Type="http://schemas.openxmlformats.org/officeDocument/2006/relationships/slide" Target="slides/slide51.xml"/><Relationship Id="rId14" Type="http://schemas.openxmlformats.org/officeDocument/2006/relationships/slide" Target="slides/slide9.xml"/><Relationship Id="rId80" Type="http://schemas.openxmlformats.org/officeDocument/2006/relationships/slide" Target="slides/slide75.xml"/><Relationship Id="rId8" Type="http://schemas.openxmlformats.org/officeDocument/2006/relationships/slide" Target="slides/slide3.xml"/><Relationship Id="rId72" Type="http://schemas.openxmlformats.org/officeDocument/2006/relationships/slide" Target="slides/slide67.xml"/><Relationship Id="rId51" Type="http://schemas.openxmlformats.org/officeDocument/2006/relationships/slide" Target="slides/slide46.xml"/><Relationship Id="rId85" Type="http://schemas.openxmlformats.org/officeDocument/2006/relationships/customXml" Target="../customXml/item1.xml"/><Relationship Id="rId3" Type="http://schemas.openxmlformats.org/officeDocument/2006/relationships/tableStyles" Target="tableStyles.xml"/><Relationship Id="rId46" Type="http://schemas.openxmlformats.org/officeDocument/2006/relationships/slide" Target="slides/slide41.xml"/><Relationship Id="rId33" Type="http://schemas.openxmlformats.org/officeDocument/2006/relationships/slide" Target="slides/slide28.xml"/><Relationship Id="rId38" Type="http://schemas.openxmlformats.org/officeDocument/2006/relationships/slide" Target="slides/slide33.xml"/><Relationship Id="rId67" Type="http://schemas.openxmlformats.org/officeDocument/2006/relationships/slide" Target="slides/slide62.xml"/><Relationship Id="rId25" Type="http://schemas.openxmlformats.org/officeDocument/2006/relationships/slide" Target="slides/slide20.xml"/><Relationship Id="rId12" Type="http://schemas.openxmlformats.org/officeDocument/2006/relationships/slide" Target="slides/slide7.xml"/><Relationship Id="rId59" Type="http://schemas.openxmlformats.org/officeDocument/2006/relationships/slide" Target="slides/slide54.xml"/><Relationship Id="rId17" Type="http://schemas.openxmlformats.org/officeDocument/2006/relationships/slide" Target="slides/slide12.xml"/><Relationship Id="rId83" Type="http://schemas.openxmlformats.org/officeDocument/2006/relationships/slide" Target="slides/slide78.xml"/><Relationship Id="rId41" Type="http://schemas.openxmlformats.org/officeDocument/2006/relationships/slide" Target="slides/slide36.xml"/><Relationship Id="rId75" Type="http://schemas.openxmlformats.org/officeDocument/2006/relationships/slide" Target="slides/slide70.xml"/><Relationship Id="rId70" Type="http://schemas.openxmlformats.org/officeDocument/2006/relationships/slide" Target="slides/slide65.xml"/><Relationship Id="rId62" Type="http://schemas.openxmlformats.org/officeDocument/2006/relationships/slide" Target="slides/slide57.xml"/><Relationship Id="rId20" Type="http://schemas.openxmlformats.org/officeDocument/2006/relationships/slide" Target="slides/slide15.xml"/><Relationship Id="rId54" Type="http://schemas.openxmlformats.org/officeDocument/2006/relationships/slide" Target="slides/slide49.xml"/><Relationship Id="rId1" Type="http://schemas.openxmlformats.org/officeDocument/2006/relationships/theme" Target="theme/theme1.xml"/><Relationship Id="rId6" Type="http://schemas.openxmlformats.org/officeDocument/2006/relationships/slide" Target="slides/slide1.xml"/><Relationship Id="rId49" Type="http://schemas.openxmlformats.org/officeDocument/2006/relationships/slide" Target="slides/slide44.xml"/><Relationship Id="rId36" Type="http://schemas.openxmlformats.org/officeDocument/2006/relationships/slide" Target="slides/slide31.xml"/><Relationship Id="rId23" Type="http://schemas.openxmlformats.org/officeDocument/2006/relationships/slide" Target="slides/slide18.xml"/><Relationship Id="rId28" Type="http://schemas.openxmlformats.org/officeDocument/2006/relationships/slide" Target="slides/slide23.xml"/><Relationship Id="rId57" Type="http://schemas.openxmlformats.org/officeDocument/2006/relationships/slide" Target="slides/slide52.xml"/><Relationship Id="rId15" Type="http://schemas.openxmlformats.org/officeDocument/2006/relationships/slide" Target="slides/slide10.xml"/><Relationship Id="rId44" Type="http://schemas.openxmlformats.org/officeDocument/2006/relationships/slide" Target="slides/slide39.xml"/><Relationship Id="rId81" Type="http://schemas.openxmlformats.org/officeDocument/2006/relationships/slide" Target="slides/slide76.xml"/><Relationship Id="rId73" Type="http://schemas.openxmlformats.org/officeDocument/2006/relationships/slide" Target="slides/slide68.xml"/><Relationship Id="rId31" Type="http://schemas.openxmlformats.org/officeDocument/2006/relationships/slide" Target="slides/slide26.xml"/><Relationship Id="rId78" Type="http://schemas.openxmlformats.org/officeDocument/2006/relationships/slide" Target="slides/slide73.xml"/><Relationship Id="rId65" Type="http://schemas.openxmlformats.org/officeDocument/2006/relationships/slide" Target="slides/slide60.xml"/><Relationship Id="rId60" Type="http://schemas.openxmlformats.org/officeDocument/2006/relationships/slide" Target="slides/slide55.xml"/><Relationship Id="rId52" Type="http://schemas.openxmlformats.org/officeDocument/2006/relationships/slide" Target="slides/slide47.xml"/><Relationship Id="rId10" Type="http://schemas.openxmlformats.org/officeDocument/2006/relationships/slide" Target="slides/slide5.xml"/><Relationship Id="rId86" Type="http://schemas.openxmlformats.org/officeDocument/2006/relationships/customXml" Target="../customXml/item2.xml"/><Relationship Id="rId4" Type="http://schemas.openxmlformats.org/officeDocument/2006/relationships/slideMaster" Target="slideMasters/slideMaster1.xml"/><Relationship Id="rId9" Type="http://schemas.openxmlformats.org/officeDocument/2006/relationships/slide" Target="slides/slide4.xml"/><Relationship Id="rId39" Type="http://schemas.openxmlformats.org/officeDocument/2006/relationships/slide" Target="slides/slide34.xml"/><Relationship Id="rId13" Type="http://schemas.openxmlformats.org/officeDocument/2006/relationships/slide" Target="slides/slide8.xml"/><Relationship Id="rId18" Type="http://schemas.openxmlformats.org/officeDocument/2006/relationships/slide" Target="slides/slide13.xml"/><Relationship Id="rId76" Type="http://schemas.openxmlformats.org/officeDocument/2006/relationships/slide" Target="slides/slide71.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presProps" Target="presProps.xml"/><Relationship Id="rId29" Type="http://schemas.openxmlformats.org/officeDocument/2006/relationships/slide" Target="slides/slide24.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24" Type="http://schemas.openxmlformats.org/officeDocument/2006/relationships/slide" Target="slides/slide19.xml"/><Relationship Id="rId87" Type="http://schemas.openxmlformats.org/officeDocument/2006/relationships/customXml" Target="../customXml/item3.xml"/><Relationship Id="rId82" Type="http://schemas.openxmlformats.org/officeDocument/2006/relationships/slide" Target="slides/slide77.xml"/><Relationship Id="rId61"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healthofchildren.com/A/Assessment.html" TargetMode="Externa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ogle.com/search?q=what+are+the+most+common+social+skills+group+categories&amp;sca_esv=dd7a44d3a29c5988&amp;rlz=1C1GCEU_enUS1082US1082&amp;ei=nJrUZ6CWJ_yfwN4Px_rNoAc&amp;oq=what+are+the+most+common+social+skills+group+cat&amp;gs_lp=Egxnd3Mtd2l6LXNlcnAiMHdoYXQgYXJlIHRoZSBtb3N0IGNvbW1vbiBzb2NpYWwgc2tpbGxzIGdyb3VwIGNhdCoCCAAyBRAhGKABMgUQIRigAUiyrQFQigNY3JcBcAF4AJABAZgBtAKgAYI7qgEINC40MC41LjG4AQHIAQD4AQGYAiegAtMqwgIKEAAYsAMY1gQYR8ICBBAhGArCAggQABiABBiiBMICBRAAGO8FwgIIEAAYogQYiQXCAggQIRigARjDBMICBRAhGKsCwgIFECEYnwWYAwCIBgGQBgiSBwY1LjMyLjKgB-v2AQ&amp;sclient=gws-wiz-serp" TargetMode="Externa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bismissouri.org/" TargetMode="Externa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ogle.com/search?q=what+are+the+most+common+social+skills+group+categories&amp;sca_esv=dd7a44d3a29c5988&amp;rlz=1C1GCEU_enUS1082US1082&amp;ei=nJrUZ6CWJ_yfwN4Px_rNoAc&amp;oq=what+are+the+most+common+social+skills+group+cat&amp;gs_lp=Egxnd3Mtd2l6LXNlcnAiMHdoYXQgYXJlIHRoZSBtb3N0IGNvbW1vbiBzb2NpYWwgc2tpbGxzIGdyb3VwIGNhdCoCCAAyBRAhGKABMgUQIRigAUiyrQFQigNY3JcBcAF4AJABAZgBtAKgAYI7qgEINC40MC41LjG4AQHIAQD4AQGYAiegAtMqwgIKEAAYsAMY1gQYR8ICBBAhGArCAggQABiABBiiBMICBRAAGO8FwgIIEAAYogQYiQXCAggQIRigARjDBMICBRAhGKsCwgIFECEYnwWYAwCIBgGQBgiSBwY1LjMyLjKgB-v2AQ&amp;sclient=gws-wiz-serp" TargetMode="External"/><Relationship Id="rId3" Type="http://schemas.openxmlformats.org/officeDocument/2006/relationships/hyperlink" Target="https://www.google.com/search?q=Establishing+the+systems+for+Social+Skills+intervention&amp;rlz=1C1GCEU_enUS1082US1082&amp;oq=Establishing+the+systems+for+Social+Skills+intervention&amp;gs_lcrp=EgZjaHJvbWUyBggAEEUYOTIHCAEQIRigATIHCAIQIRigATIHCAMQIRigATIHCAQQIRigATIHCAUQIRirAjIHCAYQIRiPAtIBCjI3MzU5ajBqMTWoAgiwAgHxBTJmN0UXJBkr&amp;sourceid=chrome&amp;ie=UTF-8" TargetMode="Externa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ogle.com/search?q=what+are+the+most+common+social+skills+group+categories&amp;sca_esv=dd7a44d3a29c5988&amp;rlz=1C1GCEU_enUS1082US1082&amp;ei=nJrUZ6CWJ_yfwN4Px_rNoAc&amp;oq=what+are+the+most+common+social+skills+group+cat&amp;gs_lp=Egxnd3Mtd2l6LXNlcnAiMHdoYXQgYXJlIHRoZSBtb3N0IGNvbW1vbiBzb2NpYWwgc2tpbGxzIGdyb3VwIGNhdCoCCAAyBRAhGKABMgUQIRigAUiyrQFQigNY3JcBcAF4AJABAZgBtAKgAYI7qgEINC40MC41LjG4AQHIAQD4AQGYAiegAtMqwgIKEAAYsAMY1gQYR8ICBBAhGArCAggQABiABBiiBMICBRAAGO8FwgIIEAAYogQYiQXCAggQIRigARjDBMICBRAhGKsCwgIFECEYnwWYAwCIBgGQBgiSBwY1LjMyLjKgB-v2AQ&amp;sclient=gws-wiz-serp" TargetMode="External"/><Relationship Id="rId3" Type="http://schemas.openxmlformats.org/officeDocument/2006/relationships/hyperlink" Target="https://www.google.com/search?q=Establishing+the+systems+for+Social+Skills+intervention&amp;rlz=1C1GCEU_enUS1082US1082&amp;oq=Establishing+the+systems+for+Social+Skills+intervention&amp;gs_lcrp=EgZjaHJvbWUyBggAEEUYOTIHCAEQIRigATIHCAIQIRigATIHCAMQIRigATIHCAQQIRigATIHCAUQIRirAjIHCAYQIRiPAtIBCjI3MzU5ajBqMTWoAgiwAgHxBTJmN0UXJBkr&amp;sourceid=chrome&amp;ie=UTF-8" TargetMode="Externa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2:notes"/>
          <p:cNvSpPr txBox="1"/>
          <p:nvPr>
            <p:ph idx="1" type="body"/>
          </p:nvPr>
        </p:nvSpPr>
        <p:spPr>
          <a:xfrm>
            <a:off x="685800" y="4343400"/>
            <a:ext cx="5486399" cy="4114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114" name="Google Shape;11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9b4b05fb5b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9b4b05fb5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t>Trainer Notes:  </a:t>
            </a:r>
            <a:r>
              <a:rPr lang="en-US"/>
              <a:t>This Development Checklist is your guide to developing your systems and includes all the resources your team will need to effectively implement SSIG.  It also has a column for action steps and a completion date to keep your team on track.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33e1a588e7_0_1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 name="Google Shape;181;g333e1a588e7_0_1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sz="1200"/>
              <a:t>Trainer Notes:</a:t>
            </a:r>
            <a:r>
              <a:rPr lang="en-US" sz="1200"/>
              <a:t> The Lessons will be organized by Systems, Data and Practices for Implementation. This 1st lesson will cover the systems that need to be in place for CICO to be implemented with fidelity by all adults.  </a:t>
            </a:r>
            <a:endParaRPr sz="1200"/>
          </a:p>
          <a:p>
            <a:pPr indent="0" lvl="0" marL="0" rtl="0" algn="l">
              <a:lnSpc>
                <a:spcPct val="100000"/>
              </a:lnSpc>
              <a:spcBef>
                <a:spcPts val="0"/>
              </a:spcBef>
              <a:spcAft>
                <a:spcPts val="0"/>
              </a:spcAft>
              <a:buClr>
                <a:schemeClr val="dk1"/>
              </a:buClr>
              <a:buSzPts val="1100"/>
              <a:buFont typeface="Arial"/>
              <a:buNone/>
            </a:pPr>
            <a:r>
              <a:rPr lang="en-US" sz="1200"/>
              <a:t>Those systems include the following: </a:t>
            </a:r>
            <a:endParaRPr sz="1200"/>
          </a:p>
          <a:p>
            <a:pPr indent="0" lvl="0" marL="0" rtl="0" algn="l">
              <a:lnSpc>
                <a:spcPct val="100000"/>
              </a:lnSpc>
              <a:spcBef>
                <a:spcPts val="0"/>
              </a:spcBef>
              <a:spcAft>
                <a:spcPts val="0"/>
              </a:spcAft>
              <a:buClr>
                <a:schemeClr val="dk1"/>
              </a:buClr>
              <a:buSzPts val="1100"/>
              <a:buFont typeface="Arial"/>
              <a:buNone/>
            </a:pPr>
            <a:r>
              <a:rPr lang="en-US"/>
              <a:t>●	Identifying PERSONNEL to coordinate and facilitate the intervention. </a:t>
            </a:r>
            <a:endParaRPr/>
          </a:p>
          <a:p>
            <a:pPr indent="0" lvl="0" marL="0" rtl="0" algn="l">
              <a:lnSpc>
                <a:spcPct val="100000"/>
              </a:lnSpc>
              <a:spcBef>
                <a:spcPts val="0"/>
              </a:spcBef>
              <a:spcAft>
                <a:spcPts val="0"/>
              </a:spcAft>
              <a:buClr>
                <a:schemeClr val="dk1"/>
              </a:buClr>
              <a:buSzPts val="1100"/>
              <a:buFont typeface="Arial"/>
              <a:buNone/>
            </a:pPr>
            <a:r>
              <a:rPr lang="en-US"/>
              <a:t>●	Identifying  the number of STUDENTS that can be served based on your serviceable base rate</a:t>
            </a:r>
            <a:endParaRPr/>
          </a:p>
          <a:p>
            <a:pPr indent="0" lvl="0" marL="0" rtl="0" algn="l">
              <a:lnSpc>
                <a:spcPct val="100000"/>
              </a:lnSpc>
              <a:spcBef>
                <a:spcPts val="0"/>
              </a:spcBef>
              <a:spcAft>
                <a:spcPts val="0"/>
              </a:spcAft>
              <a:buClr>
                <a:schemeClr val="dk1"/>
              </a:buClr>
              <a:buSzPts val="1100"/>
              <a:buFont typeface="Arial"/>
              <a:buNone/>
            </a:pPr>
            <a:r>
              <a:rPr lang="en-US"/>
              <a:t>○	</a:t>
            </a:r>
            <a:r>
              <a:rPr lang="en-US">
                <a:extLst>
                  <a:ext uri="http://customooxmlschemas.google.com/">
                    <go:slidesCustomData xmlns:go="http://customooxmlschemas.google.com/" textRoundtripDataId="4"/>
                  </a:ext>
                </a:extLst>
              </a:rPr>
              <a:t>Determining the additional resources needed</a:t>
            </a:r>
            <a:endParaRPr/>
          </a:p>
          <a:p>
            <a:pPr indent="0" lvl="0" marL="0" rtl="0" algn="l">
              <a:lnSpc>
                <a:spcPct val="100000"/>
              </a:lnSpc>
              <a:spcBef>
                <a:spcPts val="0"/>
              </a:spcBef>
              <a:spcAft>
                <a:spcPts val="0"/>
              </a:spcAft>
              <a:buClr>
                <a:schemeClr val="dk1"/>
              </a:buClr>
              <a:buSzPts val="1100"/>
              <a:buFont typeface="Arial"/>
              <a:buNone/>
            </a:pPr>
            <a:r>
              <a:rPr lang="en-US"/>
              <a:t>●	Determining what LOCATION will be utilized for Check in and out. (classroom / other)</a:t>
            </a:r>
            <a:endParaRPr/>
          </a:p>
          <a:p>
            <a:pPr indent="0" lvl="0" marL="0" rtl="0" algn="l">
              <a:lnSpc>
                <a:spcPct val="100000"/>
              </a:lnSpc>
              <a:spcBef>
                <a:spcPts val="0"/>
              </a:spcBef>
              <a:spcAft>
                <a:spcPts val="0"/>
              </a:spcAft>
              <a:buClr>
                <a:schemeClr val="dk1"/>
              </a:buClr>
              <a:buSzPts val="1100"/>
              <a:buFont typeface="Arial"/>
              <a:buNone/>
            </a:pPr>
            <a:r>
              <a:rPr lang="en-US"/>
              <a:t>●	Developing your System for Reinforcing Expected Behavior as determined by the function of student’s behavior. </a:t>
            </a:r>
            <a:endParaRPr/>
          </a:p>
          <a:p>
            <a:pPr indent="0" lvl="0" marL="0" rtl="0" algn="l">
              <a:lnSpc>
                <a:spcPct val="100000"/>
              </a:lnSpc>
              <a:spcBef>
                <a:spcPts val="0"/>
              </a:spcBef>
              <a:spcAft>
                <a:spcPts val="0"/>
              </a:spcAft>
              <a:buClr>
                <a:schemeClr val="dk1"/>
              </a:buClr>
              <a:buSzPts val="1100"/>
              <a:buFont typeface="Arial"/>
              <a:buNone/>
            </a:pPr>
            <a:r>
              <a:rPr lang="en-US"/>
              <a:t>●	Embedding  a process to ensure Generalization of the skills are part of the implementation  (- Classroom and/or in Locations where skill is expected.)</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753ce1fdf0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753ce1fdf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400"/>
              <a:buFont typeface="Arial"/>
              <a:buNone/>
            </a:pPr>
            <a:r>
              <a:rPr b="1" lang="en-US" sz="1200"/>
              <a:t>Trainer Notes:</a:t>
            </a:r>
            <a:r>
              <a:rPr b="1" lang="en-US"/>
              <a:t> </a:t>
            </a:r>
            <a:r>
              <a:rPr lang="en-US" sz="1200"/>
              <a:t>Social Skills are essential to the success and well-being of all people. There is evidence suggesting a link between demonstrating mastery of social skills and academic achievement (e.g., Caprara, Barbaranelli, Pastorelli, Bandura, &amp; Zimbardo, 2000; DiPerna &amp; Elliot, 1999; Ray &amp; Elliott, 2006; Rutherford, Dupaul, &amp; Jitendra, 2008; Wentzel &amp; Watkins, 2002). Students with strong social skills experience less peer isolation and rejection (e.g., Bierman, 2004; Killen, Mulvey, &amp; Hitti, 2013; Ladd, 2006; Olweus, 1993, 2001; Rubin, Bukowski, &amp; Parker, 2006); higher rates of peer acceptance has been linked to positive academic outcomes (Wentzel, Jablansky, &amp; Scalise, 2021).  </a:t>
            </a:r>
            <a:endParaRPr sz="1200"/>
          </a:p>
          <a:p>
            <a:pPr indent="0" lvl="0" marL="0" rtl="0" algn="l">
              <a:spcBef>
                <a:spcPts val="0"/>
              </a:spcBef>
              <a:spcAft>
                <a:spcPts val="0"/>
              </a:spcAft>
              <a:buClr>
                <a:schemeClr val="dk1"/>
              </a:buClr>
              <a:buSzPts val="1400"/>
              <a:buFont typeface="Arial"/>
              <a:buNone/>
            </a:pPr>
            <a:r>
              <a:t/>
            </a:r>
            <a:endParaRPr b="1"/>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33e1a588e7_0_30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 name="Google Shape;198;g333e1a588e7_0_3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a:t>
            </a:r>
            <a:r>
              <a:rPr b="0" lang="en-US" sz="1200"/>
              <a:t>  </a:t>
            </a:r>
            <a:endParaRPr sz="1200"/>
          </a:p>
          <a:p>
            <a:pPr indent="0" lvl="0" marL="0" rtl="0" algn="l">
              <a:lnSpc>
                <a:spcPct val="100000"/>
              </a:lnSpc>
              <a:spcBef>
                <a:spcPts val="0"/>
              </a:spcBef>
              <a:spcAft>
                <a:spcPts val="0"/>
              </a:spcAft>
              <a:buSzPts val="1400"/>
              <a:buNone/>
            </a:pPr>
            <a:r>
              <a:rPr lang="en-US" sz="1200"/>
              <a:t> Before proceeding to the SSIG lesson here  are some of the questions that your team needs to consider:</a:t>
            </a:r>
            <a:endParaRPr sz="1200"/>
          </a:p>
          <a:p>
            <a:pPr indent="-304800" lvl="0" marL="457200" rtl="0" algn="l">
              <a:lnSpc>
                <a:spcPct val="100000"/>
              </a:lnSpc>
              <a:spcBef>
                <a:spcPts val="0"/>
              </a:spcBef>
              <a:spcAft>
                <a:spcPts val="0"/>
              </a:spcAft>
              <a:buSzPts val="1200"/>
              <a:buChar char="●"/>
            </a:pPr>
            <a:r>
              <a:rPr lang="en-US" sz="1200"/>
              <a:t> How has your team determined the function of the student’s behavior? </a:t>
            </a:r>
            <a:endParaRPr sz="1200"/>
          </a:p>
          <a:p>
            <a:pPr indent="-304800" lvl="0" marL="457200" rtl="0" algn="l">
              <a:lnSpc>
                <a:spcPct val="100000"/>
              </a:lnSpc>
              <a:spcBef>
                <a:spcPts val="0"/>
              </a:spcBef>
              <a:spcAft>
                <a:spcPts val="0"/>
              </a:spcAft>
              <a:buSzPts val="1200"/>
              <a:buChar char="●"/>
            </a:pPr>
            <a:r>
              <a:rPr lang="en-US" sz="1200"/>
              <a:t>What is your process for aligning the function to the correct intervention? </a:t>
            </a:r>
            <a:endParaRPr sz="1200"/>
          </a:p>
          <a:p>
            <a:pPr indent="-304800" lvl="0" marL="457200" rtl="0" algn="l">
              <a:lnSpc>
                <a:spcPct val="100000"/>
              </a:lnSpc>
              <a:spcBef>
                <a:spcPts val="0"/>
              </a:spcBef>
              <a:spcAft>
                <a:spcPts val="0"/>
              </a:spcAft>
              <a:buSzPts val="1200"/>
              <a:buChar char="●"/>
            </a:pPr>
            <a:r>
              <a:rPr lang="en-US" sz="1200"/>
              <a:t>What resources are needed vs available based on your serviceable base rate?</a:t>
            </a:r>
            <a:endParaRPr sz="1200"/>
          </a:p>
          <a:p>
            <a:pPr indent="-304800" lvl="0" marL="457200" rtl="0" algn="l">
              <a:lnSpc>
                <a:spcPct val="100000"/>
              </a:lnSpc>
              <a:spcBef>
                <a:spcPts val="0"/>
              </a:spcBef>
              <a:spcAft>
                <a:spcPts val="0"/>
              </a:spcAft>
              <a:buSzPts val="1200"/>
              <a:buChar char="●"/>
            </a:pPr>
            <a:r>
              <a:rPr lang="en-US" sz="1200"/>
              <a:t>Do you have an intervention in place for students exhibiting challenges with peer interactions and avoidance behavior? </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rPr lang="en-US" sz="1200"/>
              <a:t>You may not have these answers at this time but once you have completed this lesson your team should be able to answer these. </a:t>
            </a:r>
            <a:endParaRPr sz="1200"/>
          </a:p>
        </p:txBody>
      </p:sp>
      <p:sp>
        <p:nvSpPr>
          <p:cNvPr id="199" name="Google Shape;199;g333e1a588e7_0_30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1" lang="en-US" sz="1200"/>
              <a:t>Trainer Notes:</a:t>
            </a:r>
            <a:endParaRPr sz="1200"/>
          </a:p>
          <a:p>
            <a:pPr indent="-228600" lvl="0" marL="457200" marR="0" rtl="0" algn="l">
              <a:lnSpc>
                <a:spcPct val="100000"/>
              </a:lnSpc>
              <a:spcBef>
                <a:spcPts val="0"/>
              </a:spcBef>
              <a:spcAft>
                <a:spcPts val="0"/>
              </a:spcAft>
              <a:buClr>
                <a:srgbClr val="000000"/>
              </a:buClr>
              <a:buSzPts val="1400"/>
              <a:buFont typeface="Arial"/>
              <a:buNone/>
            </a:pPr>
            <a:r>
              <a:rPr lang="en-US" sz="1200"/>
              <a:t>These are the Missouri Teacher Standards that will be addressed in this lesson. If you want more information regarding these standards visit DESE.MO.GOV </a:t>
            </a:r>
            <a:endParaRPr sz="1200"/>
          </a:p>
        </p:txBody>
      </p:sp>
      <p:sp>
        <p:nvSpPr>
          <p:cNvPr id="206" name="Google Shape;20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p42: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a:t>
            </a:r>
            <a:r>
              <a:rPr b="0" lang="en-US" sz="1200"/>
              <a:t>  Acquisition Deficit  - A student does not know the skill or how to use it.</a:t>
            </a:r>
            <a:endParaRPr b="0" sz="1200"/>
          </a:p>
          <a:p>
            <a:pPr indent="0" lvl="0" marL="0" rtl="0" algn="l">
              <a:lnSpc>
                <a:spcPct val="100000"/>
              </a:lnSpc>
              <a:spcBef>
                <a:spcPts val="0"/>
              </a:spcBef>
              <a:spcAft>
                <a:spcPts val="0"/>
              </a:spcAft>
              <a:buSzPts val="1400"/>
              <a:buNone/>
            </a:pPr>
            <a:r>
              <a:rPr b="0" lang="en-US" sz="1200"/>
              <a:t>Performance Deficit - A student can perform the skill but environment does not support the use. </a:t>
            </a:r>
            <a:endParaRPr b="0" sz="1200"/>
          </a:p>
          <a:p>
            <a:pPr indent="0" lvl="0" marL="0" rtl="0" algn="l">
              <a:lnSpc>
                <a:spcPct val="100000"/>
              </a:lnSpc>
              <a:spcBef>
                <a:spcPts val="0"/>
              </a:spcBef>
              <a:spcAft>
                <a:spcPts val="0"/>
              </a:spcAft>
              <a:buSzPts val="1400"/>
              <a:buNone/>
            </a:pPr>
            <a:r>
              <a:rPr b="0" lang="en-US" sz="1200"/>
              <a:t>Fluency Deficit - Student performs the skill but, not as frequently as required and/or does not generalize to all settings or situations.</a:t>
            </a:r>
            <a:endParaRPr b="0" sz="1200"/>
          </a:p>
          <a:p>
            <a:pPr indent="0" lvl="0" marL="0" rtl="0" algn="l">
              <a:lnSpc>
                <a:spcPct val="100000"/>
              </a:lnSpc>
              <a:spcBef>
                <a:spcPts val="0"/>
              </a:spcBef>
              <a:spcAft>
                <a:spcPts val="0"/>
              </a:spcAft>
              <a:buSzPts val="1400"/>
              <a:buNone/>
            </a:pPr>
            <a:r>
              <a:rPr b="0" lang="en-US" sz="1200"/>
              <a:t>Competing Problem Behavior - A problem behavior interferes with a student’s performance of a learned skill.</a:t>
            </a:r>
            <a:endParaRPr sz="1200"/>
          </a:p>
          <a:p>
            <a:pPr indent="0" lvl="0" marL="0" rtl="0" algn="l">
              <a:lnSpc>
                <a:spcPct val="100000"/>
              </a:lnSpc>
              <a:spcBef>
                <a:spcPts val="0"/>
              </a:spcBef>
              <a:spcAft>
                <a:spcPts val="0"/>
              </a:spcAft>
              <a:buSzPts val="1400"/>
              <a:buNone/>
            </a:pPr>
            <a:r>
              <a:t/>
            </a:r>
            <a:endParaRPr sz="1200"/>
          </a:p>
        </p:txBody>
      </p:sp>
      <p:sp>
        <p:nvSpPr>
          <p:cNvPr id="213" name="Google Shape;213;p4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6: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Clr>
                <a:schemeClr val="dk1"/>
              </a:buClr>
              <a:buSzPts val="1100"/>
              <a:buFont typeface="Arial"/>
              <a:buNone/>
            </a:pPr>
            <a:r>
              <a:rPr b="1" lang="en-US" sz="1200"/>
              <a:t>Trainer Notes: </a:t>
            </a:r>
            <a:r>
              <a:rPr lang="en-US" sz="1200"/>
              <a:t>Next we are going to define what social skills are as well as the benefits. </a:t>
            </a:r>
            <a:endParaRPr sz="1200"/>
          </a:p>
          <a:p>
            <a:pPr indent="0" lvl="0" marL="0" rtl="0" algn="l">
              <a:lnSpc>
                <a:spcPct val="100000"/>
              </a:lnSpc>
              <a:spcBef>
                <a:spcPts val="0"/>
              </a:spcBef>
              <a:spcAft>
                <a:spcPts val="0"/>
              </a:spcAft>
              <a:buSzPts val="1400"/>
              <a:buNone/>
            </a:pPr>
            <a:r>
              <a:t/>
            </a:r>
            <a:endParaRPr/>
          </a:p>
        </p:txBody>
      </p:sp>
      <p:sp>
        <p:nvSpPr>
          <p:cNvPr id="219" name="Google Shape;219;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33e1a588e7_0_5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4" name="Google Shape;224;g333e1a588e7_0_5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US" sz="1200"/>
              <a:t> Trainer Notes:</a:t>
            </a:r>
            <a:r>
              <a:rPr lang="en-US" sz="1200"/>
              <a:t> Social Skills are the skills needed for productive, positive interactions. </a:t>
            </a:r>
            <a:endParaRPr sz="1200"/>
          </a:p>
          <a:p>
            <a:pPr indent="0" lvl="0" marL="0" rtl="0" algn="l">
              <a:lnSpc>
                <a:spcPct val="115000"/>
              </a:lnSpc>
              <a:spcBef>
                <a:spcPts val="0"/>
              </a:spcBef>
              <a:spcAft>
                <a:spcPts val="0"/>
              </a:spcAft>
              <a:buClr>
                <a:schemeClr val="dk1"/>
              </a:buClr>
              <a:buSzPts val="1100"/>
              <a:buFont typeface="Arial"/>
              <a:buNone/>
            </a:pPr>
            <a:r>
              <a:rPr lang="en-US" sz="1200"/>
              <a:t>Social skills include, “a set of competencies that allow an individual to initiate and maintain positive social relationships. </a:t>
            </a:r>
            <a:endParaRPr sz="1200"/>
          </a:p>
          <a:p>
            <a:pPr indent="0" lvl="0" marL="0" rtl="0" algn="l">
              <a:lnSpc>
                <a:spcPct val="115000"/>
              </a:lnSpc>
              <a:spcBef>
                <a:spcPts val="0"/>
              </a:spcBef>
              <a:spcAft>
                <a:spcPts val="0"/>
              </a:spcAft>
              <a:buClr>
                <a:schemeClr val="dk1"/>
              </a:buClr>
              <a:buSzPts val="1100"/>
              <a:buFont typeface="Arial"/>
              <a:buNone/>
            </a:pPr>
            <a:r>
              <a:rPr b="1" lang="en-US" sz="1700">
                <a:solidFill>
                  <a:srgbClr val="FF0000"/>
                </a:solidFill>
                <a:highlight>
                  <a:srgbClr val="FFFFFF"/>
                </a:highlight>
                <a:latin typeface="Calibri"/>
                <a:ea typeface="Calibri"/>
                <a:cs typeface="Calibri"/>
                <a:sym typeface="Calibri"/>
              </a:rPr>
              <a:t> </a:t>
            </a:r>
            <a:endParaRPr b="1" sz="160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33e1a588e7_0_6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0" name="Google Shape;230;g333e1a588e7_0_686:notes"/>
          <p:cNvSpPr txBox="1"/>
          <p:nvPr>
            <p:ph idx="1" type="body"/>
          </p:nvPr>
        </p:nvSpPr>
        <p:spPr>
          <a:xfrm>
            <a:off x="685800" y="4343400"/>
            <a:ext cx="5486400" cy="41148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SzPts val="1100"/>
              <a:buNone/>
            </a:pPr>
            <a:r>
              <a:rPr b="1" lang="en-US" sz="1200"/>
              <a:t> Trainer Notes</a:t>
            </a:r>
            <a:r>
              <a:rPr b="1" lang="en-US">
                <a:latin typeface="Times"/>
                <a:ea typeface="Times"/>
                <a:cs typeface="Times"/>
                <a:sym typeface="Times"/>
              </a:rPr>
              <a:t>: </a:t>
            </a:r>
            <a:r>
              <a:rPr lang="en-US" sz="1200"/>
              <a:t>Students need to be able to read social cues, body language etc.  and  initiate a conversation as well as listen and respond appropriately. </a:t>
            </a:r>
            <a:endParaRPr sz="1200"/>
          </a:p>
          <a:p>
            <a:pPr indent="0" lvl="0" marL="0" rtl="0" algn="l">
              <a:lnSpc>
                <a:spcPct val="100000"/>
              </a:lnSpc>
              <a:spcBef>
                <a:spcPts val="0"/>
              </a:spcBef>
              <a:spcAft>
                <a:spcPts val="0"/>
              </a:spcAft>
              <a:buSzPts val="1100"/>
              <a:buNone/>
            </a:pPr>
            <a:r>
              <a:rPr lang="en-US" sz="1200"/>
              <a:t>Act one way in front of your parents, and another way in front of your friends.  Kids without social skills often don’t have the filter to turn it off.  </a:t>
            </a:r>
            <a:endParaRPr sz="1200"/>
          </a:p>
          <a:p>
            <a:pPr indent="-228600" lvl="0" marL="457200" rtl="0" algn="l">
              <a:lnSpc>
                <a:spcPct val="100000"/>
              </a:lnSpc>
              <a:spcBef>
                <a:spcPts val="0"/>
              </a:spcBef>
              <a:spcAft>
                <a:spcPts val="0"/>
              </a:spcAft>
              <a:buClr>
                <a:schemeClr val="dk1"/>
              </a:buClr>
              <a:buSzPts val="1200"/>
              <a:buNone/>
            </a:pPr>
            <a:r>
              <a:rPr lang="en-US" sz="1200"/>
              <a:t>are learned behaviors. </a:t>
            </a:r>
            <a:endParaRPr sz="1200"/>
          </a:p>
          <a:p>
            <a:pPr indent="-228600" lvl="0" marL="457200" rtl="0" algn="l">
              <a:lnSpc>
                <a:spcPct val="100000"/>
              </a:lnSpc>
              <a:spcBef>
                <a:spcPts val="0"/>
              </a:spcBef>
              <a:spcAft>
                <a:spcPts val="0"/>
              </a:spcAft>
              <a:buClr>
                <a:schemeClr val="dk1"/>
              </a:buClr>
              <a:buSzPts val="1200"/>
              <a:buNone/>
            </a:pPr>
            <a:r>
              <a:rPr lang="en-US" sz="1200"/>
              <a:t>deficits can be acquisition or performance. </a:t>
            </a:r>
            <a:endParaRPr sz="1200"/>
          </a:p>
          <a:p>
            <a:pPr indent="-228600" lvl="0" marL="457200" rtl="0" algn="l">
              <a:lnSpc>
                <a:spcPct val="100000"/>
              </a:lnSpc>
              <a:spcBef>
                <a:spcPts val="0"/>
              </a:spcBef>
              <a:spcAft>
                <a:spcPts val="0"/>
              </a:spcAft>
              <a:buClr>
                <a:schemeClr val="dk1"/>
              </a:buClr>
              <a:buSzPts val="1200"/>
              <a:buNone/>
            </a:pPr>
            <a:r>
              <a:rPr lang="en-US" sz="1200"/>
              <a:t>include specific verbal and nonverbal behaviors. </a:t>
            </a:r>
            <a:endParaRPr sz="1200"/>
          </a:p>
          <a:p>
            <a:pPr indent="-228600" lvl="0" marL="457200" rtl="0" algn="l">
              <a:lnSpc>
                <a:spcPct val="100000"/>
              </a:lnSpc>
              <a:spcBef>
                <a:spcPts val="0"/>
              </a:spcBef>
              <a:spcAft>
                <a:spcPts val="0"/>
              </a:spcAft>
              <a:buClr>
                <a:schemeClr val="dk1"/>
              </a:buClr>
              <a:buSzPts val="1200"/>
              <a:buNone/>
            </a:pPr>
            <a:r>
              <a:rPr lang="en-US" sz="1200"/>
              <a:t>require both initiations and responses. </a:t>
            </a:r>
            <a:endParaRPr sz="1200"/>
          </a:p>
          <a:p>
            <a:pPr indent="-228600" lvl="0" marL="457200" rtl="0" algn="l">
              <a:lnSpc>
                <a:spcPct val="100000"/>
              </a:lnSpc>
              <a:spcBef>
                <a:spcPts val="0"/>
              </a:spcBef>
              <a:spcAft>
                <a:spcPts val="0"/>
              </a:spcAft>
              <a:buClr>
                <a:schemeClr val="dk1"/>
              </a:buClr>
              <a:buSzPts val="1200"/>
              <a:buNone/>
            </a:pPr>
            <a:r>
              <a:rPr lang="en-US" sz="1200"/>
              <a:t>are interactive by nature. </a:t>
            </a:r>
            <a:endParaRPr sz="1200"/>
          </a:p>
          <a:p>
            <a:pPr indent="-228600" lvl="0" marL="457200" rtl="0" algn="l">
              <a:lnSpc>
                <a:spcPct val="100000"/>
              </a:lnSpc>
              <a:spcBef>
                <a:spcPts val="0"/>
              </a:spcBef>
              <a:spcAft>
                <a:spcPts val="0"/>
              </a:spcAft>
              <a:buClr>
                <a:schemeClr val="dk1"/>
              </a:buClr>
              <a:buSzPts val="1200"/>
              <a:buNone/>
            </a:pPr>
            <a:r>
              <a:rPr lang="en-US" sz="1200"/>
              <a:t>are highly contextual and depend on the environment. </a:t>
            </a:r>
            <a:endParaRPr sz="1200"/>
          </a:p>
          <a:p>
            <a:pPr indent="-228600" lvl="0" marL="457200" rtl="0" algn="l">
              <a:lnSpc>
                <a:spcPct val="100000"/>
              </a:lnSpc>
              <a:spcBef>
                <a:spcPts val="0"/>
              </a:spcBef>
              <a:spcAft>
                <a:spcPts val="0"/>
              </a:spcAft>
              <a:buClr>
                <a:schemeClr val="dk1"/>
              </a:buClr>
              <a:buSzPts val="1200"/>
              <a:buNone/>
            </a:pPr>
            <a:r>
              <a:rPr lang="en-US" sz="1200"/>
              <a:t>deficits can be identified and replacement behaviors taught. </a:t>
            </a:r>
            <a:endParaRPr sz="1200"/>
          </a:p>
          <a:p>
            <a:pPr indent="0" lvl="0" marL="0" rtl="0" algn="l">
              <a:lnSpc>
                <a:spcPct val="100000"/>
              </a:lnSpc>
              <a:spcBef>
                <a:spcPts val="0"/>
              </a:spcBef>
              <a:spcAft>
                <a:spcPts val="0"/>
              </a:spcAft>
              <a:buSzPts val="1100"/>
              <a:buNone/>
            </a:pPr>
            <a:r>
              <a:t/>
            </a:r>
            <a:endParaRPr sz="1200"/>
          </a:p>
        </p:txBody>
      </p:sp>
      <p:sp>
        <p:nvSpPr>
          <p:cNvPr id="231" name="Google Shape;231;g333e1a588e7_0_686:notes"/>
          <p:cNvSpPr txBox="1"/>
          <p:nvPr>
            <p:ph idx="12" type="sldNum"/>
          </p:nvPr>
        </p:nvSpPr>
        <p:spPr>
          <a:xfrm>
            <a:off x="3884613" y="8685214"/>
            <a:ext cx="2971800" cy="4572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40a02f0c10_0_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Clr>
                <a:schemeClr val="dk1"/>
              </a:buClr>
              <a:buSzPts val="1100"/>
              <a:buFont typeface="Arial"/>
              <a:buNone/>
            </a:pPr>
            <a:r>
              <a:rPr b="1" lang="en-US" sz="1200"/>
              <a:t>Trainer Notes: This next section will include the following: </a:t>
            </a:r>
            <a:endParaRPr b="1" sz="1200"/>
          </a:p>
          <a:p>
            <a:pPr indent="-304800" lvl="0" marL="457200" rtl="0" algn="l">
              <a:lnSpc>
                <a:spcPct val="100000"/>
              </a:lnSpc>
              <a:spcBef>
                <a:spcPts val="640"/>
              </a:spcBef>
              <a:spcAft>
                <a:spcPts val="0"/>
              </a:spcAft>
              <a:buSzPts val="1200"/>
              <a:buChar char="●"/>
            </a:pPr>
            <a:r>
              <a:rPr lang="en-US" sz="1200"/>
              <a:t>An </a:t>
            </a:r>
            <a:r>
              <a:rPr lang="en-US" sz="1200"/>
              <a:t>Introduction to the Intervention</a:t>
            </a:r>
            <a:endParaRPr sz="1200"/>
          </a:p>
          <a:p>
            <a:pPr indent="0" lvl="0" marL="0" rtl="0" algn="l">
              <a:lnSpc>
                <a:spcPct val="100000"/>
              </a:lnSpc>
              <a:spcBef>
                <a:spcPts val="640"/>
              </a:spcBef>
              <a:spcAft>
                <a:spcPts val="0"/>
              </a:spcAft>
              <a:buClr>
                <a:schemeClr val="dk1"/>
              </a:buClr>
              <a:buSzPts val="1100"/>
              <a:buFont typeface="Arial"/>
              <a:buNone/>
            </a:pPr>
            <a:r>
              <a:rPr lang="en-US" sz="1200"/>
              <a:t>●	Purpose &amp; Benefits</a:t>
            </a:r>
            <a:endParaRPr sz="1200"/>
          </a:p>
          <a:p>
            <a:pPr indent="0" lvl="0" marL="0" rtl="0" algn="l">
              <a:lnSpc>
                <a:spcPct val="100000"/>
              </a:lnSpc>
              <a:spcBef>
                <a:spcPts val="640"/>
              </a:spcBef>
              <a:spcAft>
                <a:spcPts val="0"/>
              </a:spcAft>
              <a:buClr>
                <a:schemeClr val="dk1"/>
              </a:buClr>
              <a:buSzPts val="1100"/>
              <a:buFont typeface="Arial"/>
              <a:buNone/>
            </a:pPr>
            <a:r>
              <a:rPr lang="en-US" sz="1200"/>
              <a:t>●	Function the Intervention meets</a:t>
            </a:r>
            <a:endParaRPr sz="1200"/>
          </a:p>
          <a:p>
            <a:pPr indent="0" lvl="0" marL="0" rtl="0" algn="l">
              <a:lnSpc>
                <a:spcPct val="100000"/>
              </a:lnSpc>
              <a:spcBef>
                <a:spcPts val="640"/>
              </a:spcBef>
              <a:spcAft>
                <a:spcPts val="0"/>
              </a:spcAft>
              <a:buClr>
                <a:schemeClr val="dk1"/>
              </a:buClr>
              <a:buSzPts val="1100"/>
              <a:buFont typeface="Arial"/>
              <a:buNone/>
            </a:pPr>
            <a:r>
              <a:rPr lang="en-US" sz="1200"/>
              <a:t>●	Essential features of the intervention</a:t>
            </a:r>
            <a:endParaRPr sz="1200"/>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SzPts val="1400"/>
              <a:buNone/>
            </a:pPr>
            <a:r>
              <a:t/>
            </a:r>
            <a:endParaRPr/>
          </a:p>
        </p:txBody>
      </p:sp>
      <p:sp>
        <p:nvSpPr>
          <p:cNvPr id="237" name="Google Shape;237;g340a02f0c10_0_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19" name="Google Shape;119;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33e1a588e7_0_7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2" name="Google Shape;242;g333e1a588e7_0_7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US" sz="1200"/>
              <a:t>Trainer Notes: </a:t>
            </a:r>
            <a:r>
              <a:rPr lang="en-US" sz="1200"/>
              <a:t>P</a:t>
            </a:r>
            <a:r>
              <a:rPr lang="en-US" sz="1200"/>
              <a:t>urpose: Social skills instruction encompasses the direct teaching of targeted verbal and nonverbal social skills as well as effective strategies for social interactions and problem solving. The goal is to equip students with the skills they need to do better socially and academically. </a:t>
            </a:r>
            <a:endParaRPr sz="1200"/>
          </a:p>
          <a:p>
            <a:pPr indent="0" lvl="0" marL="0" rtl="0" algn="l">
              <a:lnSpc>
                <a:spcPct val="100000"/>
              </a:lnSpc>
              <a:spcBef>
                <a:spcPts val="0"/>
              </a:spcBef>
              <a:spcAft>
                <a:spcPts val="0"/>
              </a:spcAft>
              <a:buSzPts val="1400"/>
              <a:buNone/>
            </a:pPr>
            <a:r>
              <a:rPr lang="en-US" sz="1200"/>
              <a:t>For those who regularly experience difficulty in social situations, social skills groups can help. ... These groups help children learn joint attention, problem solving, and how to handle the challenges of social situations while having positive and fun social experiences with peers</a:t>
            </a:r>
            <a:endParaRPr sz="1200"/>
          </a:p>
          <a:p>
            <a:pPr indent="0" lvl="0" marL="0" rtl="0" algn="l">
              <a:lnSpc>
                <a:spcPct val="100000"/>
              </a:lnSpc>
              <a:spcBef>
                <a:spcPts val="0"/>
              </a:spcBef>
              <a:spcAft>
                <a:spcPts val="0"/>
              </a:spcAft>
              <a:buSzPts val="1400"/>
              <a:buNone/>
            </a:pPr>
            <a:r>
              <a:rPr lang="en-US" sz="1200"/>
              <a:t>The goal is to equip students with the skills they need to do better socially and academically.  </a:t>
            </a:r>
            <a:endParaRPr sz="1200"/>
          </a:p>
          <a:p>
            <a:pPr indent="0" lvl="0" marL="0" rtl="0" algn="l">
              <a:lnSpc>
                <a:spcPct val="100000"/>
              </a:lnSpc>
              <a:spcBef>
                <a:spcPts val="0"/>
              </a:spcBef>
              <a:spcAft>
                <a:spcPts val="0"/>
              </a:spcAft>
              <a:buSzPts val="1400"/>
              <a:buNone/>
            </a:pPr>
            <a:r>
              <a:t/>
            </a:r>
            <a:endParaRPr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33e1a588e7_0_862:notes"/>
          <p:cNvSpPr/>
          <p:nvPr>
            <p:ph idx="2" type="sldImg"/>
          </p:nvPr>
        </p:nvSpPr>
        <p:spPr>
          <a:xfrm>
            <a:off x="397574" y="685488"/>
            <a:ext cx="60627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g333e1a588e7_0_862:notes"/>
          <p:cNvSpPr txBox="1"/>
          <p:nvPr>
            <p:ph idx="1" type="body"/>
          </p:nvPr>
        </p:nvSpPr>
        <p:spPr>
          <a:xfrm>
            <a:off x="685800" y="4343400"/>
            <a:ext cx="5486400" cy="4114800"/>
          </a:xfrm>
          <a:prstGeom prst="rect">
            <a:avLst/>
          </a:prstGeom>
          <a:noFill/>
          <a:ln>
            <a:noFill/>
          </a:ln>
        </p:spPr>
        <p:txBody>
          <a:bodyPr anchorCtr="0" anchor="t" bIns="45650" lIns="91325" spcFirstLastPara="1" rIns="91325" wrap="square" tIns="45650">
            <a:noAutofit/>
          </a:bodyPr>
          <a:lstStyle/>
          <a:p>
            <a:pPr indent="0" lvl="0" marL="0" marR="0" rtl="0" algn="l">
              <a:lnSpc>
                <a:spcPct val="100000"/>
              </a:lnSpc>
              <a:spcBef>
                <a:spcPts val="0"/>
              </a:spcBef>
              <a:spcAft>
                <a:spcPts val="0"/>
              </a:spcAft>
              <a:buSzPts val="1400"/>
              <a:buNone/>
            </a:pPr>
            <a:r>
              <a:rPr b="1" lang="en-US" sz="1200"/>
              <a:t>Trainer Notes:</a:t>
            </a:r>
            <a:r>
              <a:rPr lang="en-US" sz="1200"/>
              <a:t> </a:t>
            </a:r>
            <a:r>
              <a:rPr lang="en-US" sz="1200"/>
              <a:t>.  </a:t>
            </a:r>
            <a:endParaRPr sz="1200"/>
          </a:p>
          <a:p>
            <a:pPr indent="0" lvl="0" marL="0" marR="0" rtl="0" algn="l">
              <a:lnSpc>
                <a:spcPct val="100000"/>
              </a:lnSpc>
              <a:spcBef>
                <a:spcPts val="0"/>
              </a:spcBef>
              <a:spcAft>
                <a:spcPts val="0"/>
              </a:spcAft>
              <a:buSzPts val="1400"/>
              <a:buNone/>
            </a:pPr>
            <a:r>
              <a:t/>
            </a:r>
            <a:endParaRPr sz="1200"/>
          </a:p>
          <a:p>
            <a:pPr indent="0" lvl="0" marL="0" marR="0" rtl="0" algn="l">
              <a:lnSpc>
                <a:spcPct val="100000"/>
              </a:lnSpc>
              <a:spcBef>
                <a:spcPts val="0"/>
              </a:spcBef>
              <a:spcAft>
                <a:spcPts val="0"/>
              </a:spcAft>
              <a:buSzPts val="1400"/>
              <a:buNone/>
            </a:pPr>
            <a:r>
              <a:rPr lang="en-US" sz="1200"/>
              <a:t>Behavior is known to serve a purpose or function for the student. . The function of behavior is either to obtain attention or an item/activity or escape/avoid attention or an item/activity. The function of behavior  guides the team to select an intervention to match that function.  SSIG is designed to address all functions based on the skills being taught. SSIG provides structured and regular opportunities for adults to provide attention when the student demonstrates the social skills being taught. Additionally, it is likely students will experience positive peer attention as they display use of more socially acceptable  skills</a:t>
            </a:r>
            <a:endParaRPr sz="1200"/>
          </a:p>
          <a:p>
            <a:pPr indent="0" lvl="0" marL="0" marR="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Clr>
                <a:schemeClr val="dk1"/>
              </a:buClr>
              <a:buSzPts val="1400"/>
              <a:buFont typeface="Arial"/>
              <a:buNone/>
            </a:pPr>
            <a:r>
              <a:rPr lang="en-US" sz="1200"/>
              <a:t>Social Skills Intervention groups primarily address the function of behavior related to social interaction and communication, aiming to improve skills like initiating conversations, understanding social cues, expressing emotions appropriately, and navigating social situations, thereby enhancing an individual's ability to interact positively with others.  It also helps to teach the skills that students need to self-regulate. as well as how to deal with triggers that increase their likelihood of escape /avoidance behaviors.  </a:t>
            </a:r>
            <a:endParaRPr sz="1200"/>
          </a:p>
        </p:txBody>
      </p:sp>
      <p:sp>
        <p:nvSpPr>
          <p:cNvPr id="250" name="Google Shape;250;g333e1a588e7_0_862:notes"/>
          <p:cNvSpPr txBox="1"/>
          <p:nvPr>
            <p:ph idx="12" type="sldNum"/>
          </p:nvPr>
        </p:nvSpPr>
        <p:spPr>
          <a:xfrm>
            <a:off x="3884613" y="8685214"/>
            <a:ext cx="2971800" cy="4572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33e1a588e7_0_7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0" name="Google Shape;290;g333e1a588e7_0_7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Clr>
                <a:schemeClr val="dk1"/>
              </a:buClr>
              <a:buSzPts val="1200"/>
              <a:buNone/>
            </a:pPr>
            <a:r>
              <a:rPr b="1" lang="en-US" sz="1200"/>
              <a:t>Trainer Notes</a:t>
            </a:r>
            <a:r>
              <a:rPr lang="en-US" sz="1200"/>
              <a:t>: The intention of SSIG, is to build upon the behavioral skills that have been universally taught within your building by providing more targeted instruction and practice around those discrete skills. </a:t>
            </a:r>
            <a:endParaRPr sz="1200"/>
          </a:p>
          <a:p>
            <a:pPr indent="-228600" lvl="0" marL="457200" rtl="0" algn="l">
              <a:lnSpc>
                <a:spcPct val="115000"/>
              </a:lnSpc>
              <a:spcBef>
                <a:spcPts val="0"/>
              </a:spcBef>
              <a:spcAft>
                <a:spcPts val="0"/>
              </a:spcAft>
              <a:buClr>
                <a:schemeClr val="dk1"/>
              </a:buClr>
              <a:buSzPts val="1200"/>
              <a:buNone/>
            </a:pPr>
            <a:r>
              <a:rPr lang="en-US" sz="1200"/>
              <a:t>Teaching social skills seeks to provide a foundation for academic instruction by teaching students skills in self-awareness and self-management, getting along with others, and decision-making</a:t>
            </a:r>
            <a:endParaRPr sz="1200"/>
          </a:p>
          <a:p>
            <a:pPr indent="-228600" lvl="0" marL="457200" rtl="0" algn="l">
              <a:lnSpc>
                <a:spcPct val="115000"/>
              </a:lnSpc>
              <a:spcBef>
                <a:spcPts val="0"/>
              </a:spcBef>
              <a:spcAft>
                <a:spcPts val="0"/>
              </a:spcAft>
              <a:buClr>
                <a:schemeClr val="dk1"/>
              </a:buClr>
              <a:buSzPts val="1200"/>
              <a:buNone/>
            </a:pPr>
            <a:r>
              <a:rPr lang="en-US" sz="1200"/>
              <a:t>These skills are essential to making friends, succeeding in school, as well as later in life when it comes to getting and keeping a job</a:t>
            </a:r>
            <a:endParaRPr sz="1200"/>
          </a:p>
          <a:p>
            <a:pPr indent="-228600" lvl="0" marL="457200" rtl="0" algn="l">
              <a:lnSpc>
                <a:spcPct val="115000"/>
              </a:lnSpc>
              <a:spcBef>
                <a:spcPts val="0"/>
              </a:spcBef>
              <a:spcAft>
                <a:spcPts val="0"/>
              </a:spcAft>
              <a:buClr>
                <a:schemeClr val="dk1"/>
              </a:buClr>
              <a:buSzPts val="1200"/>
              <a:buNone/>
            </a:pPr>
            <a:r>
              <a:rPr lang="en-US" sz="1200"/>
              <a:t>Social Skills Intervention Groups (SSIG) are designed for students who are not developing socially at the same rate as their peers. This may include students with attention deficit hyperactivity disorder (ADHD), for instance, who might be too active to pick up on social cues from their peers. It may also include students who have experienced trauma or those who struggle with social communication challenges because they don’t pick up on social interactions simply through observations.   </a:t>
            </a:r>
            <a:endParaRPr sz="1200"/>
          </a:p>
          <a:p>
            <a:pPr indent="0" lvl="0" marL="0" rtl="0" algn="l">
              <a:lnSpc>
                <a:spcPct val="115000"/>
              </a:lnSpc>
              <a:spcBef>
                <a:spcPts val="0"/>
              </a:spcBef>
              <a:spcAft>
                <a:spcPts val="0"/>
              </a:spcAft>
              <a:buSzPts val="1400"/>
              <a:buNone/>
            </a:pPr>
            <a:r>
              <a:t/>
            </a:r>
            <a:endParaRPr sz="1200"/>
          </a:p>
          <a:p>
            <a:pPr indent="-228600" lvl="0" marL="457200" rtl="0" algn="l">
              <a:lnSpc>
                <a:spcPct val="115000"/>
              </a:lnSpc>
              <a:spcBef>
                <a:spcPts val="0"/>
              </a:spcBef>
              <a:spcAft>
                <a:spcPts val="0"/>
              </a:spcAft>
              <a:buClr>
                <a:schemeClr val="dk1"/>
              </a:buClr>
              <a:buSzPts val="1200"/>
              <a:buNone/>
            </a:pPr>
            <a:r>
              <a:rPr lang="en-US" sz="1200"/>
              <a:t>The goal of SSIG is for students to learn important skills like engaging in conversation or asking for help; however, social skills are more than the ability to communicate with other people.  They encompass a person’s knowledge and ability to use social behaviors that are appropriate to specific situations and acceptable to others. </a:t>
            </a:r>
            <a:endParaRPr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33e1a588e7_0_27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6" name="Google Shape;296;g333e1a588e7_0_2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a:t>
            </a:r>
            <a:r>
              <a:rPr lang="en-US" sz="1200"/>
              <a:t> Students who took part in social and emotional learning programs improved in grades and standardized-test scores by 11 percentile points compared with non-participating students. That difference, the authors say, was significant—equivalent to moving a student in the middle of the class academically to the top 40 percent of students during the course of the intervention The basis of this review concluded that Social Skills play an important role in the academic achievement and adjustment in school among children..</a:t>
            </a:r>
            <a:endParaRPr sz="1200"/>
          </a:p>
          <a:p>
            <a:pPr indent="0" lvl="0" marL="0" rtl="0" algn="l">
              <a:lnSpc>
                <a:spcPct val="100000"/>
              </a:lnSpc>
              <a:spcBef>
                <a:spcPts val="0"/>
              </a:spcBef>
              <a:spcAft>
                <a:spcPts val="0"/>
              </a:spcAft>
              <a:buSzPts val="1400"/>
              <a:buNone/>
            </a:pPr>
            <a:r>
              <a:t/>
            </a:r>
            <a:endParaRPr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33e1a588e7_0_11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2" name="Google Shape;302;g333e1a588e7_0_11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lang="en-US"/>
              <a:t> SSIG is designed for students who have been unresponsive to to Tier 1 practices</a:t>
            </a:r>
            <a:endParaRPr/>
          </a:p>
          <a:p>
            <a:pPr indent="0" lvl="0" marL="0" rtl="0" algn="l">
              <a:lnSpc>
                <a:spcPct val="100000"/>
              </a:lnSpc>
              <a:spcBef>
                <a:spcPts val="0"/>
              </a:spcBef>
              <a:spcAft>
                <a:spcPts val="0"/>
              </a:spcAft>
              <a:buSzPts val="1400"/>
              <a:buNone/>
            </a:pPr>
            <a:r>
              <a:rPr lang="en-US"/>
              <a:t>and  have been observed struggling with these skills across multiple settings or contexts. </a:t>
            </a:r>
            <a:endParaRPr/>
          </a:p>
          <a:p>
            <a:pPr indent="0" lvl="0" marL="0" rtl="0" algn="l">
              <a:lnSpc>
                <a:spcPct val="100000"/>
              </a:lnSpc>
              <a:spcBef>
                <a:spcPts val="0"/>
              </a:spcBef>
              <a:spcAft>
                <a:spcPts val="0"/>
              </a:spcAft>
              <a:buSzPts val="1400"/>
              <a:buNone/>
            </a:pPr>
            <a:r>
              <a:rPr lang="en-US"/>
              <a:t>But they do not require more immediate individualized interventions.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This intervention is designed for students with deficient social skill functioning. These deficiencies may be due to lack of knowledge, lack of practice, lack of understanding of social cues, lack of reinforcement for appropriate behaviors, or the presence of competing problem behaviors (Elliott &amp; Gresham, 2008). These students may be identified as exhibiting internalizing and/or externalizing behaviors. Social skill groups are most effective for students with acquisition deficits. Students are classified as having an acquisition deficit when social skills are missing from their repertoire and additional, targeted instruction is needed in order to acquire the skill.</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88333"/>
              </a:lnSpc>
              <a:spcBef>
                <a:spcPts val="5"/>
              </a:spcBef>
              <a:spcAft>
                <a:spcPts val="0"/>
              </a:spcAft>
              <a:buClr>
                <a:schemeClr val="dk1"/>
              </a:buClr>
              <a:buSzPts val="1100"/>
              <a:buFont typeface="Arial"/>
              <a:buNone/>
            </a:pPr>
            <a:r>
              <a:rPr lang="en-US" sz="1200">
                <a:latin typeface="Calibri"/>
                <a:ea typeface="Calibri"/>
                <a:cs typeface="Calibri"/>
                <a:sym typeface="Calibri"/>
              </a:rPr>
              <a:t>SSIG also may be appropriate for students having performance deficits (i.e., those who know the skill but do not demonstrate it). Especially if the deficit is due to lack of practice, lack of understanding the social cues, or when to use the skill. It is less effective for those students who find competing behaviors more reinforcing. Social Skills Interventions are known to affect changes in a wide range of problem behaviors including: communication, cooperation, assertion, empathy, engagement in tasks, showing responsibility, and self-control.</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7aaae737c1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8" name="Google Shape;308;g37aaae737c1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US" sz="1200"/>
              <a:t>Trainer Notes: </a:t>
            </a:r>
            <a:endParaRPr b="1" sz="1200"/>
          </a:p>
          <a:p>
            <a:pPr indent="0" lvl="0" marL="0" rtl="0" algn="l">
              <a:lnSpc>
                <a:spcPct val="115000"/>
              </a:lnSpc>
              <a:spcBef>
                <a:spcPts val="0"/>
              </a:spcBef>
              <a:spcAft>
                <a:spcPts val="0"/>
              </a:spcAft>
              <a:buSzPts val="1400"/>
              <a:buNone/>
            </a:pPr>
            <a:r>
              <a:rPr lang="en-US" sz="1200"/>
              <a:t>Students with better developed social skills tend to be more successful in classroom environments.</a:t>
            </a:r>
            <a:endParaRPr sz="1200"/>
          </a:p>
          <a:p>
            <a:pPr indent="0" lvl="0" marL="0" rtl="0" algn="l">
              <a:lnSpc>
                <a:spcPct val="115000"/>
              </a:lnSpc>
              <a:spcBef>
                <a:spcPts val="0"/>
              </a:spcBef>
              <a:spcAft>
                <a:spcPts val="0"/>
              </a:spcAft>
              <a:buSzPts val="1400"/>
              <a:buNone/>
            </a:pPr>
            <a:r>
              <a:rPr lang="en-US" sz="1200"/>
              <a:t>Students who demonstrate social skills mastery tend to have higher levels of academic achievement </a:t>
            </a:r>
            <a:endParaRPr sz="1200"/>
          </a:p>
          <a:p>
            <a:pPr indent="0" lvl="0" marL="0" rtl="0" algn="l">
              <a:lnSpc>
                <a:spcPct val="115000"/>
              </a:lnSpc>
              <a:spcBef>
                <a:spcPts val="0"/>
              </a:spcBef>
              <a:spcAft>
                <a:spcPts val="0"/>
              </a:spcAft>
              <a:buSzPts val="1400"/>
              <a:buNone/>
            </a:pPr>
            <a:r>
              <a:rPr lang="en-US" sz="1200"/>
              <a:t>Students with strong social skills experience less peer isolation and rejection. </a:t>
            </a:r>
            <a:endParaRPr sz="1200"/>
          </a:p>
          <a:p>
            <a:pPr indent="0" lvl="0" marL="0" rtl="0" algn="l">
              <a:lnSpc>
                <a:spcPct val="115000"/>
              </a:lnSpc>
              <a:spcBef>
                <a:spcPts val="0"/>
              </a:spcBef>
              <a:spcAft>
                <a:spcPts val="0"/>
              </a:spcAft>
              <a:buSzPts val="1400"/>
              <a:buNone/>
            </a:pPr>
            <a:r>
              <a:rPr lang="en-US" sz="1200"/>
              <a:t>Higher rates of peer acceptance is linked to positive academic outcomes  </a:t>
            </a:r>
            <a:endParaRPr sz="1200"/>
          </a:p>
          <a:p>
            <a:pPr indent="0" lvl="0" marL="0" rtl="0" algn="l">
              <a:lnSpc>
                <a:spcPct val="115000"/>
              </a:lnSpc>
              <a:spcBef>
                <a:spcPts val="0"/>
              </a:spcBef>
              <a:spcAft>
                <a:spcPts val="0"/>
              </a:spcAft>
              <a:buSzPts val="1400"/>
              <a:buNone/>
            </a:pPr>
            <a:r>
              <a:t/>
            </a:r>
            <a:endParaRPr sz="1200"/>
          </a:p>
          <a:p>
            <a:pPr indent="0" lvl="0" marL="0" rtl="0" algn="l">
              <a:lnSpc>
                <a:spcPct val="115000"/>
              </a:lnSpc>
              <a:spcBef>
                <a:spcPts val="0"/>
              </a:spcBef>
              <a:spcAft>
                <a:spcPts val="0"/>
              </a:spcAft>
              <a:buSzPts val="1400"/>
              <a:buNone/>
            </a:pPr>
            <a:r>
              <a:t/>
            </a:r>
            <a:endParaRPr sz="1200"/>
          </a:p>
          <a:p>
            <a:pPr indent="0" lvl="0" marL="0" rtl="0" algn="l">
              <a:lnSpc>
                <a:spcPct val="115000"/>
              </a:lnSpc>
              <a:spcBef>
                <a:spcPts val="0"/>
              </a:spcBef>
              <a:spcAft>
                <a:spcPts val="0"/>
              </a:spcAft>
              <a:buClr>
                <a:schemeClr val="dk1"/>
              </a:buClr>
              <a:buSzPts val="1100"/>
              <a:buFont typeface="Arial"/>
              <a:buNone/>
            </a:pPr>
            <a:r>
              <a:rPr lang="en-US" sz="1200"/>
              <a:t>Social Skills are essential to the success and well-being of all people contributing to peer acceptance and a satisfactory school adjustment. They  allow an individual to cope effectively within the larger social environments</a:t>
            </a:r>
            <a:endParaRPr sz="1200"/>
          </a:p>
          <a:p>
            <a:pPr indent="0" lvl="0" marL="0" rtl="0" algn="l">
              <a:lnSpc>
                <a:spcPct val="115000"/>
              </a:lnSpc>
              <a:spcBef>
                <a:spcPts val="0"/>
              </a:spcBef>
              <a:spcAft>
                <a:spcPts val="0"/>
              </a:spcAft>
              <a:buClr>
                <a:schemeClr val="dk1"/>
              </a:buClr>
              <a:buSzPts val="1100"/>
              <a:buFont typeface="Arial"/>
              <a:buNone/>
            </a:pPr>
            <a:r>
              <a:rPr lang="en-US" sz="1200"/>
              <a:t>Social skills are also predictive of job success and they are associated with better mental health status.</a:t>
            </a:r>
            <a:endParaRPr sz="1200"/>
          </a:p>
          <a:p>
            <a:pPr indent="0" lvl="0" marL="0" rtl="0" algn="l">
              <a:lnSpc>
                <a:spcPct val="115000"/>
              </a:lnSpc>
              <a:spcBef>
                <a:spcPts val="0"/>
              </a:spcBef>
              <a:spcAft>
                <a:spcPts val="0"/>
              </a:spcAft>
              <a:buClr>
                <a:schemeClr val="dk1"/>
              </a:buClr>
              <a:buSzPts val="1100"/>
              <a:buFont typeface="Arial"/>
              <a:buNone/>
            </a:pPr>
            <a:r>
              <a:t/>
            </a:r>
            <a:endParaRPr sz="1200"/>
          </a:p>
          <a:p>
            <a:pPr indent="0" lvl="0" marL="0" rtl="0" algn="l">
              <a:lnSpc>
                <a:spcPct val="115000"/>
              </a:lnSpc>
              <a:spcBef>
                <a:spcPts val="0"/>
              </a:spcBef>
              <a:spcAft>
                <a:spcPts val="0"/>
              </a:spcAft>
              <a:buClr>
                <a:schemeClr val="dk1"/>
              </a:buClr>
              <a:buSzPts val="1100"/>
              <a:buFont typeface="Arial"/>
              <a:buNone/>
            </a:pPr>
            <a:r>
              <a:t/>
            </a:r>
            <a:endParaRPr sz="1200"/>
          </a:p>
          <a:p>
            <a:pPr indent="0" lvl="0" marL="0" rtl="0" algn="l">
              <a:lnSpc>
                <a:spcPct val="115000"/>
              </a:lnSpc>
              <a:spcBef>
                <a:spcPts val="0"/>
              </a:spcBef>
              <a:spcAft>
                <a:spcPts val="0"/>
              </a:spcAft>
              <a:buClr>
                <a:schemeClr val="dk1"/>
              </a:buClr>
              <a:buSzPts val="1100"/>
              <a:buFont typeface="Arial"/>
              <a:buNone/>
            </a:pPr>
            <a:r>
              <a:t/>
            </a:r>
            <a:endParaRPr sz="1200"/>
          </a:p>
          <a:p>
            <a:pPr indent="0" lvl="0" marL="0" rtl="0" algn="l">
              <a:lnSpc>
                <a:spcPct val="100000"/>
              </a:lnSpc>
              <a:spcBef>
                <a:spcPts val="0"/>
              </a:spcBef>
              <a:spcAft>
                <a:spcPts val="0"/>
              </a:spcAft>
              <a:buSzPts val="1400"/>
              <a:buNone/>
            </a:pPr>
            <a:r>
              <a:t/>
            </a:r>
            <a:endParaRPr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33e1a588e7_0_9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 </a:t>
            </a:r>
            <a:r>
              <a:rPr lang="en-US" sz="1200"/>
              <a:t>Implementation of Social Skill instructional groups occurs using the following basic approach: </a:t>
            </a:r>
            <a:endParaRPr sz="1200"/>
          </a:p>
          <a:p>
            <a:pPr indent="0" lvl="0" marL="0" rtl="0" algn="l">
              <a:lnSpc>
                <a:spcPct val="100000"/>
              </a:lnSpc>
              <a:spcBef>
                <a:spcPts val="0"/>
              </a:spcBef>
              <a:spcAft>
                <a:spcPts val="0"/>
              </a:spcAft>
              <a:buSzPts val="1400"/>
              <a:buNone/>
            </a:pPr>
            <a:r>
              <a:rPr lang="en-US" sz="1200"/>
              <a:t>Students are identified as needing additional behavioral support in the area of social skills through the Advance Tiers Student Identification Process. </a:t>
            </a:r>
            <a:endParaRPr sz="1200"/>
          </a:p>
          <a:p>
            <a:pPr indent="0" lvl="0" marL="0" rtl="0" algn="l">
              <a:lnSpc>
                <a:spcPct val="100000"/>
              </a:lnSpc>
              <a:spcBef>
                <a:spcPts val="0"/>
              </a:spcBef>
              <a:spcAft>
                <a:spcPts val="0"/>
              </a:spcAft>
              <a:buSzPts val="1400"/>
              <a:buNone/>
            </a:pPr>
            <a:r>
              <a:rPr lang="en-US" sz="1200"/>
              <a:t>Students are grouped according to similar needs and demographics (e.g., age, maturation, gender). </a:t>
            </a:r>
            <a:endParaRPr sz="1200"/>
          </a:p>
          <a:p>
            <a:pPr indent="0" lvl="0" marL="0" rtl="0" algn="l">
              <a:lnSpc>
                <a:spcPct val="100000"/>
              </a:lnSpc>
              <a:spcBef>
                <a:spcPts val="0"/>
              </a:spcBef>
              <a:spcAft>
                <a:spcPts val="0"/>
              </a:spcAft>
              <a:buSzPts val="1400"/>
              <a:buNone/>
            </a:pPr>
            <a:r>
              <a:rPr lang="en-US" sz="1200"/>
              <a:t>Logistics (e.g., group facilitator, meeting location, days and time for when meetings occur) are established and communicated to students and staff directly impacted. </a:t>
            </a:r>
            <a:endParaRPr sz="1200"/>
          </a:p>
          <a:p>
            <a:pPr indent="0" lvl="0" marL="0" rtl="0" algn="l">
              <a:lnSpc>
                <a:spcPct val="100000"/>
              </a:lnSpc>
              <a:spcBef>
                <a:spcPts val="0"/>
              </a:spcBef>
              <a:spcAft>
                <a:spcPts val="0"/>
              </a:spcAft>
              <a:buSzPts val="1400"/>
              <a:buNone/>
            </a:pPr>
            <a:r>
              <a:rPr lang="en-US" sz="1200"/>
              <a:t>Lessons are gathered for teaching skills in the areas of need. </a:t>
            </a:r>
            <a:endParaRPr sz="1200"/>
          </a:p>
          <a:p>
            <a:pPr indent="0" lvl="0" marL="0" rtl="0" algn="l">
              <a:lnSpc>
                <a:spcPct val="100000"/>
              </a:lnSpc>
              <a:spcBef>
                <a:spcPts val="0"/>
              </a:spcBef>
              <a:spcAft>
                <a:spcPts val="0"/>
              </a:spcAft>
              <a:buSzPts val="1400"/>
              <a:buNone/>
            </a:pPr>
            <a:r>
              <a:rPr lang="en-US" sz="1200"/>
              <a:t>Facilitators follow a consistent format during each session (i.e., review group rules, skill introduction, demonstration of target skill, practice skill, feedback/reinforcement). </a:t>
            </a:r>
            <a:endParaRPr sz="1200"/>
          </a:p>
          <a:p>
            <a:pPr indent="0" lvl="0" marL="0" rtl="0" algn="l">
              <a:lnSpc>
                <a:spcPct val="100000"/>
              </a:lnSpc>
              <a:spcBef>
                <a:spcPts val="0"/>
              </a:spcBef>
              <a:spcAft>
                <a:spcPts val="0"/>
              </a:spcAft>
              <a:buSzPts val="1400"/>
              <a:buNone/>
            </a:pPr>
            <a:r>
              <a:rPr lang="en-US" sz="1200"/>
              <a:t>Student demonstration and performance of skills is regularly prompted and recognized by all adults in the child’s environment. </a:t>
            </a:r>
            <a:endParaRPr sz="1200"/>
          </a:p>
          <a:p>
            <a:pPr indent="0" lvl="0" marL="0" rtl="0" algn="l">
              <a:lnSpc>
                <a:spcPct val="100000"/>
              </a:lnSpc>
              <a:spcBef>
                <a:spcPts val="0"/>
              </a:spcBef>
              <a:spcAft>
                <a:spcPts val="0"/>
              </a:spcAft>
              <a:buSzPts val="1400"/>
              <a:buNone/>
            </a:pPr>
            <a:r>
              <a:rPr lang="en-US" sz="1200"/>
              <a:t>Student data is generated on a regular basis and is used to monitor progress and make decisions about the intervention effects.</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t/>
            </a:r>
            <a:endParaRPr sz="1200"/>
          </a:p>
        </p:txBody>
      </p:sp>
      <p:sp>
        <p:nvSpPr>
          <p:cNvPr id="314" name="Google Shape;314;g333e1a588e7_0_98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33e1a588e7_0_138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g333e1a588e7_0_1384:notes"/>
          <p:cNvSpPr txBox="1"/>
          <p:nvPr>
            <p:ph idx="1" type="body"/>
          </p:nvPr>
        </p:nvSpPr>
        <p:spPr>
          <a:xfrm>
            <a:off x="685800" y="4343400"/>
            <a:ext cx="5486400" cy="41148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SzPts val="1100"/>
              <a:buNone/>
            </a:pPr>
            <a:r>
              <a:rPr b="1" lang="en-US" sz="1200"/>
              <a:t>Trainer Notes: </a:t>
            </a:r>
            <a:r>
              <a:rPr lang="en-US" sz="1200"/>
              <a:t>We are going to begin</a:t>
            </a:r>
            <a:r>
              <a:rPr b="1" lang="en-US" sz="1200"/>
              <a:t> </a:t>
            </a:r>
            <a:r>
              <a:rPr lang="en-US" sz="1200"/>
              <a:t>with the essential personnel needed to run Social Skills groups effectively and efficiently. </a:t>
            </a:r>
            <a:endParaRPr sz="1200"/>
          </a:p>
          <a:p>
            <a:pPr indent="0" lvl="0" marL="0" rtl="0" algn="l">
              <a:lnSpc>
                <a:spcPct val="100000"/>
              </a:lnSpc>
              <a:spcBef>
                <a:spcPts val="0"/>
              </a:spcBef>
              <a:spcAft>
                <a:spcPts val="0"/>
              </a:spcAft>
              <a:buSzPts val="1100"/>
              <a:buNone/>
            </a:pPr>
            <a:r>
              <a:rPr lang="en-US" sz="1200"/>
              <a:t>It is important  not to overload any one person with too many duties.  </a:t>
            </a:r>
            <a:endParaRPr sz="1200">
              <a:highlight>
                <a:srgbClr val="FFFFFF"/>
              </a:highlight>
            </a:endParaRPr>
          </a:p>
          <a:p>
            <a:pPr indent="0" lvl="0" marL="0" rtl="0" algn="l">
              <a:lnSpc>
                <a:spcPct val="100000"/>
              </a:lnSpc>
              <a:spcBef>
                <a:spcPts val="0"/>
              </a:spcBef>
              <a:spcAft>
                <a:spcPts val="0"/>
              </a:spcAft>
              <a:buClr>
                <a:schemeClr val="dk1"/>
              </a:buClr>
              <a:buSzPts val="1100"/>
              <a:buFont typeface="Arial"/>
              <a:buNone/>
            </a:pPr>
            <a:r>
              <a:rPr lang="en-US" sz="1200"/>
              <a:t>It will be important to determine which school personnel will implement SSIG and what specific responsibilities each person will be expected to fulfill. It will also be important to teach personnel how to perform tasks associated with their role in SSIG. To ensure maximum effectiveness, explicit instruction should occur with each staff member.</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lang="en-US" sz="1200"/>
              <a:t>Intervention Coordinator: In most cases one staff member will be designated to coordinate the social skills intervention group in a school. The primary responsibility of the Coordinator is organizing resources and support for effective delivery of the intervention. The Coordinator typically has limited contact with student participants. Instead, the Coordinator manages and supports the intervention Facilitator(s). Typically a Coordinator trains staff and parents for their role in supporting the intervention. The Coordinator also may assist with or be the primary manager of data that is used to monitor each student’s response to the intervention. The Coordinator communicates regularly with the school’s Tier 2 team and school staff to provide information about numbers of students participating in social skills intervention groups, fidelity checks for the intervention, maintenance procedures, student progress during intervention, and long-term outcomes after a group has ended.</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lang="en-US" sz="1200"/>
              <a:t>Social Skills Group Facilitator(s): In addition to the Coordinator, one or more Facilitators are assigned for each group of students who receive the social skills intervention (e.g., six to eight children per group). Facilitators are responsible for direct contact with student participants. They meet weekly, at minimum, with a small group of students who demonstrate similar social skill deficits. Facilitators organize lesson plans and materials and provide 30 to 60 minutes of social skill instruction in a consistent location. Facilitator(s) should establish procedures and expected behaviors similar to any well-run classroom (i.e. attention signal, behavior expectations/rules, incentives). Facilitators also serve as a communication link with teaching staff who will prompt and reinforce student use of newly learned skills. A critical role of the Facilitators is to let teaching staff know exactly what skills have been taught in each session, specific steps students must demonstrate to be considered successful with the skill, and variations of the skills that may be recognized as “reasonable approximations” of the target behavior. Finally, Facilitators assist classroom teachers as they regularly rate student performance of specific social skills learned during the intervention sessions. The teacher rating data can be entered in a database by the facilitator(s) or coordinator and graphed so that student progress can be easily reviewed during  a Tier 2 Team meeting.</a:t>
            </a:r>
            <a:endParaRPr sz="1200"/>
          </a:p>
          <a:p>
            <a:pPr indent="0" lvl="0" marL="0" rtl="0" algn="l">
              <a:lnSpc>
                <a:spcPct val="100000"/>
              </a:lnSpc>
              <a:spcBef>
                <a:spcPts val="0"/>
              </a:spcBef>
              <a:spcAft>
                <a:spcPts val="0"/>
              </a:spcAft>
              <a:buSzPts val="1100"/>
              <a:buNone/>
            </a:pPr>
            <a:r>
              <a:t/>
            </a:r>
            <a:endParaRPr sz="1200"/>
          </a:p>
        </p:txBody>
      </p:sp>
      <p:sp>
        <p:nvSpPr>
          <p:cNvPr id="320" name="Google Shape;320;g333e1a588e7_0_1384:notes"/>
          <p:cNvSpPr txBox="1"/>
          <p:nvPr>
            <p:ph idx="12" type="sldNum"/>
          </p:nvPr>
        </p:nvSpPr>
        <p:spPr>
          <a:xfrm>
            <a:off x="3884613" y="8685214"/>
            <a:ext cx="2971800" cy="4572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33e1a588e7_0_13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6" name="Google Shape;326;g333e1a588e7_0_13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sz="1200"/>
              <a:t>Trainer Notes:</a:t>
            </a:r>
            <a:r>
              <a:rPr lang="en-US" sz="1200"/>
              <a:t>  School Counselor Role</a:t>
            </a:r>
            <a:endParaRPr sz="1200"/>
          </a:p>
          <a:p>
            <a:pPr indent="0" lvl="0" marL="0" rtl="0" algn="l">
              <a:lnSpc>
                <a:spcPct val="100000"/>
              </a:lnSpc>
              <a:spcBef>
                <a:spcPts val="0"/>
              </a:spcBef>
              <a:spcAft>
                <a:spcPts val="0"/>
              </a:spcAft>
              <a:buClr>
                <a:schemeClr val="dk1"/>
              </a:buClr>
              <a:buSzPts val="1100"/>
              <a:buFont typeface="Arial"/>
              <a:buNone/>
            </a:pPr>
            <a:r>
              <a:rPr lang="en-US" sz="1200"/>
              <a:t>SSIG is an intervention that can have overlap with other interventions (e.g., counseling groups). As such, some schools might assume that certain personnel, like school counselors, are already doing this intervention and/or would be the “best fit” to fill the role of coordinator or facilitator. However, within a comprehensive system of support for skills, there is a potential for various stakeholders to be engaged. While it may seem like a natural fit for the school counselor to take on coordinator and/or facilitator roles, it is critical to note that this is not a requirement. Alignment is crucial. As such, as teams plan for implementation of SSIG, it is important to assess what they currently have in place and the availability of personnel to conduct social skills groups. For instance, professional school counselors are often tasked with implementing small groups focused on counseling outcomes, so it is important to establish clear boundaries around roles and responsibilities for the different groups to ensure they are not overloaded. </a:t>
            </a:r>
            <a:endParaRPr sz="1200">
              <a:highlight>
                <a:srgbClr val="FFFF00"/>
              </a:highlight>
            </a:endParaRPr>
          </a:p>
          <a:p>
            <a:pPr indent="0" lvl="0" marL="0" rtl="0" algn="l">
              <a:lnSpc>
                <a:spcPct val="100000"/>
              </a:lnSpc>
              <a:spcBef>
                <a:spcPts val="0"/>
              </a:spcBef>
              <a:spcAft>
                <a:spcPts val="0"/>
              </a:spcAft>
              <a:buSzPts val="1400"/>
              <a:buNone/>
            </a:pPr>
            <a:r>
              <a:t/>
            </a:r>
            <a:endParaRPr sz="1200">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33e1a588e7_0_1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2" name="Google Shape;332;g333e1a588e7_0_13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US" sz="1200"/>
              <a:t>Trainer Notes:  </a:t>
            </a:r>
            <a:r>
              <a:rPr lang="en-US" sz="1200"/>
              <a:t>Teachers  role</a:t>
            </a:r>
            <a:r>
              <a:rPr b="1" lang="en-US" sz="1200"/>
              <a:t> </a:t>
            </a:r>
            <a:r>
              <a:rPr lang="en-US" sz="1200">
                <a:solidFill>
                  <a:schemeClr val="dk1"/>
                </a:solidFill>
              </a:rPr>
              <a:t>In previous models of individual lessons or social skills groups, students attended sessions outside the classroom and few connections were made between social skill lesson content and interactions within the classroom. In SSIG, teachers play a significant role in helping students practice and use social skills taught in the weekly group session. Specifically, teachers will prompt and reinforce student use of newly learned skills. To build on the skills that have been taught in each session, teachers need to understand the specific steps students must demonstrate to be considered successful with the skill, and variations of the skills that may be recognized as “reasonable approximations” of the target behavior. Finally, classroom teachers will regularly rate student performance of specific social skills learned during the intervention sessions</a:t>
            </a:r>
            <a:r>
              <a:rPr lang="en-US" sz="1200">
                <a:solidFill>
                  <a:srgbClr val="231F20"/>
                </a:solidFill>
              </a:rPr>
              <a:t> that are listed on the student’s daily or weekly progress report. Specifically, the classroom teacher gives positive, specific praise for appropriate use of social skills, provides corrective feedback when applicable, and then rates student demonstration of skills using a predetermined point system. Teachers are explicitly directed to initiate the feedback interactions, it is not the student’s responsibility to initiate this task. </a:t>
            </a:r>
            <a:endParaRPr sz="1200">
              <a:solidFill>
                <a:srgbClr val="231F20"/>
              </a:solidFill>
            </a:endParaRPr>
          </a:p>
          <a:p>
            <a:pPr indent="0" lvl="0" marL="0" rtl="0" algn="l">
              <a:lnSpc>
                <a:spcPct val="100000"/>
              </a:lnSpc>
              <a:spcBef>
                <a:spcPts val="0"/>
              </a:spcBef>
              <a:spcAft>
                <a:spcPts val="0"/>
              </a:spcAft>
              <a:buSzPts val="1400"/>
              <a:buNone/>
            </a:pPr>
            <a:r>
              <a:t/>
            </a:r>
            <a:endParaRPr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 name="Google Shape;125;p5: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a:p>
          <a:p>
            <a:pPr indent="0" lvl="0" marL="0" rtl="0" algn="l">
              <a:lnSpc>
                <a:spcPct val="100000"/>
              </a:lnSpc>
              <a:spcBef>
                <a:spcPts val="0"/>
              </a:spcBef>
              <a:spcAft>
                <a:spcPts val="0"/>
              </a:spcAft>
              <a:buSzPts val="1400"/>
              <a:buNone/>
            </a:pPr>
            <a:r>
              <a:rPr b="1" lang="en-US"/>
              <a:t>To Know/To Say:</a:t>
            </a:r>
            <a:r>
              <a:rPr b="0" lang="en-US"/>
              <a:t>  </a:t>
            </a:r>
            <a:r>
              <a:rPr lang="en-US"/>
              <a:t>“These will be the Working Agreements we will honor during all our training sessions this year.”</a:t>
            </a:r>
            <a:endParaRPr/>
          </a:p>
          <a:p>
            <a:pPr indent="0" lvl="0" marL="0" rtl="0" algn="l">
              <a:lnSpc>
                <a:spcPct val="100000"/>
              </a:lnSpc>
              <a:spcBef>
                <a:spcPts val="0"/>
              </a:spcBef>
              <a:spcAft>
                <a:spcPts val="0"/>
              </a:spcAft>
              <a:buSzPts val="1400"/>
              <a:buNone/>
            </a:pPr>
            <a:r>
              <a:t/>
            </a:r>
            <a:endParaRPr/>
          </a:p>
        </p:txBody>
      </p:sp>
      <p:sp>
        <p:nvSpPr>
          <p:cNvPr id="126" name="Google Shape;126;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33e1a588e7_0_14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8" name="Google Shape;338;g333e1a588e7_0_140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 </a:t>
            </a:r>
            <a:r>
              <a:rPr lang="en-US" sz="1200"/>
              <a:t> Discuss these questions with the building team as part of their action planning process.  </a:t>
            </a:r>
            <a:endParaRPr sz="1200"/>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33e1a588e7_0_18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sz="1200"/>
              <a:t>Trainer Notes:</a:t>
            </a:r>
            <a:r>
              <a:rPr lang="en-US" sz="1200"/>
              <a:t>  Guide teams to discuss the questions on the slide and develop action steps for completion.  </a:t>
            </a:r>
            <a:endParaRPr sz="1200"/>
          </a:p>
          <a:p>
            <a:pPr indent="0" lvl="0" marL="0" rtl="0" algn="l">
              <a:lnSpc>
                <a:spcPct val="100000"/>
              </a:lnSpc>
              <a:spcBef>
                <a:spcPts val="0"/>
              </a:spcBef>
              <a:spcAft>
                <a:spcPts val="0"/>
              </a:spcAft>
              <a:buClr>
                <a:schemeClr val="dk1"/>
              </a:buClr>
              <a:buSzPts val="1400"/>
              <a:buFont typeface="Arial"/>
              <a:buNone/>
            </a:pPr>
            <a:r>
              <a:rPr lang="en-US" sz="1200"/>
              <a:t> What action steps do you need to add to your action plan to ensure that the items you just discussed are accomplished?</a:t>
            </a:r>
            <a:endParaRPr sz="1200"/>
          </a:p>
        </p:txBody>
      </p:sp>
      <p:sp>
        <p:nvSpPr>
          <p:cNvPr id="344" name="Google Shape;344;g333e1a588e7_0_18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33e1a588e7_0_16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1" name="Google Shape;351;g333e1a588e7_0_16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sz="1200">
                <a:solidFill>
                  <a:schemeClr val="dk1"/>
                </a:solidFill>
              </a:rPr>
              <a:t>Trainer Note: </a:t>
            </a:r>
            <a:r>
              <a:rPr lang="en-US" sz="1200">
                <a:solidFill>
                  <a:schemeClr val="dk1"/>
                </a:solidFill>
              </a:rPr>
              <a:t> </a:t>
            </a:r>
            <a:r>
              <a:rPr lang="en-US" sz="1200"/>
              <a:t>Consider your serviceable base rate to</a:t>
            </a:r>
            <a:r>
              <a:rPr lang="en-US" sz="1200">
                <a:solidFill>
                  <a:schemeClr val="dk1"/>
                </a:solidFill>
              </a:rPr>
              <a:t> determine the number of students </a:t>
            </a:r>
            <a:r>
              <a:rPr lang="en-US" sz="1200"/>
              <a:t>that </a:t>
            </a:r>
            <a:r>
              <a:rPr lang="en-US" sz="1200">
                <a:solidFill>
                  <a:schemeClr val="dk1"/>
                </a:solidFill>
              </a:rPr>
              <a:t>can logistically be served in SSIG at one time based on </a:t>
            </a:r>
            <a:r>
              <a:rPr lang="en-US" sz="1200"/>
              <a:t>your</a:t>
            </a:r>
            <a:r>
              <a:rPr lang="en-US" sz="1200">
                <a:solidFill>
                  <a:schemeClr val="dk1"/>
                </a:solidFill>
              </a:rPr>
              <a:t> available staff and resources.   </a:t>
            </a:r>
            <a:endParaRPr sz="12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b="1" sz="1200">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7d6f3ea6c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7" name="Google Shape;357;g37d6f3ea6c1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US" sz="1200"/>
              <a:t>Trainer Notes:</a:t>
            </a:r>
            <a:r>
              <a:rPr lang="en-US" sz="1200"/>
              <a:t>  As teams are building their system pieces it is important to determine the guidelines they will use for establishing their groups as students are identified.</a:t>
            </a:r>
            <a:endParaRPr sz="1200"/>
          </a:p>
          <a:p>
            <a:pPr indent="0" lvl="0" marL="0" rtl="0" algn="l">
              <a:lnSpc>
                <a:spcPct val="115000"/>
              </a:lnSpc>
              <a:spcBef>
                <a:spcPts val="0"/>
              </a:spcBef>
              <a:spcAft>
                <a:spcPts val="0"/>
              </a:spcAft>
              <a:buClr>
                <a:schemeClr val="dk1"/>
              </a:buClr>
              <a:buSzPts val="1100"/>
              <a:buFont typeface="Arial"/>
              <a:buNone/>
            </a:pPr>
            <a:r>
              <a:rPr lang="en-US" sz="1200"/>
              <a:t>Once you have determined your capacity, establishing your group dynamics is an essential next step beginning with group size.  While you need enough participants to make social interaction possible, too many students could interfere with social learning especially if one or more group members feel intimidated or insecure in larger groups. Also the students will need to be able to practice the skills so you will need to make sure that there is time and space for all participants to practice.    Generally, six to eight participants is a manageable number.  Additional factors to consider when determining optimal groups might be gender, balancing the severity of issues as well as age groups. A gap between the youngest and eldest participant (e.g. ages 8 to 12) may be too broad a range for students to effectively learn social skills.  Gaining knowledge about the student’s social skill deficits and skill level will be a key factor in determining which group will be best suited to meet their needs.   </a:t>
            </a:r>
            <a:endParaRPr sz="1200"/>
          </a:p>
          <a:p>
            <a:pPr indent="0" lvl="0" marL="0" rtl="0" algn="l">
              <a:lnSpc>
                <a:spcPct val="115000"/>
              </a:lnSpc>
              <a:spcBef>
                <a:spcPts val="0"/>
              </a:spcBef>
              <a:spcAft>
                <a:spcPts val="0"/>
              </a:spcAft>
              <a:buClr>
                <a:schemeClr val="dk1"/>
              </a:buClr>
              <a:buSzPts val="1100"/>
              <a:buFont typeface="Arial"/>
              <a:buNone/>
            </a:pPr>
            <a:r>
              <a:t/>
            </a:r>
            <a:endParaRPr sz="1200"/>
          </a:p>
          <a:p>
            <a:pPr indent="0" lvl="0" marL="0" rtl="0" algn="l">
              <a:lnSpc>
                <a:spcPct val="100000"/>
              </a:lnSpc>
              <a:spcBef>
                <a:spcPts val="0"/>
              </a:spcBef>
              <a:spcAft>
                <a:spcPts val="0"/>
              </a:spcAft>
              <a:buSzPts val="1400"/>
              <a:buNone/>
            </a:pPr>
            <a:r>
              <a:rPr lang="en-US"/>
              <a:t>Grouping students who have similar problems is advantageous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Homogenous groups are not required.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 goal is for the group to develop into a social unit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Organizing students into manageable small groups of six-eight will give students a chance to observe others, practice with peers, and receive feedback</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33e1a588e7_0_16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4" name="Google Shape;364;g333e1a588e7_0_16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a:t>
            </a:r>
            <a:r>
              <a:rPr lang="en-US"/>
              <a:t>:</a:t>
            </a:r>
            <a:r>
              <a:rPr lang="en-US" sz="1200"/>
              <a:t> The nature of SSIG is for students to be interactive and practice the new skills being taught .  This is important to take this into consideration as you are determining the location where social skills groups will be taught.  </a:t>
            </a:r>
            <a:endParaRPr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7d6f3ea6c1_0_12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325">
            <a:solidFill>
              <a:srgbClr val="000000"/>
            </a:solidFill>
            <a:prstDash val="solid"/>
            <a:miter lim="800000"/>
            <a:headEnd len="sm" w="sm" type="none"/>
            <a:tailEnd len="sm" w="sm" type="none"/>
          </a:ln>
        </p:spPr>
      </p:sp>
      <p:sp>
        <p:nvSpPr>
          <p:cNvPr id="370" name="Google Shape;370;g37d6f3ea6c1_0_128: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228600" lvl="0" marL="228600" rtl="0" algn="l">
              <a:spcBef>
                <a:spcPts val="0"/>
              </a:spcBef>
              <a:spcAft>
                <a:spcPts val="0"/>
              </a:spcAft>
              <a:buNone/>
            </a:pPr>
            <a:r>
              <a:rPr b="1" lang="en-US"/>
              <a:t>Trainer Notes:</a:t>
            </a:r>
            <a:r>
              <a:rPr lang="en-US"/>
              <a:t>   </a:t>
            </a:r>
            <a:endParaRPr/>
          </a:p>
          <a:p>
            <a:pPr indent="-228600" lvl="0" marL="228600" rtl="0" algn="l">
              <a:spcBef>
                <a:spcPts val="0"/>
              </a:spcBef>
              <a:spcAft>
                <a:spcPts val="0"/>
              </a:spcAft>
              <a:buNone/>
            </a:pPr>
            <a:r>
              <a:rPr lang="en-US"/>
              <a:t>You may want to come up with a name for your CICO and SSIG interventions.   This can help to personalize the intervention.  Some schools choose their mascot. .  Some examples  STARS = Striving To Achieve Remarkable Success.  An early childhood school example. HUGS = Hello-Update_Goodbye</a:t>
            </a:r>
            <a:endParaRPr/>
          </a:p>
          <a:p>
            <a:pPr indent="-228600" lvl="0" marL="228600" rtl="0" algn="l">
              <a:spcBef>
                <a:spcPts val="0"/>
              </a:spcBef>
              <a:spcAft>
                <a:spcPts val="0"/>
              </a:spcAft>
              <a:buNone/>
            </a:pPr>
            <a:r>
              <a:t/>
            </a:r>
            <a:endParaRPr/>
          </a:p>
        </p:txBody>
      </p:sp>
      <p:sp>
        <p:nvSpPr>
          <p:cNvPr id="371" name="Google Shape;371;g37d6f3ea6c1_0_128:notes"/>
          <p:cNvSpPr txBox="1"/>
          <p:nvPr>
            <p:ph idx="12" type="sldNum"/>
          </p:nvPr>
        </p:nvSpPr>
        <p:spPr>
          <a:xfrm>
            <a:off x="3884613" y="8685213"/>
            <a:ext cx="2971800" cy="458700"/>
          </a:xfrm>
          <a:prstGeom prst="rect">
            <a:avLst/>
          </a:prstGeom>
          <a:noFill/>
          <a:ln>
            <a:noFill/>
          </a:ln>
        </p:spPr>
        <p:txBody>
          <a:bodyPr anchorCtr="0" anchor="b" bIns="45625" lIns="91300" spcFirstLastPara="1" rIns="91300" wrap="square" tIns="45625">
            <a:noAutofit/>
          </a:bodyPr>
          <a:lstStyle/>
          <a:p>
            <a:pPr indent="0" lvl="0" marL="0" rtl="0" algn="r">
              <a:spcBef>
                <a:spcPts val="0"/>
              </a:spcBef>
              <a:spcAft>
                <a:spcPts val="0"/>
              </a:spcAft>
              <a:buNone/>
            </a:pPr>
            <a:fld id="{00000000-1234-1234-1234-123412341234}" type="slidenum">
              <a:rPr lang="en-US" sz="1400">
                <a:solidFill>
                  <a:srgbClr val="000000"/>
                </a:solidFill>
                <a:latin typeface="Calibri"/>
                <a:ea typeface="Calibri"/>
                <a:cs typeface="Calibri"/>
                <a:sym typeface="Calibri"/>
              </a:rPr>
              <a:t>‹#›</a:t>
            </a:fld>
            <a:endParaRPr sz="1400">
              <a:solidFill>
                <a:srgbClr val="000000"/>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33e1a588e7_0_16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8" name="Google Shape;378;g333e1a588e7_0_167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Clr>
                <a:schemeClr val="dk1"/>
              </a:buClr>
              <a:buSzPts val="1200"/>
              <a:buNone/>
            </a:pPr>
            <a:r>
              <a:rPr b="1" lang="en-US" sz="1200"/>
              <a:t>Trainer Notes: </a:t>
            </a:r>
            <a:r>
              <a:rPr lang="en-US" sz="1200"/>
              <a:t>When providing additional support  to address social skills deficits is a priority then the time must be allocated.  It can’t happen by chance and must be consistent while focusing on building skills to fluency.  </a:t>
            </a:r>
            <a:endParaRPr sz="1200"/>
          </a:p>
          <a:p>
            <a:pPr indent="-228600" lvl="0" marL="457200" rtl="0" algn="l">
              <a:lnSpc>
                <a:spcPct val="115000"/>
              </a:lnSpc>
              <a:spcBef>
                <a:spcPts val="0"/>
              </a:spcBef>
              <a:spcAft>
                <a:spcPts val="0"/>
              </a:spcAft>
              <a:buClr>
                <a:schemeClr val="dk1"/>
              </a:buClr>
              <a:buSzPts val="1200"/>
              <a:buNone/>
            </a:pPr>
            <a:r>
              <a:rPr lang="en-US" sz="1200"/>
              <a:t> Sessions sh</a:t>
            </a:r>
            <a:r>
              <a:rPr lang="en-US" sz="1200">
                <a:solidFill>
                  <a:schemeClr val="dk1"/>
                </a:solidFill>
              </a:rPr>
              <a:t>ould be scheduled based on the needs of the students participating</a:t>
            </a:r>
            <a:endParaRPr sz="1200">
              <a:solidFill>
                <a:schemeClr val="dk1"/>
              </a:solidFill>
            </a:endParaRPr>
          </a:p>
          <a:p>
            <a:pPr indent="-228600" lvl="0" marL="457200" rtl="0" algn="l">
              <a:lnSpc>
                <a:spcPct val="115000"/>
              </a:lnSpc>
              <a:spcBef>
                <a:spcPts val="0"/>
              </a:spcBef>
              <a:spcAft>
                <a:spcPts val="0"/>
              </a:spcAft>
              <a:buClr>
                <a:schemeClr val="dk1"/>
              </a:buClr>
              <a:buSzPts val="1200"/>
              <a:buNone/>
            </a:pPr>
            <a:r>
              <a:rPr lang="en-US" sz="1200">
                <a:solidFill>
                  <a:schemeClr val="dk1"/>
                </a:solidFill>
              </a:rPr>
              <a:t>Establish sufficient time for teaching but not so long that learners become overwhelmed or lose interest.</a:t>
            </a:r>
            <a:endParaRPr sz="1200">
              <a:solidFill>
                <a:schemeClr val="dk1"/>
              </a:solidFill>
            </a:endParaRPr>
          </a:p>
          <a:p>
            <a:pPr indent="-228600" lvl="0" marL="457200" rtl="0" algn="l">
              <a:lnSpc>
                <a:spcPct val="115000"/>
              </a:lnSpc>
              <a:spcBef>
                <a:spcPts val="0"/>
              </a:spcBef>
              <a:spcAft>
                <a:spcPts val="0"/>
              </a:spcAft>
              <a:buClr>
                <a:schemeClr val="dk1"/>
              </a:buClr>
              <a:buSzPts val="1200"/>
              <a:buNone/>
            </a:pPr>
            <a:r>
              <a:rPr lang="en-US" sz="1200">
                <a:solidFill>
                  <a:schemeClr val="dk1"/>
                </a:solidFill>
              </a:rPr>
              <a:t>if a consistent time frame cannot be established during the school day that does not remove students from critical classroom instruction. </a:t>
            </a:r>
            <a:endParaRPr sz="1200">
              <a:solidFill>
                <a:schemeClr val="dk1"/>
              </a:solidFill>
            </a:endParaRPr>
          </a:p>
          <a:p>
            <a:pPr indent="-228600" lvl="0" marL="457200" rtl="0" algn="l">
              <a:lnSpc>
                <a:spcPct val="115000"/>
              </a:lnSpc>
              <a:spcBef>
                <a:spcPts val="0"/>
              </a:spcBef>
              <a:spcAft>
                <a:spcPts val="0"/>
              </a:spcAft>
              <a:buClr>
                <a:schemeClr val="dk1"/>
              </a:buClr>
              <a:buSzPts val="1200"/>
              <a:buNone/>
            </a:pPr>
            <a:r>
              <a:rPr lang="en-US" sz="1200"/>
              <a:t>It might be helpful to put a picture of a clock with the time of scheduled sessions on students desk as a reminder.  </a:t>
            </a:r>
            <a:endParaRPr sz="1200"/>
          </a:p>
          <a:p>
            <a:pPr indent="0" lvl="0" marL="0" rtl="0" algn="l">
              <a:lnSpc>
                <a:spcPct val="100000"/>
              </a:lnSpc>
              <a:spcBef>
                <a:spcPts val="0"/>
              </a:spcBef>
              <a:spcAft>
                <a:spcPts val="0"/>
              </a:spcAft>
              <a:buSzPts val="1400"/>
              <a:buNone/>
            </a:pPr>
            <a:r>
              <a:t/>
            </a:r>
            <a:endParaRPr sz="1200"/>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3b28a3e396_0_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3b28a3e396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a:t>
            </a:r>
            <a:r>
              <a:rPr lang="en-US"/>
              <a:t>   </a:t>
            </a:r>
            <a:r>
              <a:rPr lang="en-US" sz="1200"/>
              <a:t>Here is an </a:t>
            </a:r>
            <a:r>
              <a:rPr lang="en-US" sz="1200"/>
              <a:t>example</a:t>
            </a:r>
            <a:r>
              <a:rPr lang="en-US" sz="1200"/>
              <a:t> of what an elementary SSIG schedule might look like.  </a:t>
            </a:r>
            <a:endParaRPr sz="1200"/>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3b28a3e396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3b28a3e39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a:t>
            </a:r>
            <a:r>
              <a:rPr lang="en-US"/>
              <a:t>  </a:t>
            </a:r>
            <a:r>
              <a:rPr lang="en-US" sz="1200"/>
              <a:t>At the middle school level  it might be helpful to </a:t>
            </a:r>
            <a:r>
              <a:rPr lang="en-US" sz="1200"/>
              <a:t>utilize</a:t>
            </a:r>
            <a:r>
              <a:rPr lang="en-US" sz="1200"/>
              <a:t> advisory or lunch  to pull students for small group instruction in social skills. This will </a:t>
            </a:r>
            <a:r>
              <a:rPr lang="en-US" sz="1200"/>
              <a:t>avoid</a:t>
            </a:r>
            <a:r>
              <a:rPr lang="en-US" sz="1200"/>
              <a:t> pulling students from core </a:t>
            </a:r>
            <a:r>
              <a:rPr lang="en-US" sz="1200"/>
              <a:t>instruction</a:t>
            </a:r>
            <a:r>
              <a:rPr lang="en-US" sz="1200"/>
              <a:t>.  The end of the day is a great time to address organization skills to ensure they have a plan to complete required assignments.  </a:t>
            </a:r>
            <a:endParaRPr sz="1200"/>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3b28a3e396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3b28a3e39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  </a:t>
            </a:r>
            <a:r>
              <a:rPr lang="en-US" sz="1200"/>
              <a:t>This example of a HS schedu</a:t>
            </a:r>
            <a:r>
              <a:rPr b="1" lang="en-US" sz="1200"/>
              <a:t>le </a:t>
            </a:r>
            <a:r>
              <a:rPr lang="en-US" sz="1200"/>
              <a:t>which </a:t>
            </a:r>
            <a:r>
              <a:rPr lang="en-US" sz="1200"/>
              <a:t>includes a </a:t>
            </a:r>
            <a:r>
              <a:rPr lang="en-US" sz="1200"/>
              <a:t> rotating  schedule  </a:t>
            </a:r>
            <a:r>
              <a:rPr lang="en-US" sz="1200"/>
              <a:t>which</a:t>
            </a:r>
            <a:r>
              <a:rPr lang="en-US" sz="1200"/>
              <a:t> allows for </a:t>
            </a:r>
            <a:r>
              <a:rPr lang="en-US" sz="1200"/>
              <a:t>flexibility to offer an academic/ behavior academy weekly.  Staff would  rotate the hours from which the students are pulled for 20 minute sessions.   For example in week one students are pulled from the last 20 minutes of that class period.   For a 75 minute class that means students are receiving core instruction for the first 55 minutes and attending social skills instruction in a small group instruction for 22 minutes.  A schedule will need to be developed and staff will need to know which students are participating, the time and location. This ensures that students are not being pulled from the same class every week.  The following week 2nd hour is impacted and so on. Adapted from Behavior Academics (pg.147) Hannigan,JD and Hannigan, J. 2024.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US" sz="1200"/>
              <a:t>You may also choose to use advisory and/or lunch similar to the middle school example to avoid pulling students from core instruction. </a:t>
            </a:r>
            <a:endParaRPr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 name="Google Shape;132;p6: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lang="en-US"/>
              <a:t>Trainer Notes:</a:t>
            </a:r>
            <a:r>
              <a:rPr b="0" lang="en-US"/>
              <a:t>  </a:t>
            </a:r>
            <a:r>
              <a:rPr lang="en-US">
                <a:latin typeface="Arial"/>
                <a:ea typeface="Arial"/>
                <a:cs typeface="Arial"/>
                <a:sym typeface="Arial"/>
              </a:rPr>
              <a:t>Facilitator: Select an attention signal. </a:t>
            </a:r>
            <a:endParaRPr/>
          </a:p>
          <a:p>
            <a:pPr indent="0" lvl="0" marL="0" rtl="0" algn="l">
              <a:lnSpc>
                <a:spcPct val="100000"/>
              </a:lnSpc>
              <a:spcBef>
                <a:spcPts val="0"/>
              </a:spcBef>
              <a:spcAft>
                <a:spcPts val="0"/>
              </a:spcAft>
              <a:buSzPts val="1400"/>
              <a:buNone/>
            </a:pPr>
            <a:r>
              <a:rPr b="1" lang="en-US"/>
              <a:t>To Know/To Say:</a:t>
            </a:r>
            <a:r>
              <a:rPr b="0" lang="en-US"/>
              <a:t>  </a:t>
            </a:r>
            <a:r>
              <a:rPr lang="en-US">
                <a:latin typeface="Arial"/>
                <a:ea typeface="Arial"/>
                <a:cs typeface="Arial"/>
                <a:sym typeface="Arial"/>
              </a:rPr>
              <a:t>“One of our agreements is to follow the attention signal.”   </a:t>
            </a:r>
            <a:endParaRPr/>
          </a:p>
          <a:p>
            <a:pPr indent="0" lvl="0" marL="0" rtl="0" algn="l">
              <a:lnSpc>
                <a:spcPct val="100000"/>
              </a:lnSpc>
              <a:spcBef>
                <a:spcPts val="0"/>
              </a:spcBef>
              <a:spcAft>
                <a:spcPts val="0"/>
              </a:spcAft>
              <a:buSzPts val="1400"/>
              <a:buNone/>
            </a:pPr>
            <a:r>
              <a:rPr lang="en-US">
                <a:latin typeface="Arial"/>
                <a:ea typeface="Arial"/>
                <a:cs typeface="Arial"/>
                <a:sym typeface="Arial"/>
              </a:rPr>
              <a:t>“Your team will work with your school to develop an attention signal you will use in every setting.”</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“In order to get all of you focused after discussions, activities or breaks, </a:t>
            </a:r>
            <a:endParaRPr/>
          </a:p>
          <a:p>
            <a:pPr indent="0" lvl="0" marL="0" rtl="0" algn="l">
              <a:lnSpc>
                <a:spcPct val="100000"/>
              </a:lnSpc>
              <a:spcBef>
                <a:spcPts val="0"/>
              </a:spcBef>
              <a:spcAft>
                <a:spcPts val="0"/>
              </a:spcAft>
              <a:buSzPts val="1400"/>
              <a:buNone/>
            </a:pPr>
            <a:r>
              <a:rPr lang="en-US">
                <a:latin typeface="Arial"/>
                <a:ea typeface="Arial"/>
                <a:cs typeface="Arial"/>
                <a:sym typeface="Arial"/>
              </a:rPr>
              <a:t>I </a:t>
            </a:r>
            <a:r>
              <a:rPr lang="en-US" u="none">
                <a:latin typeface="Arial"/>
                <a:ea typeface="Arial"/>
                <a:cs typeface="Arial"/>
                <a:sym typeface="Arial"/>
              </a:rPr>
              <a:t>will __________________</a:t>
            </a:r>
            <a:r>
              <a:rPr lang="en-US" u="none">
                <a:solidFill>
                  <a:srgbClr val="FF0000"/>
                </a:solidFill>
                <a:latin typeface="Arial"/>
                <a:ea typeface="Arial"/>
                <a:cs typeface="Arial"/>
                <a:sym typeface="Arial"/>
              </a:rPr>
              <a:t>______________________</a:t>
            </a:r>
            <a:r>
              <a:rPr lang="en-US">
                <a:solidFill>
                  <a:srgbClr val="FF0000"/>
                </a:solidFill>
                <a:latin typeface="Arial"/>
                <a:ea typeface="Arial"/>
                <a:cs typeface="Arial"/>
                <a:sym typeface="Arial"/>
              </a:rPr>
              <a:t>.”</a:t>
            </a:r>
            <a:endParaRPr/>
          </a:p>
          <a:p>
            <a:pPr indent="0" lvl="0" marL="0" rtl="0" algn="l">
              <a:lnSpc>
                <a:spcPct val="100000"/>
              </a:lnSpc>
              <a:spcBef>
                <a:spcPts val="0"/>
              </a:spcBef>
              <a:spcAft>
                <a:spcPts val="0"/>
              </a:spcAft>
              <a:buSzPts val="1400"/>
              <a:buNone/>
            </a:pPr>
            <a:r>
              <a:rPr lang="en-US">
                <a:solidFill>
                  <a:srgbClr val="FF0000"/>
                </a:solidFill>
                <a:latin typeface="Arial"/>
                <a:ea typeface="Arial"/>
                <a:cs typeface="Arial"/>
                <a:sym typeface="Arial"/>
              </a:rPr>
              <a:t>	(</a:t>
            </a:r>
            <a:r>
              <a:rPr b="1" lang="en-US" u="none">
                <a:solidFill>
                  <a:srgbClr val="FF0000"/>
                </a:solidFill>
                <a:latin typeface="Arial"/>
                <a:ea typeface="Arial"/>
                <a:cs typeface="Arial"/>
                <a:sym typeface="Arial"/>
              </a:rPr>
              <a:t>Insert your attention signal here</a:t>
            </a:r>
            <a:r>
              <a:rPr lang="en-US" u="none">
                <a:solidFill>
                  <a:srgbClr val="FF0000"/>
                </a:solidFill>
                <a:latin typeface="Arial"/>
                <a:ea typeface="Arial"/>
                <a:cs typeface="Arial"/>
                <a:sym typeface="Arial"/>
              </a:rPr>
              <a:t>.)</a:t>
            </a:r>
            <a:endParaRPr/>
          </a:p>
          <a:p>
            <a:pPr indent="0" lvl="0" marL="0" rtl="0" algn="l">
              <a:lnSpc>
                <a:spcPct val="100000"/>
              </a:lnSpc>
              <a:spcBef>
                <a:spcPts val="0"/>
              </a:spcBef>
              <a:spcAft>
                <a:spcPts val="0"/>
              </a:spcAft>
              <a:buSzPts val="1400"/>
              <a:buNone/>
            </a:pPr>
            <a:r>
              <a:t/>
            </a:r>
            <a:endParaRPr u="none">
              <a:solidFill>
                <a:srgbClr val="FF0000"/>
              </a:solidFill>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“Your task will be to finish your sentence, quiet your voice and ____________________________.”</a:t>
            </a:r>
            <a:endParaRPr/>
          </a:p>
          <a:p>
            <a:pPr indent="0" lvl="0" marL="0" rtl="0" algn="l">
              <a:lnSpc>
                <a:spcPct val="100000"/>
              </a:lnSpc>
              <a:spcBef>
                <a:spcPts val="0"/>
              </a:spcBef>
              <a:spcAft>
                <a:spcPts val="0"/>
              </a:spcAft>
              <a:buSzPts val="1400"/>
              <a:buNone/>
            </a:pPr>
            <a:r>
              <a:rPr lang="en-US">
                <a:latin typeface="Arial"/>
                <a:ea typeface="Arial"/>
                <a:cs typeface="Arial"/>
                <a:sym typeface="Arial"/>
              </a:rPr>
              <a:t>							(</a:t>
            </a:r>
            <a:r>
              <a:rPr b="1" lang="en-US">
                <a:latin typeface="Arial"/>
                <a:ea typeface="Arial"/>
                <a:cs typeface="Arial"/>
                <a:sym typeface="Arial"/>
              </a:rPr>
              <a:t>Insert what you want participants to do</a:t>
            </a:r>
            <a:r>
              <a:rPr lang="en-US">
                <a:latin typeface="Arial"/>
                <a:ea typeface="Arial"/>
                <a:cs typeface="Arial"/>
                <a:sym typeface="Arial"/>
              </a:rPr>
              <a:t>.)</a:t>
            </a:r>
            <a:endParaRPr>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133" name="Google Shape;133;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33e1a588e7_0_16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3" name="Google Shape;403;g333e1a588e7_0_16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 </a:t>
            </a:r>
            <a:r>
              <a:rPr lang="en-US" sz="1200"/>
              <a:t> Scheduling  is often a challenge for teams due to the fact that students can be identified at various times. </a:t>
            </a:r>
            <a:endParaRPr sz="1200"/>
          </a:p>
          <a:p>
            <a:pPr indent="0" lvl="0" marL="0" rtl="0" algn="l">
              <a:lnSpc>
                <a:spcPct val="100000"/>
              </a:lnSpc>
              <a:spcBef>
                <a:spcPts val="0"/>
              </a:spcBef>
              <a:spcAft>
                <a:spcPts val="0"/>
              </a:spcAft>
              <a:buSzPts val="1400"/>
              <a:buNone/>
            </a:pPr>
            <a:r>
              <a:rPr lang="en-US" sz="1200"/>
              <a:t> Establishing a schedule that allows for various entry points can be helpful. </a:t>
            </a:r>
            <a:endParaRPr sz="1200"/>
          </a:p>
          <a:p>
            <a:pPr indent="0" lvl="0" marL="0" rtl="0" algn="l">
              <a:lnSpc>
                <a:spcPct val="100000"/>
              </a:lnSpc>
              <a:spcBef>
                <a:spcPts val="0"/>
              </a:spcBef>
              <a:spcAft>
                <a:spcPts val="0"/>
              </a:spcAft>
              <a:buSzPts val="1400"/>
              <a:buNone/>
            </a:pPr>
            <a:r>
              <a:rPr lang="en-US" sz="1200"/>
              <a:t> Encourage the teams to establish the process so students can enter in a timely manner after being identified.  Research says a student should have access to an intervention approximately 2 weeks after being identified.  </a:t>
            </a:r>
            <a:endParaRPr sz="1200"/>
          </a:p>
          <a:p>
            <a:pPr indent="0" lvl="0" marL="0" rtl="0" algn="l">
              <a:lnSpc>
                <a:spcPct val="100000"/>
              </a:lnSpc>
              <a:spcBef>
                <a:spcPts val="0"/>
              </a:spcBef>
              <a:spcAft>
                <a:spcPts val="0"/>
              </a:spcAft>
              <a:buSzPts val="1400"/>
              <a:buNone/>
            </a:pPr>
            <a:r>
              <a:rPr lang="en-US" sz="1200"/>
              <a:t>One example might be to have a rotation of lessons with various reviews built in.  New students can enter on review days.  During the review have veteran students teach students new to the group the group expectations and review targeted skills. </a:t>
            </a:r>
            <a:endParaRPr sz="1200"/>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33e1a588e7_0_16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0" name="Google Shape;410;g333e1a588e7_0_16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a:t>
            </a:r>
            <a:r>
              <a:rPr lang="en-US" sz="1200"/>
              <a:t>:  As a team discuss  establishing the logistics for their social skills groups.  Having these system pieces in place will help teams function more effectively.  </a:t>
            </a:r>
            <a:endParaRPr sz="1200"/>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33e1a588e7_0_19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sz="1200"/>
              <a:t>Trainer Notes:</a:t>
            </a:r>
            <a:r>
              <a:rPr lang="en-US" sz="1200"/>
              <a:t>  Guide teams to discuss the questions on the slide and develop action steps for completion.  </a:t>
            </a:r>
            <a:endParaRPr sz="1200"/>
          </a:p>
          <a:p>
            <a:pPr indent="0" lvl="0" marL="0" rtl="0" algn="l">
              <a:lnSpc>
                <a:spcPct val="100000"/>
              </a:lnSpc>
              <a:spcBef>
                <a:spcPts val="0"/>
              </a:spcBef>
              <a:spcAft>
                <a:spcPts val="0"/>
              </a:spcAft>
              <a:buClr>
                <a:schemeClr val="dk1"/>
              </a:buClr>
              <a:buSzPts val="1400"/>
              <a:buFont typeface="Arial"/>
              <a:buNone/>
            </a:pPr>
            <a:r>
              <a:rPr lang="en-US" sz="1200"/>
              <a:t> What action steps do you need to add to your action plan to ensure that the items you just discussed are accomplished?</a:t>
            </a:r>
            <a:endParaRPr sz="1200"/>
          </a:p>
        </p:txBody>
      </p:sp>
      <p:sp>
        <p:nvSpPr>
          <p:cNvPr id="416" name="Google Shape;416;g333e1a588e7_0_19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40a02f0c10_0_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Clr>
                <a:schemeClr val="dk1"/>
              </a:buClr>
              <a:buSzPts val="1100"/>
              <a:buFont typeface="Arial"/>
              <a:buNone/>
            </a:pPr>
            <a:r>
              <a:rPr b="1" lang="en-US" sz="1200"/>
              <a:t>Trainer Notes</a:t>
            </a:r>
            <a:r>
              <a:rPr lang="en-US" sz="1200"/>
              <a:t>:</a:t>
            </a:r>
            <a:r>
              <a:rPr lang="en-US" sz="1200"/>
              <a:t>The next essential component of SSIG is to determine which skills students students have acquired and areas for growth.   Once students have been identified to participate in a SSIG (e.g., teacher nomination, discipline or other school data, screening score), further assessment of student skill deficits is necessary.</a:t>
            </a:r>
            <a:r>
              <a:rPr lang="en-US" sz="1200">
                <a:solidFill>
                  <a:srgbClr val="FF0000"/>
                </a:solidFill>
              </a:rPr>
              <a:t> </a:t>
            </a:r>
            <a:r>
              <a:rPr lang="en-US" sz="1200"/>
              <a:t>Assessing the student’s skills also assist with placing students in the appropriate groups.  Using tools like the Social Skills Rating System (SSRS) to evaluate social skills deficits and strengths. </a:t>
            </a:r>
            <a:endParaRPr sz="1200"/>
          </a:p>
          <a:p>
            <a:pPr indent="0" lvl="0" marL="0" rtl="0" algn="l">
              <a:lnSpc>
                <a:spcPct val="115000"/>
              </a:lnSpc>
              <a:spcBef>
                <a:spcPts val="0"/>
              </a:spcBef>
              <a:spcAft>
                <a:spcPts val="0"/>
              </a:spcAft>
              <a:buClr>
                <a:schemeClr val="dk1"/>
              </a:buClr>
              <a:buSzPts val="1100"/>
              <a:buFont typeface="Arial"/>
              <a:buNone/>
            </a:pPr>
            <a:r>
              <a:t/>
            </a:r>
            <a:endParaRPr sz="1200"/>
          </a:p>
          <a:p>
            <a:pPr indent="0" lvl="0" marL="0" rtl="0" algn="l">
              <a:lnSpc>
                <a:spcPct val="115000"/>
              </a:lnSpc>
              <a:spcBef>
                <a:spcPts val="800"/>
              </a:spcBef>
              <a:spcAft>
                <a:spcPts val="0"/>
              </a:spcAft>
              <a:buClr>
                <a:schemeClr val="dk1"/>
              </a:buClr>
              <a:buSzPts val="1100"/>
              <a:buFont typeface="Arial"/>
              <a:buNone/>
            </a:pPr>
            <a:r>
              <a:rPr lang="en-US" sz="1200"/>
              <a:t>There is an important difference between not being "popular" and having friendship problems. Some children are outgoing and have many friends. Other children are quite content with just 1 or 2 good friends.  Distinguishing normal development problems from issues that signal serious deficits is an important goal of </a:t>
            </a:r>
            <a:r>
              <a:rPr lang="en-US" sz="1200">
                <a:uFill>
                  <a:noFill/>
                </a:uFill>
                <a:hlinkClick r:id="rId2"/>
              </a:rPr>
              <a:t>assessment </a:t>
            </a:r>
            <a:r>
              <a:rPr lang="en-US" sz="1200"/>
              <a:t>.</a:t>
            </a:r>
            <a:endParaRPr sz="1200"/>
          </a:p>
          <a:p>
            <a:pPr indent="0" lvl="0" marL="0" rtl="0" algn="l">
              <a:lnSpc>
                <a:spcPct val="100000"/>
              </a:lnSpc>
              <a:spcBef>
                <a:spcPts val="800"/>
              </a:spcBef>
              <a:spcAft>
                <a:spcPts val="0"/>
              </a:spcAft>
              <a:buClr>
                <a:schemeClr val="dk1"/>
              </a:buClr>
              <a:buSzPts val="1100"/>
              <a:buFont typeface="Arial"/>
              <a:buNone/>
            </a:pPr>
            <a:r>
              <a:t/>
            </a:r>
            <a:endParaRPr sz="1200"/>
          </a:p>
        </p:txBody>
      </p:sp>
      <p:sp>
        <p:nvSpPr>
          <p:cNvPr id="423" name="Google Shape;423;g340a02f0c10_0_8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33e1a588e7_0_20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8" name="Google Shape;428;g333e1a588e7_0_20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highlight>
                  <a:srgbClr val="FFFF00"/>
                </a:highlight>
              </a:rPr>
              <a:t> </a:t>
            </a:r>
            <a:endParaRPr b="1" sz="1200"/>
          </a:p>
          <a:p>
            <a:pPr indent="0" lvl="0" marL="0" rtl="0" algn="l">
              <a:lnSpc>
                <a:spcPct val="100000"/>
              </a:lnSpc>
              <a:spcBef>
                <a:spcPts val="0"/>
              </a:spcBef>
              <a:spcAft>
                <a:spcPts val="0"/>
              </a:spcAft>
              <a:buSzPts val="1400"/>
              <a:buNone/>
            </a:pPr>
            <a:r>
              <a:rPr b="1" lang="en-US" sz="1200"/>
              <a:t>Trainer Notes: </a:t>
            </a:r>
            <a:r>
              <a:rPr lang="en-US" sz="1200"/>
              <a:t> It </a:t>
            </a:r>
            <a:r>
              <a:rPr lang="en-US" sz="1200"/>
              <a:t> is important for educators to understand the social  skills deficits that might be impeding the development of effective interpersonal relationships.  What might be the cause of the child’s particular social struggles?  Are they struggling with self-regulation? Are they anxious or a reluctance to initiate a conversation? Do they have difficulty processing oral directions? Or  is it a combination  of these factors?</a:t>
            </a:r>
            <a:endParaRPr sz="1200"/>
          </a:p>
          <a:p>
            <a:pPr indent="0" lvl="0" marL="0" rtl="0" algn="l">
              <a:lnSpc>
                <a:spcPct val="115000"/>
              </a:lnSpc>
              <a:spcBef>
                <a:spcPts val="0"/>
              </a:spcBef>
              <a:spcAft>
                <a:spcPts val="0"/>
              </a:spcAft>
              <a:buClr>
                <a:schemeClr val="dk1"/>
              </a:buClr>
              <a:buSzPts val="1100"/>
              <a:buFont typeface="Arial"/>
              <a:buNone/>
            </a:pPr>
            <a:r>
              <a:rPr lang="en-US" sz="1200"/>
              <a:t>Assessing social skills is an essential component of this intervention for several reasons.  It can support the team’s decision making around group placement, instructional planning and evaluation of student progress. </a:t>
            </a:r>
            <a:endParaRPr sz="1200"/>
          </a:p>
          <a:p>
            <a:pPr indent="0" lvl="0" marL="0" rtl="0" algn="l">
              <a:lnSpc>
                <a:spcPct val="115000"/>
              </a:lnSpc>
              <a:spcBef>
                <a:spcPts val="1100"/>
              </a:spcBef>
              <a:spcAft>
                <a:spcPts val="0"/>
              </a:spcAft>
              <a:buClr>
                <a:schemeClr val="dk1"/>
              </a:buClr>
              <a:buSzPts val="1100"/>
              <a:buFont typeface="Arial"/>
              <a:buNone/>
            </a:pPr>
            <a:r>
              <a:rPr lang="en-US" sz="1200"/>
              <a:t>To help a student develop better social skills, it is important to understand specifically what a student can and can't do. It is crucial to assess and classify the nature of a child's social skill deficits in order to provide the appropriate support. </a:t>
            </a:r>
            <a:endParaRPr sz="1200"/>
          </a:p>
          <a:p>
            <a:pPr indent="0" lvl="0" marL="0" rtl="0" algn="l">
              <a:spcBef>
                <a:spcPts val="1100"/>
              </a:spcBef>
              <a:spcAft>
                <a:spcPts val="0"/>
              </a:spcAft>
              <a:buClr>
                <a:schemeClr val="dk1"/>
              </a:buClr>
              <a:buSzPts val="1100"/>
              <a:buFont typeface="Arial"/>
              <a:buNone/>
            </a:pPr>
            <a:r>
              <a:rPr lang="en-US" sz="1200"/>
              <a:t>It is a known fact that children struggling socially may need more time, more direct teaching, and supported opportunities to practice targeted skills in a safe environment. Ross Greene writes that ‘kids do well if they can.’</a:t>
            </a:r>
            <a:endParaRPr sz="1200"/>
          </a:p>
          <a:p>
            <a:pPr indent="0" lvl="0" marL="0" rtl="0" algn="l">
              <a:spcBef>
                <a:spcPts val="1500"/>
              </a:spcBef>
              <a:spcAft>
                <a:spcPts val="0"/>
              </a:spcAft>
              <a:buClr>
                <a:schemeClr val="dk1"/>
              </a:buClr>
              <a:buSzPts val="1100"/>
              <a:buFont typeface="Arial"/>
              <a:buNone/>
            </a:pPr>
            <a:r>
              <a:rPr lang="en-US" sz="1200"/>
              <a:t>Identifying the most common deficits observed by your students will provide guidance on the groups and the instructional curriculum needed. </a:t>
            </a:r>
            <a:endParaRPr sz="1200"/>
          </a:p>
          <a:p>
            <a:pPr indent="0" lvl="0" marL="0" rtl="0" algn="l">
              <a:spcBef>
                <a:spcPts val="1500"/>
              </a:spcBef>
              <a:spcAft>
                <a:spcPts val="0"/>
              </a:spcAft>
              <a:buClr>
                <a:schemeClr val="dk1"/>
              </a:buClr>
              <a:buSzPts val="1100"/>
              <a:buFont typeface="Arial"/>
              <a:buNone/>
            </a:pPr>
            <a:r>
              <a:rPr lang="en-US" sz="1200"/>
              <a:t>Will allow lessons to be matched with the needs of selected children</a:t>
            </a:r>
            <a:endParaRPr sz="1200"/>
          </a:p>
          <a:p>
            <a:pPr indent="0" lvl="0" marL="0" rtl="0" algn="l">
              <a:spcBef>
                <a:spcPts val="1500"/>
              </a:spcBef>
              <a:spcAft>
                <a:spcPts val="0"/>
              </a:spcAft>
              <a:buClr>
                <a:schemeClr val="dk1"/>
              </a:buClr>
              <a:buSzPts val="1100"/>
              <a:buFont typeface="Arial"/>
              <a:buNone/>
            </a:pPr>
            <a:r>
              <a:t/>
            </a:r>
            <a:endParaRPr sz="1200"/>
          </a:p>
          <a:p>
            <a:pPr indent="0" lvl="0" marL="0" rtl="0" algn="l">
              <a:spcBef>
                <a:spcPts val="1500"/>
              </a:spcBef>
              <a:spcAft>
                <a:spcPts val="0"/>
              </a:spcAft>
              <a:buClr>
                <a:schemeClr val="dk1"/>
              </a:buClr>
              <a:buSzPts val="1100"/>
              <a:buFont typeface="Arial"/>
              <a:buNone/>
            </a:pPr>
            <a:r>
              <a:t/>
            </a:r>
            <a:endParaRPr sz="1200"/>
          </a:p>
          <a:p>
            <a:pPr indent="0" lvl="0" marL="0" rtl="0" algn="l">
              <a:lnSpc>
                <a:spcPct val="115000"/>
              </a:lnSpc>
              <a:spcBef>
                <a:spcPts val="1500"/>
              </a:spcBef>
              <a:spcAft>
                <a:spcPts val="0"/>
              </a:spcAft>
              <a:buClr>
                <a:schemeClr val="dk1"/>
              </a:buClr>
              <a:buSzPts val="1100"/>
              <a:buFont typeface="Arial"/>
              <a:buNone/>
            </a:pPr>
            <a:r>
              <a:t/>
            </a:r>
            <a:endParaRPr sz="1200">
              <a:highlight>
                <a:srgbClr val="FFFFFF"/>
              </a:highlight>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40a02f0c10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4" name="Google Shape;434;g340a02f0c10_0_1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sz="1200"/>
              <a:t>Trainer Notes: </a:t>
            </a:r>
            <a:r>
              <a:rPr lang="en-US" sz="1200"/>
              <a:t>There are a variety of reasons students may demonstrate a social skill deficit….</a:t>
            </a:r>
            <a:endParaRPr sz="1200"/>
          </a:p>
          <a:p>
            <a:pPr indent="0" lvl="0" marL="0" rtl="0" algn="l">
              <a:lnSpc>
                <a:spcPct val="100000"/>
              </a:lnSpc>
              <a:spcBef>
                <a:spcPts val="0"/>
              </a:spcBef>
              <a:spcAft>
                <a:spcPts val="0"/>
              </a:spcAft>
              <a:buClr>
                <a:schemeClr val="dk1"/>
              </a:buClr>
              <a:buSzPts val="1100"/>
              <a:buFont typeface="Arial"/>
              <a:buNone/>
            </a:pPr>
            <a:r>
              <a:rPr lang="en-US" sz="1200"/>
              <a:t>Can you think of a student who struggles with a social skill?</a:t>
            </a:r>
            <a:endParaRPr sz="1200"/>
          </a:p>
          <a:p>
            <a:pPr indent="0" lvl="0" marL="0" rtl="0" algn="l">
              <a:lnSpc>
                <a:spcPct val="100000"/>
              </a:lnSpc>
              <a:spcBef>
                <a:spcPts val="0"/>
              </a:spcBef>
              <a:spcAft>
                <a:spcPts val="0"/>
              </a:spcAft>
              <a:buClr>
                <a:schemeClr val="dk1"/>
              </a:buClr>
              <a:buSzPts val="1100"/>
              <a:buFont typeface="Arial"/>
              <a:buNone/>
            </a:pPr>
            <a:r>
              <a:rPr lang="en-US" sz="1200"/>
              <a:t>Consider which of the factors listed may have contributed to the student’s social skills deficits?”</a:t>
            </a:r>
            <a:endParaRPr sz="1200"/>
          </a:p>
          <a:p>
            <a:pPr indent="0" lvl="0" marL="0" rtl="0" algn="l">
              <a:spcBef>
                <a:spcPts val="0"/>
              </a:spcBef>
              <a:spcAft>
                <a:spcPts val="0"/>
              </a:spcAft>
              <a:buClr>
                <a:schemeClr val="dk1"/>
              </a:buClr>
              <a:buSzPts val="1100"/>
              <a:buFont typeface="Arial"/>
              <a:buNone/>
            </a:pPr>
            <a:r>
              <a:rPr lang="en-US" sz="1200"/>
              <a:t>Due to lack of knowledge (acquisition deficits), e.g., the child does not know the skills or does not discriminate when a skill is appropriate. For example, a child grabs a pencil from a peer in class when she needs one because she doesn't know how to appropriately ask to borrow it.</a:t>
            </a:r>
            <a:endParaRPr sz="1200"/>
          </a:p>
          <a:p>
            <a:pPr indent="0" lvl="0" marL="0" rtl="0" algn="l">
              <a:spcBef>
                <a:spcPts val="0"/>
              </a:spcBef>
              <a:spcAft>
                <a:spcPts val="0"/>
              </a:spcAft>
              <a:buClr>
                <a:schemeClr val="dk1"/>
              </a:buClr>
              <a:buSzPts val="1100"/>
              <a:buFont typeface="Arial"/>
              <a:buNone/>
            </a:pPr>
            <a:r>
              <a:rPr lang="en-US" sz="1200"/>
              <a:t>Consistently despite knowledge (performance deficits), e.g., the child knows how to perform the skills but fails to do so consistently or at an acceptable level of competence. For example, although the child understands that he should raise his hand to speak in class, and does so much of the time, he will sometimes blurt out a comment without raising his hand.</a:t>
            </a:r>
            <a:endParaRPr sz="1200"/>
          </a:p>
          <a:p>
            <a:pPr indent="0" lvl="0" marL="0" rtl="0" algn="l">
              <a:spcBef>
                <a:spcPts val="0"/>
              </a:spcBef>
              <a:spcAft>
                <a:spcPts val="0"/>
              </a:spcAft>
              <a:buClr>
                <a:schemeClr val="dk1"/>
              </a:buClr>
              <a:buSzPts val="1100"/>
              <a:buFont typeface="Arial"/>
              <a:buNone/>
            </a:pPr>
            <a:r>
              <a:rPr lang="en-US" sz="1200"/>
              <a:t>To a sufficient degree or level of strength (fluency deficits), e.g., the child knows how to perform skill and is motivated to perform, but demonstrates inadequate performance due to lack of practice or adequate feedback. For example, a student has learned what to say and do when confronted with bullying behavior, but her responses are not yet strong enough to be successful.</a:t>
            </a:r>
            <a:endParaRPr sz="1200"/>
          </a:p>
          <a:p>
            <a:pPr indent="0" lvl="0" marL="0" rtl="0" algn="l">
              <a:spcBef>
                <a:spcPts val="0"/>
              </a:spcBef>
              <a:spcAft>
                <a:spcPts val="0"/>
              </a:spcAft>
              <a:buClr>
                <a:schemeClr val="dk1"/>
              </a:buClr>
              <a:buSzPts val="1100"/>
              <a:buFont typeface="Arial"/>
              <a:buNone/>
            </a:pPr>
            <a:r>
              <a:rPr lang="en-US" sz="1200"/>
              <a:t>Due to competing skill deficits or behaviors, e.g., internal or external factors interfere with the child demonstrating a learned skill appropriately. For example, depression, anxiety, hyperactivity, or negative motivation can interfere with demonstration of appropriate conflict resolution skills, even though the skills have been taught and learned.</a:t>
            </a:r>
            <a:endParaRPr sz="1200"/>
          </a:p>
          <a:p>
            <a:pPr indent="0" lvl="0" marL="0" rtl="0" algn="l">
              <a:spcBef>
                <a:spcPts val="0"/>
              </a:spcBef>
              <a:spcAft>
                <a:spcPts val="0"/>
              </a:spcAft>
              <a:buClr>
                <a:schemeClr val="dk1"/>
              </a:buClr>
              <a:buSzPts val="1100"/>
              <a:buFont typeface="Arial"/>
              <a:buNone/>
            </a:pPr>
            <a:r>
              <a:rPr lang="en-US" sz="1200"/>
              <a:t>A Competing behaviors example:  A student cannot be off task and on task at the same time.  If they want to play with a toy they may get it quicker if they grab it away from a student the 1st time but that will not always be the case so they need to learn how to ask and share the toys.    </a:t>
            </a:r>
            <a:endParaRPr sz="1200"/>
          </a:p>
          <a:p>
            <a:pPr indent="0" lvl="0" marL="0" rtl="0" algn="l">
              <a:spcBef>
                <a:spcPts val="0"/>
              </a:spcBef>
              <a:spcAft>
                <a:spcPts val="0"/>
              </a:spcAft>
              <a:buClr>
                <a:schemeClr val="dk1"/>
              </a:buClr>
              <a:buSzPts val="1100"/>
              <a:buFont typeface="Arial"/>
              <a:buNone/>
            </a:pPr>
            <a:r>
              <a:rPr lang="en-US" sz="1200"/>
              <a:t> Somethings to consider.  Children may experience difficulty performing a skill:</a:t>
            </a:r>
            <a:endParaRPr sz="1200"/>
          </a:p>
          <a:p>
            <a:pPr indent="0" lvl="0" marL="0" rtl="0" algn="l">
              <a:lnSpc>
                <a:spcPct val="100000"/>
              </a:lnSpc>
              <a:spcBef>
                <a:spcPts val="0"/>
              </a:spcBef>
              <a:spcAft>
                <a:spcPts val="0"/>
              </a:spcAft>
              <a:buClr>
                <a:schemeClr val="dk1"/>
              </a:buClr>
              <a:buSzPts val="1100"/>
              <a:buFont typeface="Arial"/>
              <a:buNone/>
            </a:pPr>
            <a:r>
              <a:t/>
            </a:r>
            <a:endParaRPr sz="1200"/>
          </a:p>
          <a:p>
            <a:pPr indent="0" lvl="0" marL="0" rtl="0" algn="l">
              <a:lnSpc>
                <a:spcPct val="100000"/>
              </a:lnSpc>
              <a:spcBef>
                <a:spcPts val="0"/>
              </a:spcBef>
              <a:spcAft>
                <a:spcPts val="0"/>
              </a:spcAft>
              <a:buSzPts val="1400"/>
              <a:buNone/>
            </a:pPr>
            <a:r>
              <a:t/>
            </a:r>
            <a:endParaRPr sz="1200"/>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40a02f0c10_0_1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g340a02f0c10_0_117:notes"/>
          <p:cNvSpPr txBox="1"/>
          <p:nvPr>
            <p:ph idx="1" type="body"/>
          </p:nvPr>
        </p:nvSpPr>
        <p:spPr>
          <a:xfrm>
            <a:off x="685800" y="4343400"/>
            <a:ext cx="5486400" cy="41148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SzPts val="1100"/>
              <a:buNone/>
            </a:pPr>
            <a:r>
              <a:t/>
            </a:r>
            <a:endParaRPr b="1" sz="1500">
              <a:solidFill>
                <a:schemeClr val="dk1"/>
              </a:solidFill>
              <a:highlight>
                <a:srgbClr val="FFF123"/>
              </a:highlight>
            </a:endParaRPr>
          </a:p>
          <a:p>
            <a:pPr indent="-228600" lvl="0" marL="228600" rtl="0" algn="l">
              <a:lnSpc>
                <a:spcPct val="100000"/>
              </a:lnSpc>
              <a:spcBef>
                <a:spcPts val="0"/>
              </a:spcBef>
              <a:spcAft>
                <a:spcPts val="0"/>
              </a:spcAft>
              <a:buSzPts val="1100"/>
              <a:buNone/>
            </a:pPr>
            <a:r>
              <a:rPr b="1" lang="en-US" sz="1200"/>
              <a:t>Trainer Notes</a:t>
            </a:r>
            <a:r>
              <a:rPr lang="en-US" sz="1200"/>
              <a:t>: It might be helpful to determine this at the district level in order to provide consistency across the district. </a:t>
            </a:r>
            <a:r>
              <a:rPr b="1" lang="en-US" sz="1200">
                <a:highlight>
                  <a:srgbClr val="FFFF00"/>
                </a:highlight>
              </a:rPr>
              <a:t> </a:t>
            </a:r>
            <a:endParaRPr b="1" sz="1200">
              <a:highlight>
                <a:srgbClr val="FFFF00"/>
              </a:highlight>
            </a:endParaRPr>
          </a:p>
          <a:p>
            <a:pPr indent="0" lvl="0" marL="0" rtl="0" algn="l">
              <a:lnSpc>
                <a:spcPct val="115000"/>
              </a:lnSpc>
              <a:spcBef>
                <a:spcPts val="0"/>
              </a:spcBef>
              <a:spcAft>
                <a:spcPts val="0"/>
              </a:spcAft>
              <a:buSzPts val="1100"/>
              <a:buNone/>
            </a:pPr>
            <a:r>
              <a:t/>
            </a:r>
            <a:endParaRPr sz="1200"/>
          </a:p>
          <a:p>
            <a:pPr indent="0" lvl="0" marL="0" rtl="0" algn="l">
              <a:lnSpc>
                <a:spcPct val="115000"/>
              </a:lnSpc>
              <a:spcBef>
                <a:spcPts val="0"/>
              </a:spcBef>
              <a:spcAft>
                <a:spcPts val="0"/>
              </a:spcAft>
              <a:buClr>
                <a:schemeClr val="dk1"/>
              </a:buClr>
              <a:buSzPts val="1100"/>
              <a:buFont typeface="Arial"/>
              <a:buNone/>
            </a:pPr>
            <a:r>
              <a:rPr lang="en-US" sz="1200"/>
              <a:t>Assessment of skill deficits should not be time intensive or delay access to intervention. </a:t>
            </a:r>
            <a:endParaRPr sz="1200">
              <a:highlight>
                <a:srgbClr val="FFFF00"/>
              </a:highlight>
            </a:endParaRPr>
          </a:p>
          <a:p>
            <a:pPr indent="-228600" lvl="0" marL="228600" rtl="0" algn="l">
              <a:lnSpc>
                <a:spcPct val="100000"/>
              </a:lnSpc>
              <a:spcBef>
                <a:spcPts val="0"/>
              </a:spcBef>
              <a:spcAft>
                <a:spcPts val="0"/>
              </a:spcAft>
              <a:buSzPts val="1100"/>
              <a:buNone/>
            </a:pPr>
            <a:r>
              <a:rPr lang="en-US" sz="1200"/>
              <a:t>There are several approaches to assessing social skills deficits. </a:t>
            </a:r>
            <a:endParaRPr sz="1200"/>
          </a:p>
          <a:p>
            <a:pPr indent="-228600" lvl="0" marL="228600" rtl="0" algn="l">
              <a:lnSpc>
                <a:spcPct val="100000"/>
              </a:lnSpc>
              <a:spcBef>
                <a:spcPts val="0"/>
              </a:spcBef>
              <a:spcAft>
                <a:spcPts val="0"/>
              </a:spcAft>
              <a:buSzPts val="1100"/>
              <a:buNone/>
            </a:pPr>
            <a:r>
              <a:rPr lang="en-US" sz="1200"/>
              <a:t> The first being the review of disciplinary events (e.g., office and classroom).  Since this information is already part of the data review process it is readily available and may provide insights on areas of concern. For instance if a peer struggles with not taking turns they may have a </a:t>
            </a:r>
            <a:r>
              <a:rPr lang="en-US" sz="1200"/>
              <a:t>deficit</a:t>
            </a:r>
            <a:r>
              <a:rPr lang="en-US" sz="1200"/>
              <a:t> in this area.  </a:t>
            </a:r>
            <a:endParaRPr sz="1200"/>
          </a:p>
          <a:p>
            <a:pPr indent="-228600" lvl="0" marL="228600" rtl="0" algn="l">
              <a:lnSpc>
                <a:spcPct val="100000"/>
              </a:lnSpc>
              <a:spcBef>
                <a:spcPts val="0"/>
              </a:spcBef>
              <a:spcAft>
                <a:spcPts val="0"/>
              </a:spcAft>
              <a:buSzPts val="1100"/>
              <a:buNone/>
            </a:pPr>
            <a:r>
              <a:rPr lang="en-US" sz="1200"/>
              <a:t>Since teachers typically refer students whose behaviors interfere with the learning environment, students whose behaviors interfere with their social interactions with peers and adults may not be referred.   </a:t>
            </a:r>
            <a:endParaRPr sz="1200"/>
          </a:p>
          <a:p>
            <a:pPr indent="-228600" lvl="0" marL="228600" rtl="0" algn="l">
              <a:lnSpc>
                <a:spcPct val="100000"/>
              </a:lnSpc>
              <a:spcBef>
                <a:spcPts val="0"/>
              </a:spcBef>
              <a:spcAft>
                <a:spcPts val="0"/>
              </a:spcAft>
              <a:buSzPts val="1100"/>
              <a:buNone/>
            </a:pPr>
            <a:r>
              <a:rPr lang="en-US" sz="1200"/>
              <a:t>Some students identified as appropriate candidates for a social skills group may not have any documented discipline data. This often is the case for children with internalizing behavioral concerns.</a:t>
            </a:r>
            <a:endParaRPr sz="1200"/>
          </a:p>
          <a:p>
            <a:pPr indent="0" lvl="0" marL="0" rtl="0" algn="l">
              <a:lnSpc>
                <a:spcPct val="100000"/>
              </a:lnSpc>
              <a:spcBef>
                <a:spcPts val="0"/>
              </a:spcBef>
              <a:spcAft>
                <a:spcPts val="0"/>
              </a:spcAft>
              <a:buSzPts val="1100"/>
              <a:buNone/>
            </a:pPr>
            <a:r>
              <a:rPr lang="en-US" sz="1200"/>
              <a:t> When discipline data is not sufficient, teacher, parent, and/or student rating scales/interviews can be beneficial tools to determine the student’s specific deficits.</a:t>
            </a:r>
            <a:endParaRPr sz="1200"/>
          </a:p>
          <a:p>
            <a:pPr indent="-228600" lvl="0" marL="228600" rtl="0" algn="l">
              <a:lnSpc>
                <a:spcPct val="100000"/>
              </a:lnSpc>
              <a:spcBef>
                <a:spcPts val="0"/>
              </a:spcBef>
              <a:spcAft>
                <a:spcPts val="0"/>
              </a:spcAft>
              <a:buSzPts val="1100"/>
              <a:buNone/>
            </a:pPr>
            <a:r>
              <a:t/>
            </a:r>
            <a:endParaRPr sz="1200"/>
          </a:p>
          <a:p>
            <a:pPr indent="-228600" lvl="0" marL="228600" rtl="0" algn="l">
              <a:lnSpc>
                <a:spcPct val="100000"/>
              </a:lnSpc>
              <a:spcBef>
                <a:spcPts val="0"/>
              </a:spcBef>
              <a:spcAft>
                <a:spcPts val="0"/>
              </a:spcAft>
              <a:buSzPts val="1100"/>
              <a:buNone/>
            </a:pPr>
            <a:r>
              <a:rPr lang="en-US" sz="1200"/>
              <a:t>There are a variety of assessment materials available however, it might be beneficial to develop a checklist of social skills deficits based on the commonalities observed most frequently in your building.   </a:t>
            </a:r>
            <a:endParaRPr sz="1200"/>
          </a:p>
          <a:p>
            <a:pPr indent="-228600" lvl="0" marL="228600" rtl="0" algn="l">
              <a:lnSpc>
                <a:spcPct val="100000"/>
              </a:lnSpc>
              <a:spcBef>
                <a:spcPts val="0"/>
              </a:spcBef>
              <a:spcAft>
                <a:spcPts val="0"/>
              </a:spcAft>
              <a:buSzPts val="1100"/>
              <a:buNone/>
            </a:pPr>
            <a:r>
              <a:t/>
            </a:r>
            <a:endParaRPr sz="1200"/>
          </a:p>
          <a:p>
            <a:pPr indent="-228600" lvl="0" marL="228600" rtl="0" algn="l">
              <a:lnSpc>
                <a:spcPct val="100000"/>
              </a:lnSpc>
              <a:spcBef>
                <a:spcPts val="0"/>
              </a:spcBef>
              <a:spcAft>
                <a:spcPts val="0"/>
              </a:spcAft>
              <a:buSzPts val="1100"/>
              <a:buNone/>
            </a:pPr>
            <a:r>
              <a:rPr lang="en-US" sz="1200"/>
              <a:t>When choosing an assessment it is important to consider the nature of a particular child's problem. When problems occur in the school setting, teachers and other school personnel who have opportunities to see children interacting in several peer group situations (such as the classroom, playground, and lunchroom) are often the best first step in assessment. Teachers can often provide information about how students interact with their peers.  They can offer opinions about how typical or unusual a student’s problems are relative to their peers. Teacher assessments can include behavioral checklists and rating scales and direct observations of specific social behaviors.</a:t>
            </a:r>
            <a:endParaRPr sz="1200"/>
          </a:p>
          <a:p>
            <a:pPr indent="-228600" lvl="0" marL="228600" rtl="0" algn="l">
              <a:lnSpc>
                <a:spcPct val="100000"/>
              </a:lnSpc>
              <a:spcBef>
                <a:spcPts val="0"/>
              </a:spcBef>
              <a:spcAft>
                <a:spcPts val="0"/>
              </a:spcAft>
              <a:buSzPts val="1100"/>
              <a:buNone/>
            </a:pPr>
            <a:r>
              <a:rPr lang="en-US" sz="1200"/>
              <a:t>Similarly, parents can provide information about their child’s social interactions.   They  can offer insights into behaviors such as aggression, withdrawal, and noncompliance that may interfere with social skills.  Parents are also  more aware of their child’ social activities outside of school, such as their participation in sports or hobbies.</a:t>
            </a:r>
            <a:endParaRPr sz="1200"/>
          </a:p>
          <a:p>
            <a:pPr indent="-228600" lvl="0" marL="22860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400"/>
              <a:buNone/>
            </a:pPr>
            <a:r>
              <a:t/>
            </a:r>
            <a:endParaRPr sz="1200"/>
          </a:p>
        </p:txBody>
      </p:sp>
      <p:sp>
        <p:nvSpPr>
          <p:cNvPr id="441" name="Google Shape;441;g340a02f0c10_0_117:notes"/>
          <p:cNvSpPr txBox="1"/>
          <p:nvPr>
            <p:ph idx="12" type="sldNum"/>
          </p:nvPr>
        </p:nvSpPr>
        <p:spPr>
          <a:xfrm>
            <a:off x="3884613" y="8685214"/>
            <a:ext cx="2971800" cy="4572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40a02f0c10_0_1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8" name="Google Shape;448;g340a02f0c1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a:t>
            </a:r>
            <a:r>
              <a:rPr lang="en-US" sz="1200"/>
              <a:t> </a:t>
            </a:r>
            <a:r>
              <a:rPr lang="en-US" sz="1200"/>
              <a:t>Place students into groups according to deficits as indicated by student data. </a:t>
            </a:r>
            <a:endParaRPr sz="1200"/>
          </a:p>
          <a:p>
            <a:pPr indent="0" lvl="0" marL="0" rtl="0" algn="l">
              <a:spcBef>
                <a:spcPts val="0"/>
              </a:spcBef>
              <a:spcAft>
                <a:spcPts val="0"/>
              </a:spcAft>
              <a:buNone/>
            </a:pPr>
            <a:r>
              <a:rPr lang="en-US" sz="1200"/>
              <a:t>Determine classification of groups based on common groupings. (e.g., Peer Relations, Self Management, Academic, Compliance, and Assertion; Caldarella &amp; Merrell, 1997).</a:t>
            </a:r>
            <a:endParaRPr sz="1200"/>
          </a:p>
          <a:p>
            <a:pPr indent="0" lvl="0" marL="0" rtl="0" algn="l">
              <a:spcBef>
                <a:spcPts val="0"/>
              </a:spcBef>
              <a:spcAft>
                <a:spcPts val="0"/>
              </a:spcAft>
              <a:buNone/>
            </a:pPr>
            <a:r>
              <a:rPr lang="en-US" sz="1200"/>
              <a:t> Peer Relations or Friendship Skills</a:t>
            </a:r>
            <a:endParaRPr sz="1200"/>
          </a:p>
          <a:p>
            <a:pPr indent="0" lvl="0" marL="0" rtl="0" algn="l">
              <a:spcBef>
                <a:spcPts val="0"/>
              </a:spcBef>
              <a:spcAft>
                <a:spcPts val="0"/>
              </a:spcAft>
              <a:buNone/>
            </a:pPr>
            <a:r>
              <a:rPr lang="en-US" sz="1200"/>
              <a:t>Self Management</a:t>
            </a:r>
            <a:endParaRPr sz="1200"/>
          </a:p>
          <a:p>
            <a:pPr indent="0" lvl="0" marL="0" rtl="0" algn="l">
              <a:spcBef>
                <a:spcPts val="0"/>
              </a:spcBef>
              <a:spcAft>
                <a:spcPts val="0"/>
              </a:spcAft>
              <a:buNone/>
            </a:pPr>
            <a:r>
              <a:rPr lang="en-US" sz="1200"/>
              <a:t>Essential Academic Skills</a:t>
            </a:r>
            <a:endParaRPr sz="1200"/>
          </a:p>
          <a:p>
            <a:pPr indent="0" lvl="0" marL="0" rtl="0" algn="l">
              <a:spcBef>
                <a:spcPts val="0"/>
              </a:spcBef>
              <a:spcAft>
                <a:spcPts val="0"/>
              </a:spcAft>
              <a:buNone/>
            </a:pPr>
            <a:r>
              <a:rPr lang="en-US" sz="1200"/>
              <a:t>Organization Skills</a:t>
            </a:r>
            <a:endParaRPr sz="1200"/>
          </a:p>
          <a:p>
            <a:pPr indent="0" lvl="0" marL="0" rtl="0" algn="l">
              <a:spcBef>
                <a:spcPts val="0"/>
              </a:spcBef>
              <a:spcAft>
                <a:spcPts val="0"/>
              </a:spcAft>
              <a:buNone/>
            </a:pPr>
            <a:r>
              <a:rPr lang="en-US" sz="1200"/>
              <a:t>Communication Skills</a:t>
            </a:r>
            <a:endParaRPr sz="1200"/>
          </a:p>
          <a:p>
            <a:pPr indent="0" lvl="0" marL="0" rtl="0" algn="l">
              <a:spcBef>
                <a:spcPts val="0"/>
              </a:spcBef>
              <a:spcAft>
                <a:spcPts val="0"/>
              </a:spcAft>
              <a:buNone/>
            </a:pPr>
            <a:r>
              <a:rPr lang="en-US" sz="1200"/>
              <a:t>Emotional Regulation</a:t>
            </a:r>
            <a:endParaRPr sz="1200"/>
          </a:p>
          <a:p>
            <a:pPr indent="0" lvl="0" marL="0" rtl="0" algn="l">
              <a:spcBef>
                <a:spcPts val="0"/>
              </a:spcBef>
              <a:spcAft>
                <a:spcPts val="0"/>
              </a:spcAft>
              <a:buNone/>
            </a:pPr>
            <a:r>
              <a:rPr lang="en-US" sz="1200"/>
              <a:t>Problem-solving</a:t>
            </a:r>
            <a:endParaRPr sz="1200"/>
          </a:p>
          <a:p>
            <a:pPr indent="0" lvl="0" marL="0" rtl="0" algn="l">
              <a:spcBef>
                <a:spcPts val="0"/>
              </a:spcBef>
              <a:spcAft>
                <a:spcPts val="0"/>
              </a:spcAft>
              <a:buNone/>
            </a:pPr>
            <a:r>
              <a:rPr lang="en-US" u="sng">
                <a:solidFill>
                  <a:schemeClr val="hlink"/>
                </a:solidFill>
                <a:hlinkClick r:id="rId2"/>
              </a:rPr>
              <a:t>https://www.google.com/search?q=what+are+the+most+common+social+skills+group+categories&amp;sca_esv=dd7a44d3a29c5988&amp;rlz=1C1GCEU_enUS1082US1082&amp;ei=nJrUZ6CWJ_yfwN4Px_rNoAc&amp;oq=what+are+the+most+common+social+skills+group+cat&amp;gs_lp=Egxnd3Mtd2l6LXNlcnAiMHdoYXQgYXJlIHRoZSBtb3N0IGNvbW1vbiBzb2NpYWwgc2tpbGxzIGdyb3VwIGNhdCoCCAAyBRAhGKABMgUQIRigAUiyrQFQigNY3JcBcAF4AJABAZgBtAKgAYI7qgEINC40MC41LjG4AQHIAQD4AQGYAiegAtMqwgIKEAAYsAMY1gQYR8ICBBAhGArCAggQABiABBiiBMICBRAAGO8FwgIIEAAYogQYiQXCAggQIRigARjDBMICBRAhGKsCwgIFECEYnwWYAwCIBgGQBgiSBwY1LjMyLjKgB-v2AQ&amp;sclient=gws-wiz-serp</a:t>
            </a:r>
            <a:r>
              <a:rPr lang="en-US"/>
              <a:t>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333e1a588e7_0_20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4" name="Google Shape;454;g333e1a588e7_0_20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 </a:t>
            </a:r>
            <a:r>
              <a:rPr lang="en-US"/>
              <a:t>If your district does not use a standard assessment then you can guide teams to glance through the social skills assessments handout to determine what they will use to identify the student’s deficits prior to placing them in a group.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40a02f0c10_0_2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sz="1200"/>
              <a:t>Trainer Notes:</a:t>
            </a:r>
            <a:r>
              <a:rPr lang="en-US" sz="1200"/>
              <a:t>  Guide teams to discuss the questions on the slide and develop action steps for completion.  </a:t>
            </a:r>
            <a:endParaRPr sz="1200"/>
          </a:p>
          <a:p>
            <a:pPr indent="0" lvl="0" marL="0" rtl="0" algn="l">
              <a:lnSpc>
                <a:spcPct val="100000"/>
              </a:lnSpc>
              <a:spcBef>
                <a:spcPts val="0"/>
              </a:spcBef>
              <a:spcAft>
                <a:spcPts val="0"/>
              </a:spcAft>
              <a:buSzPts val="1400"/>
              <a:buNone/>
            </a:pPr>
            <a:r>
              <a:t/>
            </a:r>
            <a:endParaRPr sz="1200"/>
          </a:p>
        </p:txBody>
      </p:sp>
      <p:sp>
        <p:nvSpPr>
          <p:cNvPr id="462" name="Google Shape;462;g340a02f0c10_0_2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p7: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r>
              <a:rPr lang="en-US"/>
              <a:t>Facilitator: Select an introductions activity</a:t>
            </a:r>
            <a:endParaRPr b="0"/>
          </a:p>
          <a:p>
            <a:pPr indent="0" lvl="0" marL="0" rtl="0" algn="l">
              <a:lnSpc>
                <a:spcPct val="100000"/>
              </a:lnSpc>
              <a:spcBef>
                <a:spcPts val="0"/>
              </a:spcBef>
              <a:spcAft>
                <a:spcPts val="0"/>
              </a:spcAft>
              <a:buSzPts val="1400"/>
              <a:buNone/>
            </a:pPr>
            <a:r>
              <a:rPr b="1" lang="en-US"/>
              <a:t>To Know/To Say:</a:t>
            </a:r>
            <a:endParaRPr>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140" name="Google Shape;140;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40a02f0c10_0_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Clr>
                <a:schemeClr val="dk1"/>
              </a:buClr>
              <a:buSzPts val="1100"/>
              <a:buFont typeface="Arial"/>
              <a:buNone/>
            </a:pPr>
            <a:r>
              <a:rPr b="1" lang="en-US" sz="1200"/>
              <a:t>Trainer Notes: </a:t>
            </a:r>
            <a:r>
              <a:rPr lang="en-US" sz="1200"/>
              <a:t> Once you know the categories of behaviors you need to address you will have a better understanding of the lessons/skills that need to be taught so you can begin designing your social skills curriculum,  </a:t>
            </a:r>
            <a:endParaRPr sz="1200"/>
          </a:p>
          <a:p>
            <a:pPr indent="0" lvl="0" marL="0" rtl="0" algn="l">
              <a:lnSpc>
                <a:spcPct val="100000"/>
              </a:lnSpc>
              <a:spcBef>
                <a:spcPts val="640"/>
              </a:spcBef>
              <a:spcAft>
                <a:spcPts val="0"/>
              </a:spcAft>
              <a:buClr>
                <a:schemeClr val="dk1"/>
              </a:buClr>
              <a:buSzPts val="1100"/>
              <a:buFont typeface="Arial"/>
              <a:buNone/>
            </a:pPr>
            <a:r>
              <a:rPr lang="en-US" sz="1200"/>
              <a:t>Curriculum Selection:Choose or develop a social skills curriculum that addresses the identified needs. </a:t>
            </a:r>
            <a:endParaRPr sz="1200"/>
          </a:p>
          <a:p>
            <a:pPr indent="0" lvl="0" marL="0" rtl="0" algn="l">
              <a:lnSpc>
                <a:spcPct val="100000"/>
              </a:lnSpc>
              <a:spcBef>
                <a:spcPts val="640"/>
              </a:spcBef>
              <a:spcAft>
                <a:spcPts val="0"/>
              </a:spcAft>
              <a:buClr>
                <a:schemeClr val="dk1"/>
              </a:buClr>
              <a:buSzPts val="1100"/>
              <a:buFont typeface="Arial"/>
              <a:buNone/>
            </a:pPr>
            <a:r>
              <a:t/>
            </a:r>
            <a:endParaRPr/>
          </a:p>
          <a:p>
            <a:pPr indent="0" lvl="0" marL="0" rtl="0" algn="l">
              <a:lnSpc>
                <a:spcPct val="100000"/>
              </a:lnSpc>
              <a:spcBef>
                <a:spcPts val="640"/>
              </a:spcBef>
              <a:spcAft>
                <a:spcPts val="0"/>
              </a:spcAft>
              <a:buClr>
                <a:schemeClr val="dk1"/>
              </a:buClr>
              <a:buSzPts val="1100"/>
              <a:buFont typeface="Arial"/>
              <a:buNone/>
            </a:pPr>
            <a:r>
              <a:t/>
            </a:r>
            <a:endParaRPr sz="1200"/>
          </a:p>
        </p:txBody>
      </p:sp>
      <p:sp>
        <p:nvSpPr>
          <p:cNvPr id="469" name="Google Shape;469;g340a02f0c10_0_8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7d6f3ea6c1_0_257:notes"/>
          <p:cNvSpPr/>
          <p:nvPr>
            <p:ph idx="2" type="sldImg"/>
          </p:nvPr>
        </p:nvSpPr>
        <p:spPr>
          <a:xfrm>
            <a:off x="397565" y="685488"/>
            <a:ext cx="6063000" cy="3429000"/>
          </a:xfrm>
          <a:custGeom>
            <a:rect b="b" l="l" r="r" t="t"/>
            <a:pathLst>
              <a:path extrusionOk="0" h="120000" w="120000">
                <a:moveTo>
                  <a:pt x="0" y="0"/>
                </a:moveTo>
                <a:lnTo>
                  <a:pt x="120000" y="0"/>
                </a:lnTo>
                <a:lnTo>
                  <a:pt x="120000" y="120000"/>
                </a:lnTo>
                <a:lnTo>
                  <a:pt x="0" y="120000"/>
                </a:lnTo>
                <a:close/>
              </a:path>
            </a:pathLst>
          </a:custGeom>
          <a:noFill/>
          <a:ln cap="flat" cmpd="sng" w="9325">
            <a:solidFill>
              <a:srgbClr val="000000"/>
            </a:solidFill>
            <a:prstDash val="solid"/>
            <a:round/>
            <a:headEnd len="sm" w="sm" type="none"/>
            <a:tailEnd len="sm" w="sm" type="none"/>
          </a:ln>
        </p:spPr>
      </p:sp>
      <p:sp>
        <p:nvSpPr>
          <p:cNvPr id="474" name="Google Shape;474;g37d6f3ea6c1_0_257:notes"/>
          <p:cNvSpPr txBox="1"/>
          <p:nvPr>
            <p:ph idx="1" type="body"/>
          </p:nvPr>
        </p:nvSpPr>
        <p:spPr>
          <a:xfrm>
            <a:off x="685800" y="4343400"/>
            <a:ext cx="5486400" cy="4114800"/>
          </a:xfrm>
          <a:prstGeom prst="rect">
            <a:avLst/>
          </a:prstGeom>
          <a:noFill/>
          <a:ln>
            <a:noFill/>
          </a:ln>
        </p:spPr>
        <p:txBody>
          <a:bodyPr anchorCtr="0" anchor="t" bIns="91300" lIns="91300" spcFirstLastPara="1" rIns="91300" wrap="square" tIns="91300">
            <a:noAutofit/>
          </a:bodyPr>
          <a:lstStyle/>
          <a:p>
            <a:pPr indent="0" lvl="0" marL="0" rtl="0" algn="l">
              <a:spcBef>
                <a:spcPts val="0"/>
              </a:spcBef>
              <a:spcAft>
                <a:spcPts val="0"/>
              </a:spcAft>
              <a:buNone/>
            </a:pPr>
            <a:r>
              <a:rPr b="1" lang="en-US"/>
              <a:t>Trainer Notes</a:t>
            </a:r>
            <a:r>
              <a:rPr lang="en-US"/>
              <a:t>: Teaching social skills seeks to provide a foundation for academic instruction by teaching students skills in self-awareness and self-management, getting along with others, and decision-making.The goal of SSIG is for students to learn important skills like engaging in conversation or asking for help; however, social skills are more than the ability to communicate with other people.  They encompass a person’s knowledge and ability to use social behaviors that are appropriate to specific situations and acceptable to others. These skills are essential to making friends, succeeding in school, as well as later in life when it comes to getting and keeping a job. Social skills include, “a set of competencies that allow an individual to initiate and maintain positive social relationships, contribute to peer acceptance and a satisfactory school adjustment, and allow an individual to cope effectively within the larger social environment” (Steedly, Schwartz, Levin, &amp; Luke, 2008, p. 2). They are the skills needed for productive, positive interactions and helps an  individual to cope effectively within the larger social environment.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333e1a588e7_0_2102:notes"/>
          <p:cNvSpPr txBox="1"/>
          <p:nvPr>
            <p:ph idx="12" type="sldNum"/>
          </p:nvPr>
        </p:nvSpPr>
        <p:spPr>
          <a:xfrm>
            <a:off x="3884613" y="8685214"/>
            <a:ext cx="2971800" cy="4572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480" name="Google Shape;480;g333e1a588e7_0_2102:notes"/>
          <p:cNvSpPr/>
          <p:nvPr>
            <p:ph idx="2" type="sldImg"/>
          </p:nvPr>
        </p:nvSpPr>
        <p:spPr>
          <a:xfrm>
            <a:off x="393700" y="692150"/>
            <a:ext cx="6070500" cy="3416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81" name="Google Shape;481;g333e1a588e7_0_2102:notes"/>
          <p:cNvSpPr txBox="1"/>
          <p:nvPr>
            <p:ph idx="1" type="body"/>
          </p:nvPr>
        </p:nvSpPr>
        <p:spPr>
          <a:xfrm>
            <a:off x="914712" y="4344025"/>
            <a:ext cx="5028600" cy="41145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SzPts val="1100"/>
              <a:buNone/>
            </a:pPr>
            <a:r>
              <a:rPr b="1" lang="en-US" sz="1200"/>
              <a:t>Trainer Notes; </a:t>
            </a:r>
            <a:r>
              <a:rPr lang="en-US" sz="1200">
                <a:latin typeface="Arial"/>
                <a:ea typeface="Arial"/>
                <a:cs typeface="Arial"/>
                <a:sym typeface="Arial"/>
              </a:rPr>
              <a:t>Social skills curriculum must match the concerns of the students you’ve identified.  While you will not individualize the lessons, you will review student data to discern patterns of misbehavior that will guide the development of your curriculum.  An ideal curriculum does not exist; however, a basic set of preferred teaching practices has been identified.  You will design a curriculum that teaches social skills replacements for the concerns you’ve identified and that is tied to your schoolwide expectations.</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33e1a588e7_0_210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sz="1200"/>
              <a:t>Trainer Notes: </a:t>
            </a:r>
            <a:endParaRPr b="1" sz="1200"/>
          </a:p>
          <a:p>
            <a:pPr indent="0" lvl="0" marL="0" rtl="0" algn="l">
              <a:lnSpc>
                <a:spcPct val="115000"/>
              </a:lnSpc>
              <a:spcBef>
                <a:spcPts val="0"/>
              </a:spcBef>
              <a:spcAft>
                <a:spcPts val="0"/>
              </a:spcAft>
              <a:buClr>
                <a:schemeClr val="dk1"/>
              </a:buClr>
              <a:buSzPts val="1100"/>
              <a:buFont typeface="Arial"/>
              <a:buNone/>
            </a:pPr>
            <a:r>
              <a:rPr lang="en-US" sz="1200"/>
              <a:t>Organizing or Creating Social Skill Lessons</a:t>
            </a:r>
            <a:endParaRPr sz="1200"/>
          </a:p>
          <a:p>
            <a:pPr indent="0" lvl="0" marL="0" rtl="0" algn="l">
              <a:lnSpc>
                <a:spcPct val="115000"/>
              </a:lnSpc>
              <a:spcBef>
                <a:spcPts val="0"/>
              </a:spcBef>
              <a:spcAft>
                <a:spcPts val="0"/>
              </a:spcAft>
              <a:buClr>
                <a:schemeClr val="dk1"/>
              </a:buClr>
              <a:buSzPts val="1100"/>
              <a:buFont typeface="Arial"/>
              <a:buNone/>
            </a:pPr>
            <a:r>
              <a:rPr lang="en-US" sz="1200"/>
              <a:t>While it is important that social skill lessons be matched with student deficits, this does NOT mean curriculum development and organization must wait until after children are identified to participate in the group. Waiting to gather materials until after children are identified and assessed may cause unnecessary delay in accessing the intervention. Instead, teams are encouraged to consider the most common deficits students experience and have available a “bank” of ready to go lessons and resources that can be organized as soon as students are identified to participate in a group. To support this pre-planning effort, consider the following five broad categories of social skills identified within the research literature as common deficit areas for many children and adolescent as discussed in the previous section. </a:t>
            </a:r>
            <a:endParaRPr sz="1200"/>
          </a:p>
          <a:p>
            <a:pPr indent="0" lvl="0" marL="457200" rtl="0" algn="l">
              <a:lnSpc>
                <a:spcPct val="115000"/>
              </a:lnSpc>
              <a:spcBef>
                <a:spcPts val="0"/>
              </a:spcBef>
              <a:spcAft>
                <a:spcPts val="0"/>
              </a:spcAft>
              <a:buClr>
                <a:schemeClr val="dk1"/>
              </a:buClr>
              <a:buSzPts val="1100"/>
              <a:buFont typeface="Arial"/>
              <a:buNone/>
            </a:pPr>
            <a:r>
              <a:t/>
            </a:r>
            <a:endParaRPr sz="1200"/>
          </a:p>
          <a:p>
            <a:pPr indent="0" lvl="0" marL="0" rtl="0" algn="l">
              <a:spcBef>
                <a:spcPts val="0"/>
              </a:spcBef>
              <a:spcAft>
                <a:spcPts val="0"/>
              </a:spcAft>
              <a:buClr>
                <a:schemeClr val="dk1"/>
              </a:buClr>
              <a:buSzPts val="1100"/>
              <a:buFont typeface="Arial"/>
              <a:buNone/>
            </a:pPr>
            <a:r>
              <a:rPr lang="en-US" sz="1200"/>
              <a:t>Specific  social skills have been identified within each category. You can develop a basic social skills curriculum using the skills identified within these broad categories. You may choose to create lessons for these six skills or you may choose to select lessons from a published curriculum.</a:t>
            </a:r>
            <a:endParaRPr sz="1200"/>
          </a:p>
          <a:p>
            <a:pPr indent="0" lvl="0" marL="0" rtl="0" algn="l">
              <a:spcBef>
                <a:spcPts val="0"/>
              </a:spcBef>
              <a:spcAft>
                <a:spcPts val="0"/>
              </a:spcAft>
              <a:buClr>
                <a:schemeClr val="dk1"/>
              </a:buClr>
              <a:buSzPts val="1100"/>
              <a:buFont typeface="Arial"/>
              <a:buNone/>
            </a:pPr>
            <a:r>
              <a:t/>
            </a:r>
            <a:endParaRPr sz="1200"/>
          </a:p>
          <a:p>
            <a:pPr indent="0" lvl="0" marL="0" rtl="0" algn="l">
              <a:lnSpc>
                <a:spcPct val="90000"/>
              </a:lnSpc>
              <a:spcBef>
                <a:spcPts val="640"/>
              </a:spcBef>
              <a:spcAft>
                <a:spcPts val="0"/>
              </a:spcAft>
              <a:buClr>
                <a:srgbClr val="FF0000"/>
              </a:buClr>
              <a:buSzPts val="1400"/>
              <a:buFont typeface="Calibri"/>
              <a:buNone/>
            </a:pPr>
            <a:r>
              <a:rPr lang="en-US" sz="1200">
                <a:solidFill>
                  <a:schemeClr val="dk1"/>
                </a:solidFill>
              </a:rPr>
              <a:t>Lessons should be organized into  the categories your team established previously. It is important that the lessons include opportunities for practicing skills across multiple settings to encourage the generalization of the skills being taught.</a:t>
            </a:r>
            <a:endParaRPr sz="1200">
              <a:solidFill>
                <a:schemeClr val="dk1"/>
              </a:solidFill>
            </a:endParaRPr>
          </a:p>
          <a:p>
            <a:pPr indent="0" lvl="0" marL="0" rtl="0" algn="l">
              <a:lnSpc>
                <a:spcPct val="90000"/>
              </a:lnSpc>
              <a:spcBef>
                <a:spcPts val="0"/>
              </a:spcBef>
              <a:spcAft>
                <a:spcPts val="0"/>
              </a:spcAft>
              <a:buClr>
                <a:srgbClr val="FF0000"/>
              </a:buClr>
              <a:buSzPts val="1400"/>
              <a:buFont typeface="Calibri"/>
              <a:buNone/>
            </a:pPr>
            <a:r>
              <a:rPr lang="en-US" sz="1200">
                <a:solidFill>
                  <a:schemeClr val="dk1"/>
                </a:solidFill>
              </a:rPr>
              <a:t>At least 10-20 lessons</a:t>
            </a:r>
            <a:endParaRPr sz="1200">
              <a:solidFill>
                <a:schemeClr val="dk1"/>
              </a:solidFill>
            </a:endParaRPr>
          </a:p>
          <a:p>
            <a:pPr indent="0" lvl="0" marL="0" rtl="0" algn="l">
              <a:lnSpc>
                <a:spcPct val="100000"/>
              </a:lnSpc>
              <a:spcBef>
                <a:spcPts val="0"/>
              </a:spcBef>
              <a:spcAft>
                <a:spcPts val="0"/>
              </a:spcAft>
              <a:buSzPts val="1100"/>
              <a:buNone/>
            </a:pPr>
            <a:r>
              <a:t/>
            </a:r>
            <a:endParaRPr sz="1200"/>
          </a:p>
        </p:txBody>
      </p:sp>
      <p:sp>
        <p:nvSpPr>
          <p:cNvPr id="487" name="Google Shape;487;g333e1a588e7_0_210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33e1a588e7_0_21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93" name="Google Shape;493;g333e1a588e7_0_2115:notes"/>
          <p:cNvSpPr txBox="1"/>
          <p:nvPr>
            <p:ph idx="1" type="body"/>
          </p:nvPr>
        </p:nvSpPr>
        <p:spPr>
          <a:xfrm>
            <a:off x="685800" y="4343400"/>
            <a:ext cx="5486400" cy="41148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SzPts val="1100"/>
              <a:buNone/>
            </a:pPr>
            <a:r>
              <a:rPr b="1" lang="en-US" sz="1200"/>
              <a:t>Trainer Notes:</a:t>
            </a:r>
            <a:r>
              <a:rPr lang="en-US"/>
              <a:t> </a:t>
            </a:r>
            <a:r>
              <a:rPr lang="en-US" sz="1200">
                <a:latin typeface="Arial"/>
                <a:ea typeface="Arial"/>
                <a:cs typeface="Arial"/>
                <a:sym typeface="Arial"/>
              </a:rPr>
              <a:t>Now that you’ve had time to consider the </a:t>
            </a:r>
            <a:r>
              <a:rPr lang="en-US" sz="1200"/>
              <a:t>categories </a:t>
            </a:r>
            <a:r>
              <a:rPr lang="en-US" sz="1200">
                <a:latin typeface="Arial"/>
                <a:ea typeface="Arial"/>
                <a:cs typeface="Arial"/>
                <a:sym typeface="Arial"/>
              </a:rPr>
              <a:t>of social skills you may need to address in your SSIG Intervention, </a:t>
            </a:r>
            <a:r>
              <a:rPr lang="en-US" sz="1200"/>
              <a:t>lesson plans should be created or collected</a:t>
            </a:r>
            <a:endParaRPr sz="1200"/>
          </a:p>
          <a:p>
            <a:pPr indent="0" lvl="0" marL="0" rtl="0" algn="l">
              <a:lnSpc>
                <a:spcPct val="100000"/>
              </a:lnSpc>
              <a:spcBef>
                <a:spcPts val="0"/>
              </a:spcBef>
              <a:spcAft>
                <a:spcPts val="0"/>
              </a:spcAft>
              <a:buSzPts val="1100"/>
              <a:buNone/>
            </a:pPr>
            <a:r>
              <a:rPr lang="en-US" sz="1200">
                <a:latin typeface="Arial"/>
                <a:ea typeface="Arial"/>
                <a:cs typeface="Arial"/>
                <a:sym typeface="Arial"/>
              </a:rPr>
              <a:t>You have three curriculum options: commercially published curriculum, create your own or utilize a combination of options. </a:t>
            </a:r>
            <a:endParaRPr sz="1200">
              <a:latin typeface="Arial"/>
              <a:ea typeface="Arial"/>
              <a:cs typeface="Arial"/>
              <a:sym typeface="Arial"/>
            </a:endParaRPr>
          </a:p>
          <a:p>
            <a:pPr indent="0" lvl="0" marL="0" rtl="0" algn="l">
              <a:lnSpc>
                <a:spcPct val="100000"/>
              </a:lnSpc>
              <a:spcBef>
                <a:spcPts val="0"/>
              </a:spcBef>
              <a:spcAft>
                <a:spcPts val="0"/>
              </a:spcAft>
              <a:buSzPts val="1100"/>
              <a:buNone/>
            </a:pPr>
            <a:r>
              <a:rPr lang="en-US" sz="1200"/>
              <a:t>If you choose to use a commercial curriculum then your team will need to make sure the language in the lesson aligns with your the language on your matrix. </a:t>
            </a:r>
            <a:endParaRPr sz="1200"/>
          </a:p>
          <a:p>
            <a:pPr indent="0" lvl="0" marL="0" rtl="0" algn="l">
              <a:lnSpc>
                <a:spcPct val="100000"/>
              </a:lnSpc>
              <a:spcBef>
                <a:spcPts val="0"/>
              </a:spcBef>
              <a:spcAft>
                <a:spcPts val="0"/>
              </a:spcAft>
              <a:buSzPts val="1100"/>
              <a:buNone/>
            </a:pPr>
            <a:r>
              <a:rPr lang="en-US" sz="1200"/>
              <a:t>** </a:t>
            </a:r>
            <a:r>
              <a:rPr b="1" lang="en-US" sz="1200">
                <a:highlight>
                  <a:srgbClr val="FFFF00"/>
                </a:highlight>
              </a:rPr>
              <a:t>SW-PBS does not endorse any </a:t>
            </a:r>
            <a:r>
              <a:rPr b="1" lang="en-US" sz="1200">
                <a:highlight>
                  <a:srgbClr val="FFFF00"/>
                </a:highlight>
              </a:rPr>
              <a:t>commercial</a:t>
            </a:r>
            <a:r>
              <a:rPr b="1" lang="en-US" sz="1200">
                <a:highlight>
                  <a:srgbClr val="FFFF00"/>
                </a:highlight>
              </a:rPr>
              <a:t> curriculums. </a:t>
            </a:r>
            <a:endParaRPr b="1" sz="1200">
              <a:highlight>
                <a:srgbClr val="FFFF00"/>
              </a:highlight>
            </a:endParaRPr>
          </a:p>
          <a:p>
            <a:pPr indent="0" lvl="0" marL="0" rtl="0" algn="l">
              <a:lnSpc>
                <a:spcPct val="100000"/>
              </a:lnSpc>
              <a:spcBef>
                <a:spcPts val="0"/>
              </a:spcBef>
              <a:spcAft>
                <a:spcPts val="0"/>
              </a:spcAft>
              <a:buSzPts val="1100"/>
              <a:buNone/>
            </a:pPr>
            <a:r>
              <a:t/>
            </a:r>
            <a:endParaRPr b="1" sz="1200">
              <a:highlight>
                <a:srgbClr val="FFFF00"/>
              </a:highlight>
            </a:endParaRPr>
          </a:p>
          <a:p>
            <a:pPr indent="0" lvl="0" marL="0" rtl="0" algn="l">
              <a:lnSpc>
                <a:spcPct val="100000"/>
              </a:lnSpc>
              <a:spcBef>
                <a:spcPts val="0"/>
              </a:spcBef>
              <a:spcAft>
                <a:spcPts val="0"/>
              </a:spcAft>
              <a:buSzPts val="1100"/>
              <a:buNone/>
            </a:pPr>
            <a:r>
              <a:t/>
            </a:r>
            <a:endParaRPr b="1" sz="1200">
              <a:highlight>
                <a:srgbClr val="FFFF00"/>
              </a:highlight>
            </a:endParaRPr>
          </a:p>
          <a:p>
            <a:pPr indent="0" lvl="0" marL="0" rtl="0" algn="l">
              <a:lnSpc>
                <a:spcPct val="100000"/>
              </a:lnSpc>
              <a:spcBef>
                <a:spcPts val="0"/>
              </a:spcBef>
              <a:spcAft>
                <a:spcPts val="0"/>
              </a:spcAft>
              <a:buSzPts val="1100"/>
              <a:buNone/>
            </a:pPr>
            <a:r>
              <a:t/>
            </a:r>
            <a:endParaRPr b="1">
              <a:highlight>
                <a:srgbClr val="FFFF00"/>
              </a:highlight>
            </a:endParaRPr>
          </a:p>
          <a:p>
            <a:pPr indent="0" lvl="0" marL="0" rtl="0" algn="l">
              <a:lnSpc>
                <a:spcPct val="100000"/>
              </a:lnSpc>
              <a:spcBef>
                <a:spcPts val="0"/>
              </a:spcBef>
              <a:spcAft>
                <a:spcPts val="0"/>
              </a:spcAft>
              <a:buSzPts val="1100"/>
              <a:buNone/>
            </a:pPr>
            <a:r>
              <a:t/>
            </a:r>
            <a:endParaRPr b="1">
              <a:highlight>
                <a:srgbClr val="FFFF00"/>
              </a:highlight>
            </a:endParaRPr>
          </a:p>
        </p:txBody>
      </p:sp>
      <p:sp>
        <p:nvSpPr>
          <p:cNvPr id="494" name="Google Shape;494;g333e1a588e7_0_2115:notes"/>
          <p:cNvSpPr txBox="1"/>
          <p:nvPr>
            <p:ph idx="12" type="sldNum"/>
          </p:nvPr>
        </p:nvSpPr>
        <p:spPr>
          <a:xfrm>
            <a:off x="3884613" y="8685214"/>
            <a:ext cx="2971800" cy="4572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333e1a588e7_0_2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1" name="Google Shape;501;g333e1a588e7_0_21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a:t>
            </a:r>
            <a:r>
              <a:rPr lang="en-US"/>
              <a:t>:</a:t>
            </a:r>
            <a:r>
              <a:rPr lang="en-US" sz="1200"/>
              <a:t> It is important that the language in the lessons align to your school-wide expectations.  For example, if you are using the language Active Listener but the curriculum refers to it as whole body listening then you need to revise the lesson to match what you have on your matrix.  </a:t>
            </a:r>
            <a:endParaRPr sz="1200"/>
          </a:p>
          <a:p>
            <a:pPr indent="0" lvl="0" marL="0" rtl="0" algn="l">
              <a:lnSpc>
                <a:spcPct val="100000"/>
              </a:lnSpc>
              <a:spcBef>
                <a:spcPts val="0"/>
              </a:spcBef>
              <a:spcAft>
                <a:spcPts val="0"/>
              </a:spcAft>
              <a:buSzPts val="1400"/>
              <a:buNone/>
            </a:pPr>
            <a:r>
              <a:rPr lang="en-US" sz="1200"/>
              <a:t>It should also follow OMPUA guidelines.  For instance, Do not talk is not positively stated so you would want to revise that so it is positively stated telling students what they need to do.  </a:t>
            </a:r>
            <a:endParaRPr sz="1200"/>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333e1a588e7_0_2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9" name="Google Shape;509;g333e1a588e7_0_21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sz="1400">
                <a:solidFill>
                  <a:schemeClr val="dk1"/>
                </a:solidFill>
              </a:rPr>
              <a:t>Trainer Note:  </a:t>
            </a:r>
            <a:r>
              <a:rPr lang="en-US" sz="1200">
                <a:solidFill>
                  <a:schemeClr val="dk1"/>
                </a:solidFill>
              </a:rPr>
              <a:t>As</a:t>
            </a:r>
            <a:r>
              <a:rPr lang="en-US" sz="1200"/>
              <a:t> you review commercial curriculum resources here are some questions to consider </a:t>
            </a:r>
            <a:r>
              <a:rPr b="1" lang="en-US" sz="1200"/>
              <a:t>. </a:t>
            </a:r>
            <a:r>
              <a:rPr lang="en-US" sz="1200"/>
              <a:t>Glance through the Social Skills Curriculum overview and answer the questions on the  slide to determine if one of the resources might meet the needs of your building.    </a:t>
            </a:r>
            <a:endParaRPr sz="1200"/>
          </a:p>
          <a:p>
            <a:pPr indent="0" lvl="0" marL="0" rtl="0" algn="l">
              <a:lnSpc>
                <a:spcPct val="100000"/>
              </a:lnSpc>
              <a:spcBef>
                <a:spcPts val="0"/>
              </a:spcBef>
              <a:spcAft>
                <a:spcPts val="0"/>
              </a:spcAft>
              <a:buClr>
                <a:schemeClr val="dk1"/>
              </a:buClr>
              <a:buSzPts val="1100"/>
              <a:buFont typeface="Arial"/>
              <a:buNone/>
            </a:pPr>
            <a:r>
              <a:t/>
            </a:r>
            <a:endParaRPr sz="1200"/>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333e1a588e7_0_2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8" name="Google Shape;518;g333e1a588e7_0_21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US" sz="1200"/>
              <a:t>Trainer Notes:</a:t>
            </a:r>
            <a:r>
              <a:rPr lang="en-US" sz="1200"/>
              <a:t> Optional activity if time permits.   </a:t>
            </a:r>
            <a:r>
              <a:rPr lang="en-US" sz="1200"/>
              <a:t>If you have time you can have teams look through curriculums and do the activity below or  encourage teams to take this activity back to their building team to explore curriculum options.  </a:t>
            </a:r>
            <a:endParaRPr sz="1200"/>
          </a:p>
          <a:p>
            <a:pPr indent="0" lvl="0" marL="0" rtl="0" algn="l">
              <a:spcBef>
                <a:spcPts val="0"/>
              </a:spcBef>
              <a:spcAft>
                <a:spcPts val="0"/>
              </a:spcAft>
              <a:buClr>
                <a:schemeClr val="dk1"/>
              </a:buClr>
              <a:buSzPts val="1100"/>
              <a:buFont typeface="Arial"/>
              <a:buNone/>
            </a:pPr>
            <a:r>
              <a:t/>
            </a:r>
            <a:endParaRPr sz="1200"/>
          </a:p>
          <a:p>
            <a:pPr indent="0" lvl="0" marL="0" rtl="0" algn="l">
              <a:spcBef>
                <a:spcPts val="0"/>
              </a:spcBef>
              <a:spcAft>
                <a:spcPts val="0"/>
              </a:spcAft>
              <a:buSzPts val="1100"/>
              <a:buNone/>
            </a:pPr>
            <a:r>
              <a:rPr lang="en-US" sz="1200"/>
              <a:t>Option:  </a:t>
            </a:r>
            <a:endParaRPr sz="1200"/>
          </a:p>
          <a:p>
            <a:pPr indent="0" lvl="0" marL="0" rtl="0" algn="l">
              <a:spcBef>
                <a:spcPts val="0"/>
              </a:spcBef>
              <a:spcAft>
                <a:spcPts val="0"/>
              </a:spcAft>
              <a:buNone/>
            </a:pPr>
            <a:r>
              <a:rPr lang="en-US" sz="1200"/>
              <a:t>If you have copies of social skills curriculum let each team select a sample curriculum to preview</a:t>
            </a:r>
            <a:endParaRPr sz="1200"/>
          </a:p>
          <a:p>
            <a:pPr indent="0" lvl="0" marL="0" rtl="0" algn="l">
              <a:spcBef>
                <a:spcPts val="0"/>
              </a:spcBef>
              <a:spcAft>
                <a:spcPts val="0"/>
              </a:spcAft>
              <a:buNone/>
            </a:pPr>
            <a:r>
              <a:rPr lang="en-US" sz="1200"/>
              <a:t>Review the resources and discuss the pros and cons of the sample curriculums. Share out whole group. </a:t>
            </a:r>
            <a:endParaRPr sz="1200"/>
          </a:p>
          <a:p>
            <a:pPr indent="0" lvl="0" marL="0" rtl="0" algn="l">
              <a:spcBef>
                <a:spcPts val="0"/>
              </a:spcBef>
              <a:spcAft>
                <a:spcPts val="0"/>
              </a:spcAft>
              <a:buClr>
                <a:schemeClr val="dk1"/>
              </a:buClr>
              <a:buSzPts val="1400"/>
              <a:buFont typeface="Arial"/>
              <a:buNone/>
            </a:pPr>
            <a:r>
              <a:t/>
            </a:r>
            <a:endParaRPr sz="1200"/>
          </a:p>
          <a:p>
            <a:pPr indent="0" lvl="0" marL="0" rtl="0" algn="l">
              <a:spcBef>
                <a:spcPts val="0"/>
              </a:spcBef>
              <a:spcAft>
                <a:spcPts val="0"/>
              </a:spcAft>
              <a:buSzPts val="1100"/>
              <a:buNone/>
            </a:pPr>
            <a:r>
              <a:t/>
            </a:r>
            <a:endParaRPr sz="1200"/>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338deb9f6be_0_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338deb9f6be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t>Trainer Notes:</a:t>
            </a:r>
            <a:r>
              <a:rPr lang="en-US" sz="1200"/>
              <a:t> Create detailed lesson plans that include specific skills, activities, and strategies for teaching and practicing social skills. </a:t>
            </a:r>
            <a:endParaRPr sz="1200"/>
          </a:p>
          <a:p>
            <a:pPr indent="0" lvl="0" marL="0" rtl="0" algn="l">
              <a:spcBef>
                <a:spcPts val="0"/>
              </a:spcBef>
              <a:spcAft>
                <a:spcPts val="0"/>
              </a:spcAft>
              <a:buNone/>
            </a:pPr>
            <a:r>
              <a:rPr lang="en-US" sz="1200"/>
              <a:t> Consider Co-Facilitation:</a:t>
            </a:r>
            <a:endParaRPr sz="1200"/>
          </a:p>
          <a:p>
            <a:pPr indent="0" lvl="0" marL="0" rtl="0" algn="l">
              <a:spcBef>
                <a:spcPts val="0"/>
              </a:spcBef>
              <a:spcAft>
                <a:spcPts val="0"/>
              </a:spcAft>
              <a:buNone/>
            </a:pPr>
            <a:r>
              <a:rPr lang="en-US" sz="1200"/>
              <a:t>Use a co-facilitation approach where two or more individuals (e.g., teachers, special educators, therapists) work together to deliver social skills instruction.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333e1a588e7_0_2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5" name="Google Shape;535;g333e1a588e7_0_21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sz="1200"/>
              <a:t>Trainer Notes: </a:t>
            </a:r>
            <a:r>
              <a:rPr lang="en-US" sz="1200">
                <a:solidFill>
                  <a:schemeClr val="dk1"/>
                </a:solidFill>
              </a:rPr>
              <a:t>Teaching social skills is most effective when an explicit instructional approach is utilized. This format includes the same instructional techniques used when teaching schoolwide expectations and rules (i.e., Tier 1 Lessons). The difference at Tier 2 relates to the “dosage” of instruction. Students in a SSIG participate in lessons that are supplemental to the universal social skills curriculum and are given more opportunities for practice, prompting, and specific positive feedback for correct use of skills. </a:t>
            </a:r>
            <a:endParaRPr sz="1200">
              <a:solidFill>
                <a:schemeClr val="dk1"/>
              </a:solidFill>
            </a:endParaRPr>
          </a:p>
          <a:p>
            <a:pPr indent="0" lvl="0" marL="0" rtl="0" algn="l">
              <a:lnSpc>
                <a:spcPct val="100000"/>
              </a:lnSpc>
              <a:spcBef>
                <a:spcPts val="0"/>
              </a:spcBef>
              <a:spcAft>
                <a:spcPts val="0"/>
              </a:spcAft>
              <a:buSzPts val="1400"/>
              <a:buNone/>
            </a:pPr>
            <a:r>
              <a:t/>
            </a:r>
            <a:endParaRPr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6f9a9b4d1b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6" name="Google Shape;146;g26f9a9b4d1b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400"/>
              <a:buFont typeface="Arial"/>
              <a:buNone/>
            </a:pPr>
            <a:r>
              <a:rPr lang="en-US"/>
              <a:t>Trainer Notes:  These are the handouts for this course.  They are available on the</a:t>
            </a:r>
            <a:r>
              <a:rPr lang="en-US" sz="1200"/>
              <a:t> </a:t>
            </a:r>
            <a:r>
              <a:rPr lang="en-US" sz="1200" u="sng">
                <a:solidFill>
                  <a:srgbClr val="0000FF"/>
                </a:solidFill>
                <a:hlinkClick r:id="rId2">
                  <a:extLst>
                    <a:ext uri="{A12FA001-AC4F-418D-AE19-62706E023703}">
                      <ahyp:hlinkClr val="tx"/>
                    </a:ext>
                  </a:extLst>
                </a:hlinkClick>
              </a:rPr>
              <a:t>https://pbismissouri.org/</a:t>
            </a:r>
            <a:r>
              <a:rPr lang="en-US"/>
              <a:t> website.  You can also download and create a google folder to share them with participants.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333e1a588e7_0_2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0" name="Google Shape;540;g333e1a588e7_0_21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sz="1200"/>
              <a:t>Trainer Notes: </a:t>
            </a:r>
            <a:r>
              <a:rPr lang="en-US" sz="1200"/>
              <a:t>When preparing lessons they should include </a:t>
            </a:r>
            <a:r>
              <a:rPr lang="en-US" sz="1200"/>
              <a:t> effective teaching methods and Instructional practices such as modeling, role-playing, interactive feedback, and generalization strategies.</a:t>
            </a:r>
            <a:endParaRPr sz="1200"/>
          </a:p>
          <a:p>
            <a:pPr indent="0" lvl="0" marL="0" rtl="0" algn="l">
              <a:lnSpc>
                <a:spcPct val="100000"/>
              </a:lnSpc>
              <a:spcBef>
                <a:spcPts val="0"/>
              </a:spcBef>
              <a:spcAft>
                <a:spcPts val="0"/>
              </a:spcAft>
              <a:buClr>
                <a:schemeClr val="dk1"/>
              </a:buClr>
              <a:buSzPts val="1100"/>
              <a:buFont typeface="Arial"/>
              <a:buNone/>
            </a:pPr>
            <a:r>
              <a:t/>
            </a:r>
            <a:endParaRPr b="1" sz="1200"/>
          </a:p>
          <a:p>
            <a:pPr indent="0" lvl="0" marL="0" rtl="0" algn="l">
              <a:lnSpc>
                <a:spcPct val="100000"/>
              </a:lnSpc>
              <a:spcBef>
                <a:spcPts val="0"/>
              </a:spcBef>
              <a:spcAft>
                <a:spcPts val="0"/>
              </a:spcAft>
              <a:buClr>
                <a:schemeClr val="dk1"/>
              </a:buClr>
              <a:buSzPts val="1100"/>
              <a:buFont typeface="Arial"/>
              <a:buNone/>
            </a:pPr>
            <a:r>
              <a:t/>
            </a:r>
            <a:endParaRPr b="1" sz="1200"/>
          </a:p>
          <a:p>
            <a:pPr indent="0" lvl="0" marL="0" rtl="0" algn="l">
              <a:lnSpc>
                <a:spcPct val="100000"/>
              </a:lnSpc>
              <a:spcBef>
                <a:spcPts val="0"/>
              </a:spcBef>
              <a:spcAft>
                <a:spcPts val="0"/>
              </a:spcAft>
              <a:buClr>
                <a:schemeClr val="dk1"/>
              </a:buClr>
              <a:buSzPts val="1100"/>
              <a:buFont typeface="Arial"/>
              <a:buNone/>
            </a:pPr>
            <a:r>
              <a:rPr b="1" lang="en-US" sz="1200">
                <a:solidFill>
                  <a:schemeClr val="dk1"/>
                </a:solidFill>
              </a:rPr>
              <a:t>LESSON PLANS - </a:t>
            </a:r>
            <a:r>
              <a:rPr lang="en-US" sz="1200">
                <a:solidFill>
                  <a:schemeClr val="dk1"/>
                </a:solidFill>
              </a:rPr>
              <a:t>The lesson plan is the main focus of each intervention session. While the activities may vary during each group meeting, the lesson plan should follow a general sequence that includes:</a:t>
            </a:r>
            <a:endParaRPr sz="1200">
              <a:solidFill>
                <a:schemeClr val="dk1"/>
              </a:solidFill>
            </a:endParaRPr>
          </a:p>
          <a:p>
            <a:pPr indent="0" lvl="0" marL="0" rtl="0" algn="l">
              <a:lnSpc>
                <a:spcPct val="115000"/>
              </a:lnSpc>
              <a:spcBef>
                <a:spcPts val="0"/>
              </a:spcBef>
              <a:spcAft>
                <a:spcPts val="0"/>
              </a:spcAft>
              <a:buSzPts val="1400"/>
              <a:buNone/>
            </a:pPr>
            <a:r>
              <a:rPr b="1" lang="en-US" sz="1200">
                <a:solidFill>
                  <a:schemeClr val="dk1"/>
                </a:solidFill>
              </a:rPr>
              <a:t>TELL:</a:t>
            </a:r>
            <a:r>
              <a:rPr lang="en-US" sz="1200">
                <a:solidFill>
                  <a:schemeClr val="dk1"/>
                </a:solidFill>
              </a:rPr>
              <a:t> The lesson begins with an introduction, which includes a description of the skills to be learned, an explanation of why the skill is important, and situations where the skill can be used. </a:t>
            </a:r>
            <a:endParaRPr sz="1200">
              <a:solidFill>
                <a:schemeClr val="dk1"/>
              </a:solidFill>
            </a:endParaRPr>
          </a:p>
          <a:p>
            <a:pPr indent="0" lvl="0" marL="0" rtl="0" algn="l">
              <a:lnSpc>
                <a:spcPct val="115000"/>
              </a:lnSpc>
              <a:spcBef>
                <a:spcPts val="0"/>
              </a:spcBef>
              <a:spcAft>
                <a:spcPts val="0"/>
              </a:spcAft>
              <a:buSzPts val="1400"/>
              <a:buNone/>
            </a:pPr>
            <a:r>
              <a:t/>
            </a:r>
            <a:endParaRPr sz="1200">
              <a:solidFill>
                <a:schemeClr val="dk1"/>
              </a:solidFill>
            </a:endParaRPr>
          </a:p>
          <a:p>
            <a:pPr indent="0" lvl="0" marL="0" rtl="0" algn="l">
              <a:lnSpc>
                <a:spcPct val="115000"/>
              </a:lnSpc>
              <a:spcBef>
                <a:spcPts val="0"/>
              </a:spcBef>
              <a:spcAft>
                <a:spcPts val="0"/>
              </a:spcAft>
              <a:buSzPts val="1400"/>
              <a:buNone/>
            </a:pPr>
            <a:r>
              <a:rPr b="1" lang="en-US" sz="1200">
                <a:solidFill>
                  <a:schemeClr val="dk1"/>
                </a:solidFill>
              </a:rPr>
              <a:t>SHOW: </a:t>
            </a:r>
            <a:r>
              <a:rPr lang="en-US" sz="1200">
                <a:solidFill>
                  <a:schemeClr val="dk1"/>
                </a:solidFill>
              </a:rPr>
              <a:t>After the introduction, the next step is modeling or demonstrating the skill. Typically the facilitator models examples and non-examples of the skill and then asks students only to demonstrate the appropriate skill. </a:t>
            </a:r>
            <a:endParaRPr sz="1200">
              <a:solidFill>
                <a:schemeClr val="dk1"/>
              </a:solidFill>
            </a:endParaRPr>
          </a:p>
          <a:p>
            <a:pPr indent="0" lvl="0" marL="0" rtl="0" algn="l">
              <a:lnSpc>
                <a:spcPct val="115000"/>
              </a:lnSpc>
              <a:spcBef>
                <a:spcPts val="0"/>
              </a:spcBef>
              <a:spcAft>
                <a:spcPts val="0"/>
              </a:spcAft>
              <a:buSzPts val="1400"/>
              <a:buNone/>
            </a:pPr>
            <a:r>
              <a:t/>
            </a:r>
            <a:endParaRPr sz="1200">
              <a:solidFill>
                <a:schemeClr val="dk1"/>
              </a:solidFill>
            </a:endParaRPr>
          </a:p>
          <a:p>
            <a:pPr indent="0" lvl="0" marL="0" rtl="0" algn="l">
              <a:lnSpc>
                <a:spcPct val="115000"/>
              </a:lnSpc>
              <a:spcBef>
                <a:spcPts val="0"/>
              </a:spcBef>
              <a:spcAft>
                <a:spcPts val="0"/>
              </a:spcAft>
              <a:buSzPts val="1400"/>
              <a:buNone/>
            </a:pPr>
            <a:r>
              <a:rPr b="1" lang="en-US" sz="1200">
                <a:solidFill>
                  <a:schemeClr val="dk1"/>
                </a:solidFill>
              </a:rPr>
              <a:t>PRACTICE:</a:t>
            </a:r>
            <a:r>
              <a:rPr lang="en-US" sz="1200">
                <a:solidFill>
                  <a:schemeClr val="dk1"/>
                </a:solidFill>
              </a:rPr>
              <a:t> The steps to the skills may be posted or students may be given a personal copy for easy reference. Students are asked to debrief by reviewing the main steps of the skill and when and where it may be used. The facilitator then creates situations for students to practice the skill with peers. This may be done through role-playing. The first practice session is structured and if students are not actively participating in the activity, they are asked to watch and evaluate those who are. </a:t>
            </a:r>
            <a:endParaRPr sz="1200">
              <a:solidFill>
                <a:schemeClr val="dk1"/>
              </a:solidFill>
            </a:endParaRPr>
          </a:p>
          <a:p>
            <a:pPr indent="0" lvl="0" marL="0" rtl="0" algn="l">
              <a:lnSpc>
                <a:spcPct val="115000"/>
              </a:lnSpc>
              <a:spcBef>
                <a:spcPts val="0"/>
              </a:spcBef>
              <a:spcAft>
                <a:spcPts val="0"/>
              </a:spcAft>
              <a:buSzPts val="1400"/>
              <a:buNone/>
            </a:pPr>
            <a:r>
              <a:t/>
            </a:r>
            <a:endParaRPr sz="1200">
              <a:solidFill>
                <a:schemeClr val="dk1"/>
              </a:solidFill>
            </a:endParaRPr>
          </a:p>
          <a:p>
            <a:pPr indent="0" lvl="0" marL="0" rtl="0" algn="l">
              <a:lnSpc>
                <a:spcPct val="115000"/>
              </a:lnSpc>
              <a:spcBef>
                <a:spcPts val="0"/>
              </a:spcBef>
              <a:spcAft>
                <a:spcPts val="0"/>
              </a:spcAft>
              <a:buSzPts val="1400"/>
              <a:buNone/>
            </a:pPr>
            <a:r>
              <a:rPr b="1" lang="en-US" sz="1200">
                <a:solidFill>
                  <a:schemeClr val="dk1"/>
                </a:solidFill>
              </a:rPr>
              <a:t>POSITIVE and CORRECTIVE FEEDBACK:</a:t>
            </a:r>
            <a:r>
              <a:rPr lang="en-US" sz="1200">
                <a:solidFill>
                  <a:schemeClr val="dk1"/>
                </a:solidFill>
              </a:rPr>
              <a:t> Reinforcement for accurate attempts is given and corrective feedback is provided, if needed. </a:t>
            </a:r>
            <a:endParaRPr sz="1200">
              <a:solidFill>
                <a:schemeClr val="dk1"/>
              </a:solidFill>
            </a:endParaRPr>
          </a:p>
          <a:p>
            <a:pPr indent="0" lvl="0" marL="0" rtl="0" algn="l">
              <a:lnSpc>
                <a:spcPct val="115000"/>
              </a:lnSpc>
              <a:spcBef>
                <a:spcPts val="0"/>
              </a:spcBef>
              <a:spcAft>
                <a:spcPts val="0"/>
              </a:spcAft>
              <a:buSzPts val="1400"/>
              <a:buNone/>
            </a:pPr>
            <a:r>
              <a:t/>
            </a:r>
            <a:endParaRPr sz="1200">
              <a:solidFill>
                <a:schemeClr val="dk1"/>
              </a:solidFill>
            </a:endParaRPr>
          </a:p>
          <a:p>
            <a:pPr indent="0" lvl="0" marL="0" rtl="0" algn="l">
              <a:lnSpc>
                <a:spcPct val="115000"/>
              </a:lnSpc>
              <a:spcBef>
                <a:spcPts val="0"/>
              </a:spcBef>
              <a:spcAft>
                <a:spcPts val="0"/>
              </a:spcAft>
              <a:buSzPts val="1400"/>
              <a:buNone/>
            </a:pPr>
            <a:r>
              <a:rPr b="1" lang="en-US" sz="1200">
                <a:solidFill>
                  <a:schemeClr val="dk1"/>
                </a:solidFill>
              </a:rPr>
              <a:t>MORE PRACTICE:</a:t>
            </a:r>
            <a:r>
              <a:rPr lang="en-US" sz="1200">
                <a:solidFill>
                  <a:schemeClr val="dk1"/>
                </a:solidFill>
              </a:rPr>
              <a:t> Students are given time to socialize in less structured ways which allows continued practice using the social skill. </a:t>
            </a:r>
            <a:endParaRPr sz="1200">
              <a:solidFill>
                <a:schemeClr val="dk1"/>
              </a:solidFill>
            </a:endParaRPr>
          </a:p>
          <a:p>
            <a:pPr indent="0" lvl="0" marL="0" rtl="0" algn="l">
              <a:lnSpc>
                <a:spcPct val="115000"/>
              </a:lnSpc>
              <a:spcBef>
                <a:spcPts val="0"/>
              </a:spcBef>
              <a:spcAft>
                <a:spcPts val="0"/>
              </a:spcAft>
              <a:buSzPts val="1400"/>
              <a:buNone/>
            </a:pPr>
            <a:r>
              <a:t/>
            </a:r>
            <a:endParaRPr sz="1200">
              <a:solidFill>
                <a:schemeClr val="dk1"/>
              </a:solidFill>
            </a:endParaRPr>
          </a:p>
          <a:p>
            <a:pPr indent="0" lvl="0" marL="0" rtl="0" algn="l">
              <a:lnSpc>
                <a:spcPct val="115000"/>
              </a:lnSpc>
              <a:spcBef>
                <a:spcPts val="0"/>
              </a:spcBef>
              <a:spcAft>
                <a:spcPts val="0"/>
              </a:spcAft>
              <a:buSzPts val="1400"/>
              <a:buNone/>
            </a:pPr>
            <a:r>
              <a:rPr b="1" lang="en-US" sz="1200">
                <a:solidFill>
                  <a:schemeClr val="dk1"/>
                </a:solidFill>
              </a:rPr>
              <a:t>MORE FEEDBACK: </a:t>
            </a:r>
            <a:r>
              <a:rPr lang="en-US" sz="1200">
                <a:solidFill>
                  <a:schemeClr val="dk1"/>
                </a:solidFill>
              </a:rPr>
              <a:t>Facilitators continue to give feedback while students engage in practice opportunities. </a:t>
            </a:r>
            <a:endParaRPr sz="1200">
              <a:solidFill>
                <a:schemeClr val="dk1"/>
              </a:solidFill>
            </a:endParaRPr>
          </a:p>
          <a:p>
            <a:pPr indent="0" lvl="0" marL="0" rtl="0" algn="l">
              <a:lnSpc>
                <a:spcPct val="115000"/>
              </a:lnSpc>
              <a:spcBef>
                <a:spcPts val="0"/>
              </a:spcBef>
              <a:spcAft>
                <a:spcPts val="0"/>
              </a:spcAft>
              <a:buSzPts val="1400"/>
              <a:buNone/>
            </a:pPr>
            <a:r>
              <a:t/>
            </a:r>
            <a:endParaRPr sz="1200">
              <a:solidFill>
                <a:schemeClr val="dk1"/>
              </a:solidFill>
            </a:endParaRPr>
          </a:p>
          <a:p>
            <a:pPr indent="0" lvl="0" marL="0" rtl="0" algn="l">
              <a:lnSpc>
                <a:spcPct val="115000"/>
              </a:lnSpc>
              <a:spcBef>
                <a:spcPts val="0"/>
              </a:spcBef>
              <a:spcAft>
                <a:spcPts val="0"/>
              </a:spcAft>
              <a:buSzPts val="1400"/>
              <a:buNone/>
            </a:pPr>
            <a:r>
              <a:rPr b="1" lang="en-US" sz="1200">
                <a:solidFill>
                  <a:schemeClr val="dk1"/>
                </a:solidFill>
              </a:rPr>
              <a:t>PLAN FOR GENERALIZATION and MAINTENANCE OF SKILLS:</a:t>
            </a:r>
            <a:r>
              <a:rPr lang="en-US" sz="1200">
                <a:solidFill>
                  <a:schemeClr val="dk1"/>
                </a:solidFill>
              </a:rPr>
              <a:t> A homework assignment for use of the skill in other settings is discussed and assigned. </a:t>
            </a:r>
            <a:endParaRPr sz="1200">
              <a:solidFill>
                <a:schemeClr val="dk1"/>
              </a:solidFill>
            </a:endParaRPr>
          </a:p>
          <a:p>
            <a:pPr indent="0" lvl="0" marL="0" rtl="0" algn="l">
              <a:lnSpc>
                <a:spcPct val="100000"/>
              </a:lnSpc>
              <a:spcBef>
                <a:spcPts val="0"/>
              </a:spcBef>
              <a:spcAft>
                <a:spcPts val="0"/>
              </a:spcAft>
              <a:buSzPts val="1400"/>
              <a:buNone/>
            </a:pPr>
            <a:r>
              <a:t/>
            </a:r>
            <a:endParaRPr sz="12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b="1" sz="12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b="1" sz="1200">
              <a:solidFill>
                <a:schemeClr val="dk1"/>
              </a:solidFill>
            </a:endParaRPr>
          </a:p>
          <a:p>
            <a:pPr indent="0" lvl="0" marL="0" rtl="0" algn="l">
              <a:lnSpc>
                <a:spcPct val="100000"/>
              </a:lnSpc>
              <a:spcBef>
                <a:spcPts val="0"/>
              </a:spcBef>
              <a:spcAft>
                <a:spcPts val="0"/>
              </a:spcAft>
              <a:buSzPts val="1400"/>
              <a:buNone/>
            </a:pPr>
            <a:r>
              <a:t/>
            </a:r>
            <a:endParaRPr sz="1200"/>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333e1a588e7_0_21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48" name="Google Shape;548;g333e1a588e7_0_2163:notes"/>
          <p:cNvSpPr txBox="1"/>
          <p:nvPr>
            <p:ph idx="1" type="body"/>
          </p:nvPr>
        </p:nvSpPr>
        <p:spPr>
          <a:xfrm>
            <a:off x="685800" y="4343401"/>
            <a:ext cx="5486400" cy="4114800"/>
          </a:xfrm>
          <a:prstGeom prst="rect">
            <a:avLst/>
          </a:prstGeom>
          <a:noFill/>
          <a:ln>
            <a:noFill/>
          </a:ln>
        </p:spPr>
        <p:txBody>
          <a:bodyPr anchorCtr="0" anchor="t" bIns="45525" lIns="91075" spcFirstLastPara="1" rIns="91075" wrap="square" tIns="45525">
            <a:noAutofit/>
          </a:bodyPr>
          <a:lstStyle/>
          <a:p>
            <a:pPr indent="0" lvl="0" marL="0" rtl="0" algn="l">
              <a:lnSpc>
                <a:spcPct val="100000"/>
              </a:lnSpc>
              <a:spcBef>
                <a:spcPts val="0"/>
              </a:spcBef>
              <a:spcAft>
                <a:spcPts val="0"/>
              </a:spcAft>
              <a:buSzPts val="1100"/>
              <a:buNone/>
            </a:pPr>
            <a:r>
              <a:rPr b="1" lang="en-US" sz="1200"/>
              <a:t>Trainer Notes: </a:t>
            </a:r>
            <a:r>
              <a:rPr lang="en-US" sz="1200"/>
              <a:t> During the first meeting of the group, time should be devoted to establishing group rules and procedures. The facilitator will have previously determined if these will be developed before the students enter the group or if the group will work together to develop expectations and procedures.</a:t>
            </a:r>
            <a:endParaRPr sz="1200"/>
          </a:p>
          <a:p>
            <a:pPr indent="0" lvl="0" marL="0" rtl="0" algn="l">
              <a:lnSpc>
                <a:spcPct val="100000"/>
              </a:lnSpc>
              <a:spcBef>
                <a:spcPts val="0"/>
              </a:spcBef>
              <a:spcAft>
                <a:spcPts val="0"/>
              </a:spcAft>
              <a:buSzPts val="1100"/>
              <a:buNone/>
            </a:pPr>
            <a:r>
              <a:rPr lang="en-US" sz="1200"/>
              <a:t>Lessons should include introducing the skill ,using the Tell, Show and practice teaching method.  </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lang="en-US" sz="1200"/>
              <a:t>Additionally lessons should </a:t>
            </a:r>
            <a:r>
              <a:rPr lang="en-US" sz="1200"/>
              <a:t>include </a:t>
            </a:r>
            <a:r>
              <a:rPr lang="en-US" sz="1200"/>
              <a:t> time to socialize , group debriefing and goal setting.   We will discuss the later 3 in the next few slides.   </a:t>
            </a:r>
            <a:endParaRPr sz="1200"/>
          </a:p>
        </p:txBody>
      </p:sp>
      <p:sp>
        <p:nvSpPr>
          <p:cNvPr id="549" name="Google Shape;549;g333e1a588e7_0_2163:notes"/>
          <p:cNvSpPr txBox="1"/>
          <p:nvPr>
            <p:ph idx="12" type="sldNum"/>
          </p:nvPr>
        </p:nvSpPr>
        <p:spPr>
          <a:xfrm>
            <a:off x="3884614" y="8685214"/>
            <a:ext cx="2971800" cy="457200"/>
          </a:xfrm>
          <a:prstGeom prst="rect">
            <a:avLst/>
          </a:prstGeom>
          <a:noFill/>
          <a:ln>
            <a:noFill/>
          </a:ln>
        </p:spPr>
        <p:txBody>
          <a:bodyPr anchorCtr="0" anchor="b" bIns="45525" lIns="91075" spcFirstLastPara="1" rIns="91075" wrap="square" tIns="4552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Times"/>
                <a:ea typeface="Times"/>
                <a:cs typeface="Times"/>
                <a:sym typeface="Times"/>
              </a:rPr>
              <a:t>‹#›</a:t>
            </a:fld>
            <a:endParaRPr b="0" i="0" sz="1200" u="none" cap="none" strike="noStrike">
              <a:solidFill>
                <a:schemeClr val="dk1"/>
              </a:solidFill>
              <a:latin typeface="Times"/>
              <a:ea typeface="Times"/>
              <a:cs typeface="Times"/>
              <a:sym typeface="Times"/>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333e1a588e7_0_21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55" name="Google Shape;555;g333e1a588e7_0_2170:notes"/>
          <p:cNvSpPr txBox="1"/>
          <p:nvPr>
            <p:ph idx="1" type="body"/>
          </p:nvPr>
        </p:nvSpPr>
        <p:spPr>
          <a:xfrm>
            <a:off x="685800" y="4343401"/>
            <a:ext cx="5486400" cy="4114800"/>
          </a:xfrm>
          <a:prstGeom prst="rect">
            <a:avLst/>
          </a:prstGeom>
          <a:noFill/>
          <a:ln>
            <a:noFill/>
          </a:ln>
        </p:spPr>
        <p:txBody>
          <a:bodyPr anchorCtr="0" anchor="t" bIns="45525" lIns="91075" spcFirstLastPara="1" rIns="91075" wrap="square" tIns="45525">
            <a:noAutofit/>
          </a:bodyPr>
          <a:lstStyle/>
          <a:p>
            <a:pPr indent="0" lvl="0" marL="0" rtl="0" algn="l">
              <a:lnSpc>
                <a:spcPct val="100000"/>
              </a:lnSpc>
              <a:spcBef>
                <a:spcPts val="0"/>
              </a:spcBef>
              <a:spcAft>
                <a:spcPts val="0"/>
              </a:spcAft>
              <a:buSzPts val="1100"/>
              <a:buNone/>
            </a:pPr>
            <a:r>
              <a:rPr b="1" lang="en-US" sz="1200"/>
              <a:t>Trainer Notes:</a:t>
            </a:r>
            <a:r>
              <a:rPr lang="en-US" sz="1200"/>
              <a:t> One </a:t>
            </a:r>
            <a:r>
              <a:rPr lang="en-US" sz="1200"/>
              <a:t>critical</a:t>
            </a:r>
            <a:r>
              <a:rPr lang="en-US" sz="1200"/>
              <a:t> component to include during group sessions  in order to build fluency is socialization time to practice skills.  </a:t>
            </a:r>
            <a:endParaRPr sz="1200"/>
          </a:p>
          <a:p>
            <a:pPr indent="0" lvl="0" marL="0" rtl="0" algn="l">
              <a:spcBef>
                <a:spcPts val="0"/>
              </a:spcBef>
              <a:spcAft>
                <a:spcPts val="0"/>
              </a:spcAft>
              <a:buSzPts val="1400"/>
              <a:buNone/>
            </a:pPr>
            <a:r>
              <a:rPr lang="en-US" sz="1200"/>
              <a:t> T</a:t>
            </a:r>
            <a:r>
              <a:rPr lang="en-US" sz="1200"/>
              <a:t>he group facilitator should get input from students about activities that could be utilized during this time. For example, if the skill of the week is following directions, the group can choose a short game that requires following directions (e.g. Mystery Walk, Cartooning,  Playwriting, etc ).  This is a very important part of the small group intervention.  The students should enjoy coming.. Give the time to practice social skills in a safe environment. It is in this socialization time that if they make a social mistake, it should  be positively corrected.so</a:t>
            </a:r>
            <a:r>
              <a:rPr lang="en-US" sz="1200"/>
              <a:t> students will learn the appropriate way to demonstrate the skills being taught.  </a:t>
            </a:r>
            <a:endParaRPr sz="1200"/>
          </a:p>
        </p:txBody>
      </p:sp>
      <p:sp>
        <p:nvSpPr>
          <p:cNvPr id="556" name="Google Shape;556;g333e1a588e7_0_2170:notes"/>
          <p:cNvSpPr txBox="1"/>
          <p:nvPr>
            <p:ph idx="12" type="sldNum"/>
          </p:nvPr>
        </p:nvSpPr>
        <p:spPr>
          <a:xfrm>
            <a:off x="3884614" y="8685214"/>
            <a:ext cx="2971800" cy="457200"/>
          </a:xfrm>
          <a:prstGeom prst="rect">
            <a:avLst/>
          </a:prstGeom>
          <a:noFill/>
          <a:ln>
            <a:noFill/>
          </a:ln>
        </p:spPr>
        <p:txBody>
          <a:bodyPr anchorCtr="0" anchor="b" bIns="45525" lIns="91075" spcFirstLastPara="1" rIns="91075" wrap="square" tIns="4552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Times"/>
                <a:ea typeface="Times"/>
                <a:cs typeface="Times"/>
                <a:sym typeface="Times"/>
              </a:rPr>
              <a:t>‹#›</a:t>
            </a:fld>
            <a:endParaRPr b="0" i="0" sz="1200" u="none" cap="none" strike="noStrike">
              <a:solidFill>
                <a:schemeClr val="dk1"/>
              </a:solidFill>
              <a:latin typeface="Times"/>
              <a:ea typeface="Times"/>
              <a:cs typeface="Times"/>
              <a:sym typeface="Times"/>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333e1a588e7_0_21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63" name="Google Shape;563;g333e1a588e7_0_2178:notes"/>
          <p:cNvSpPr txBox="1"/>
          <p:nvPr>
            <p:ph idx="1" type="body"/>
          </p:nvPr>
        </p:nvSpPr>
        <p:spPr>
          <a:xfrm>
            <a:off x="685800" y="4343401"/>
            <a:ext cx="5486400" cy="4114800"/>
          </a:xfrm>
          <a:prstGeom prst="rect">
            <a:avLst/>
          </a:prstGeom>
          <a:noFill/>
          <a:ln>
            <a:noFill/>
          </a:ln>
        </p:spPr>
        <p:txBody>
          <a:bodyPr anchorCtr="0" anchor="t" bIns="45525" lIns="91075" spcFirstLastPara="1" rIns="91075" wrap="square" tIns="45525">
            <a:noAutofit/>
          </a:bodyPr>
          <a:lstStyle/>
          <a:p>
            <a:pPr indent="0" lvl="0" marL="0" rtl="0" algn="l">
              <a:lnSpc>
                <a:spcPct val="100000"/>
              </a:lnSpc>
              <a:spcBef>
                <a:spcPts val="0"/>
              </a:spcBef>
              <a:spcAft>
                <a:spcPts val="0"/>
              </a:spcAft>
              <a:buSzPts val="1100"/>
              <a:buNone/>
            </a:pPr>
            <a:r>
              <a:rPr b="1" lang="en-US" sz="1200"/>
              <a:t>Trainer Notes: </a:t>
            </a:r>
            <a:r>
              <a:rPr lang="en-US" sz="1200"/>
              <a:t>During group debriefing, students will practice the skills, ask questions and talk about real situations in which the skill will be used. Positively acknowledge all participation. Do not allow ‘put-downs’. </a:t>
            </a:r>
            <a:endParaRPr sz="1200"/>
          </a:p>
          <a:p>
            <a:pPr indent="0" lvl="0" marL="0" rtl="0" algn="l">
              <a:lnSpc>
                <a:spcPct val="100000"/>
              </a:lnSpc>
              <a:spcBef>
                <a:spcPts val="0"/>
              </a:spcBef>
              <a:spcAft>
                <a:spcPts val="0"/>
              </a:spcAft>
              <a:buSzPts val="1100"/>
              <a:buNone/>
            </a:pPr>
            <a:r>
              <a:rPr lang="en-US" sz="1200">
                <a:solidFill>
                  <a:schemeClr val="dk1"/>
                </a:solidFill>
              </a:rPr>
              <a:t>  The facilitator(s) should promote emotional safety by acknowledging all questions and ensuring students are allowed to share information without criticism from peers or adults</a:t>
            </a:r>
            <a:r>
              <a:rPr lang="en-US" sz="1200">
                <a:solidFill>
                  <a:srgbClr val="9900FF"/>
                </a:solidFill>
              </a:rPr>
              <a:t>.</a:t>
            </a:r>
            <a:r>
              <a:rPr lang="en-US" sz="1200"/>
              <a:t>  Promoting an environment in which students will be able to share without criticism will allow each student to feel safe enough to practice the target social skills.</a:t>
            </a:r>
            <a:endParaRPr sz="1200"/>
          </a:p>
        </p:txBody>
      </p:sp>
      <p:sp>
        <p:nvSpPr>
          <p:cNvPr id="564" name="Google Shape;564;g333e1a588e7_0_2178:notes"/>
          <p:cNvSpPr txBox="1"/>
          <p:nvPr>
            <p:ph idx="12" type="sldNum"/>
          </p:nvPr>
        </p:nvSpPr>
        <p:spPr>
          <a:xfrm>
            <a:off x="3884614" y="8685214"/>
            <a:ext cx="2971800" cy="457200"/>
          </a:xfrm>
          <a:prstGeom prst="rect">
            <a:avLst/>
          </a:prstGeom>
          <a:noFill/>
          <a:ln>
            <a:noFill/>
          </a:ln>
        </p:spPr>
        <p:txBody>
          <a:bodyPr anchorCtr="0" anchor="b" bIns="45525" lIns="91075" spcFirstLastPara="1" rIns="91075" wrap="square" tIns="4552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Times"/>
                <a:ea typeface="Times"/>
                <a:cs typeface="Times"/>
                <a:sym typeface="Times"/>
              </a:rPr>
              <a:t>‹#›</a:t>
            </a:fld>
            <a:endParaRPr b="0" i="0" sz="1200" u="none" cap="none" strike="noStrike">
              <a:solidFill>
                <a:schemeClr val="dk1"/>
              </a:solidFill>
              <a:latin typeface="Times"/>
              <a:ea typeface="Times"/>
              <a:cs typeface="Times"/>
              <a:sym typeface="Times"/>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333e1a588e7_0_21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70" name="Google Shape;570;g333e1a588e7_0_2185:notes"/>
          <p:cNvSpPr txBox="1"/>
          <p:nvPr>
            <p:ph idx="1" type="body"/>
          </p:nvPr>
        </p:nvSpPr>
        <p:spPr>
          <a:xfrm>
            <a:off x="685800" y="4343401"/>
            <a:ext cx="5486400" cy="4114800"/>
          </a:xfrm>
          <a:prstGeom prst="rect">
            <a:avLst/>
          </a:prstGeom>
          <a:noFill/>
          <a:ln>
            <a:noFill/>
          </a:ln>
        </p:spPr>
        <p:txBody>
          <a:bodyPr anchorCtr="0" anchor="t" bIns="45525" lIns="91075" spcFirstLastPara="1" rIns="91075" wrap="square" tIns="45525">
            <a:noAutofit/>
          </a:bodyPr>
          <a:lstStyle/>
          <a:p>
            <a:pPr indent="0" lvl="0" marL="0" rtl="0" algn="l">
              <a:lnSpc>
                <a:spcPct val="100000"/>
              </a:lnSpc>
              <a:spcBef>
                <a:spcPts val="0"/>
              </a:spcBef>
              <a:spcAft>
                <a:spcPts val="0"/>
              </a:spcAft>
              <a:buSzPts val="1100"/>
              <a:buNone/>
            </a:pPr>
            <a:r>
              <a:rPr b="1" lang="en-US" sz="1200"/>
              <a:t>Trainer Notes</a:t>
            </a:r>
            <a:r>
              <a:rPr lang="en-US" sz="1200"/>
              <a:t>: E</a:t>
            </a:r>
            <a:r>
              <a:rPr lang="en-US" sz="1200"/>
              <a:t>stablishing the goal for the week teaches students to plan how the skill will be used outside the SGSS session. This may be a good time for students to fill out self-monitoring forms.</a:t>
            </a:r>
            <a:endParaRPr sz="1200"/>
          </a:p>
        </p:txBody>
      </p:sp>
      <p:sp>
        <p:nvSpPr>
          <p:cNvPr id="571" name="Google Shape;571;g333e1a588e7_0_2185:notes"/>
          <p:cNvSpPr txBox="1"/>
          <p:nvPr>
            <p:ph idx="12" type="sldNum"/>
          </p:nvPr>
        </p:nvSpPr>
        <p:spPr>
          <a:xfrm>
            <a:off x="3884614" y="8685214"/>
            <a:ext cx="2971800" cy="457200"/>
          </a:xfrm>
          <a:prstGeom prst="rect">
            <a:avLst/>
          </a:prstGeom>
          <a:noFill/>
          <a:ln>
            <a:noFill/>
          </a:ln>
        </p:spPr>
        <p:txBody>
          <a:bodyPr anchorCtr="0" anchor="b" bIns="45525" lIns="91075" spcFirstLastPara="1" rIns="91075" wrap="square" tIns="4552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Times"/>
                <a:ea typeface="Times"/>
                <a:cs typeface="Times"/>
                <a:sym typeface="Times"/>
              </a:rPr>
              <a:t>‹#›</a:t>
            </a:fld>
            <a:endParaRPr b="0" i="0" sz="1200" u="none" cap="none" strike="noStrike">
              <a:solidFill>
                <a:schemeClr val="dk1"/>
              </a:solidFill>
              <a:latin typeface="Times"/>
              <a:ea typeface="Times"/>
              <a:cs typeface="Times"/>
              <a:sym typeface="Times"/>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333e1a588e7_0_219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77" name="Google Shape;577;g333e1a588e7_0_2192:notes"/>
          <p:cNvSpPr txBox="1"/>
          <p:nvPr>
            <p:ph idx="1" type="body"/>
          </p:nvPr>
        </p:nvSpPr>
        <p:spPr>
          <a:xfrm>
            <a:off x="685800" y="4343401"/>
            <a:ext cx="5486400" cy="4114800"/>
          </a:xfrm>
          <a:prstGeom prst="rect">
            <a:avLst/>
          </a:prstGeom>
          <a:noFill/>
          <a:ln>
            <a:noFill/>
          </a:ln>
        </p:spPr>
        <p:txBody>
          <a:bodyPr anchorCtr="0" anchor="t" bIns="45525" lIns="91075" spcFirstLastPara="1" rIns="91075" wrap="square" tIns="45525">
            <a:noAutofit/>
          </a:bodyPr>
          <a:lstStyle/>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b="1" lang="en-US" sz="1200"/>
              <a:t>Trainer Notes:</a:t>
            </a:r>
            <a:r>
              <a:rPr lang="en-US" sz="1200"/>
              <a:t> After rules and procedures have been establish and taught,they </a:t>
            </a:r>
            <a:r>
              <a:rPr lang="en-US" sz="1200"/>
              <a:t>should</a:t>
            </a:r>
            <a:r>
              <a:rPr lang="en-US" sz="1200"/>
              <a:t> be referred to during group sessions.   During follow up lessons  practice previous skill or ask for success stories.”  </a:t>
            </a:r>
            <a:endParaRPr sz="1200"/>
          </a:p>
          <a:p>
            <a:pPr indent="0" lvl="0" marL="0" marR="0" rtl="0" algn="l">
              <a:lnSpc>
                <a:spcPct val="100000"/>
              </a:lnSpc>
              <a:spcBef>
                <a:spcPts val="0"/>
              </a:spcBef>
              <a:spcAft>
                <a:spcPts val="0"/>
              </a:spcAft>
              <a:buClr>
                <a:schemeClr val="dk1"/>
              </a:buClr>
              <a:buSzPts val="1200"/>
              <a:buFont typeface="Times"/>
              <a:buNone/>
            </a:pPr>
            <a:r>
              <a:rPr lang="en-US" sz="1200"/>
              <a:t>Even if the student is fabricating their use of the skill when discussing homework, it is still good practice that they were able to come up with a situation where the skill could have been used.  Reinforce students that returned </a:t>
            </a:r>
            <a:r>
              <a:rPr lang="en-US" sz="1200"/>
              <a:t>their</a:t>
            </a:r>
            <a:r>
              <a:rPr lang="en-US" sz="1200"/>
              <a:t> homework and those that met the goal they established for the week. </a:t>
            </a:r>
            <a:endParaRPr sz="1200"/>
          </a:p>
          <a:p>
            <a:pPr indent="0" lvl="0" marL="0" rtl="0" algn="l">
              <a:lnSpc>
                <a:spcPct val="100000"/>
              </a:lnSpc>
              <a:spcBef>
                <a:spcPts val="0"/>
              </a:spcBef>
              <a:spcAft>
                <a:spcPts val="0"/>
              </a:spcAft>
              <a:buSzPts val="1100"/>
              <a:buNone/>
            </a:pPr>
            <a:r>
              <a:t/>
            </a:r>
            <a:endParaRPr sz="1200"/>
          </a:p>
        </p:txBody>
      </p:sp>
      <p:sp>
        <p:nvSpPr>
          <p:cNvPr id="578" name="Google Shape;578;g333e1a588e7_0_2192:notes"/>
          <p:cNvSpPr txBox="1"/>
          <p:nvPr>
            <p:ph idx="12" type="sldNum"/>
          </p:nvPr>
        </p:nvSpPr>
        <p:spPr>
          <a:xfrm>
            <a:off x="3884614" y="8685214"/>
            <a:ext cx="2971800" cy="457200"/>
          </a:xfrm>
          <a:prstGeom prst="rect">
            <a:avLst/>
          </a:prstGeom>
          <a:noFill/>
          <a:ln>
            <a:noFill/>
          </a:ln>
        </p:spPr>
        <p:txBody>
          <a:bodyPr anchorCtr="0" anchor="b" bIns="45525" lIns="91075" spcFirstLastPara="1" rIns="91075" wrap="square" tIns="4552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Times"/>
                <a:ea typeface="Times"/>
                <a:cs typeface="Times"/>
                <a:sym typeface="Times"/>
              </a:rPr>
              <a:t>‹#›</a:t>
            </a:fld>
            <a:endParaRPr b="0" i="0" sz="1200" u="none" cap="none" strike="noStrike">
              <a:solidFill>
                <a:schemeClr val="dk1"/>
              </a:solidFill>
              <a:latin typeface="Times"/>
              <a:ea typeface="Times"/>
              <a:cs typeface="Times"/>
              <a:sym typeface="Times"/>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333e1a588e7_0_2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4" name="Google Shape;584;g333e1a588e7_0_21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a:t>
            </a:r>
            <a:r>
              <a:rPr b="1" lang="en-US"/>
              <a:t>: </a:t>
            </a:r>
            <a:r>
              <a:rPr lang="en-US" sz="1200"/>
              <a:t>Here is an example of what you might </a:t>
            </a:r>
            <a:r>
              <a:rPr lang="en-US" sz="1200"/>
              <a:t>utilize</a:t>
            </a:r>
            <a:r>
              <a:rPr lang="en-US" sz="1200"/>
              <a:t> for </a:t>
            </a:r>
            <a:r>
              <a:rPr lang="en-US" sz="1200"/>
              <a:t>homework.    It does not need to be complicated or extensive.  The goal is to practice the skill so it becomes fluent. </a:t>
            </a:r>
            <a:r>
              <a:rPr b="1" lang="en-US"/>
              <a:t> </a:t>
            </a:r>
            <a:endParaRPr b="1"/>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338deb9f6be_0_7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3" name="Google Shape;593;g338deb9f6be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400"/>
              <a:buFont typeface="Arial"/>
              <a:buNone/>
            </a:pPr>
            <a:r>
              <a:rPr b="1" lang="en-US" sz="1200"/>
              <a:t>Trainer Notes: </a:t>
            </a:r>
            <a:r>
              <a:rPr lang="en-US" sz="1200"/>
              <a:t>It is essential to reinforce positive social behaviors and provide constructive feedback while the students are acquiring the skills as well as when they are generalizing the skills to areas outside of the small group.   </a:t>
            </a:r>
            <a:endParaRPr sz="1200"/>
          </a:p>
          <a:p>
            <a:pPr indent="0" lvl="0" marL="0" rtl="0" algn="l">
              <a:spcBef>
                <a:spcPts val="0"/>
              </a:spcBef>
              <a:spcAft>
                <a:spcPts val="0"/>
              </a:spcAft>
              <a:buClr>
                <a:schemeClr val="dk1"/>
              </a:buClr>
              <a:buSzPts val="1400"/>
              <a:buFont typeface="Arial"/>
              <a:buNone/>
            </a:pPr>
            <a:r>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333e1a588e7_0_2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8" name="Google Shape;598;g333e1a588e7_0_22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266700" rtl="0" algn="l">
              <a:lnSpc>
                <a:spcPct val="100000"/>
              </a:lnSpc>
              <a:spcBef>
                <a:spcPts val="0"/>
              </a:spcBef>
              <a:spcAft>
                <a:spcPts val="0"/>
              </a:spcAft>
              <a:buClr>
                <a:schemeClr val="dk1"/>
              </a:buClr>
              <a:buSzPts val="1100"/>
              <a:buFont typeface="Arial"/>
              <a:buNone/>
            </a:pPr>
            <a:r>
              <a:rPr b="1" lang="en-US" sz="1200"/>
              <a:t>Trainer Notes:</a:t>
            </a:r>
            <a:r>
              <a:rPr lang="en-US" sz="1200"/>
              <a:t> </a:t>
            </a:r>
            <a:r>
              <a:rPr lang="en-US" sz="1200"/>
              <a:t>A critical component of SSIG is to regularly provide reinforcement for demonstration of the targeted social skills. Remember, students who qualify for SSIG support have not made progress with the schoolwide Tier 1 prevention efforts.  So while students who participate in the SSIG intervention will still participate in the schoolwide system of encouraging appropriate behavior, they may initially need more frequent access to reinforcement and feedback to get their behavior on the right track.</a:t>
            </a:r>
            <a:endParaRPr sz="1200"/>
          </a:p>
          <a:p>
            <a:pPr indent="0" lvl="0" marL="0" marR="139700" rtl="0" algn="l">
              <a:lnSpc>
                <a:spcPct val="100000"/>
              </a:lnSpc>
              <a:spcBef>
                <a:spcPts val="0"/>
              </a:spcBef>
              <a:spcAft>
                <a:spcPts val="0"/>
              </a:spcAft>
              <a:buClr>
                <a:schemeClr val="dk1"/>
              </a:buClr>
              <a:buSzPts val="1100"/>
              <a:buFont typeface="Arial"/>
              <a:buNone/>
            </a:pPr>
            <a:r>
              <a:rPr lang="en-US" sz="1200"/>
              <a:t>Positive reinforcement should be used frequently in social skills training groups in the form of praise, access to preferred activities, etc.  Specific feedback provides the student information regarding the reasons for correct or incorrect performances of a targeted social skill. It is also beneficial for the classroom teacher to provide specific feedback when the student demonstrates the targeted skill. This will help the student generalize the skills to other settings. </a:t>
            </a:r>
            <a:endParaRPr sz="1200"/>
          </a:p>
          <a:p>
            <a:pPr indent="0" lvl="0" marL="0" rtl="0" algn="l">
              <a:lnSpc>
                <a:spcPct val="100000"/>
              </a:lnSpc>
              <a:spcBef>
                <a:spcPts val="0"/>
              </a:spcBef>
              <a:spcAft>
                <a:spcPts val="0"/>
              </a:spcAft>
              <a:buSzPts val="1400"/>
              <a:buNone/>
            </a:pPr>
            <a:r>
              <a:t/>
            </a:r>
            <a:endParaRPr sz="1200"/>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333e1a588e7_0_2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4" name="Google Shape;604;g333e1a588e7_0_22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a:t>
            </a:r>
            <a:r>
              <a:rPr lang="en-US" sz="1200"/>
              <a:t> </a:t>
            </a:r>
            <a:r>
              <a:rPr lang="en-US" sz="1200"/>
              <a:t>Plan Daily and Weekly Reinforcers</a:t>
            </a:r>
            <a:endParaRPr sz="1200"/>
          </a:p>
          <a:p>
            <a:pPr indent="0" lvl="0" marL="0" marR="139700" rtl="0" algn="l">
              <a:lnSpc>
                <a:spcPct val="100000"/>
              </a:lnSpc>
              <a:spcBef>
                <a:spcPts val="0"/>
              </a:spcBef>
              <a:spcAft>
                <a:spcPts val="0"/>
              </a:spcAft>
              <a:buSzPts val="1400"/>
              <a:buNone/>
            </a:pPr>
            <a:r>
              <a:rPr lang="en-US" sz="1200"/>
              <a:t>The student’s function of behavior should always be taken into consideration when determining reinforcer options. For example, students who wish to obtain peer attention might be allowed time to play a game or interact with peers as reinforcement.  Students who wish to avoid tasks might earn a homework pass, work reduction, or a preferred activity.</a:t>
            </a:r>
            <a:endParaRPr sz="1200"/>
          </a:p>
          <a:p>
            <a:pPr indent="0" lvl="0" marL="0" marR="139700" rtl="0" algn="l">
              <a:lnSpc>
                <a:spcPct val="100000"/>
              </a:lnSpc>
              <a:spcBef>
                <a:spcPts val="0"/>
              </a:spcBef>
              <a:spcAft>
                <a:spcPts val="0"/>
              </a:spcAft>
              <a:buClr>
                <a:schemeClr val="dk1"/>
              </a:buClr>
              <a:buSzPts val="1100"/>
              <a:buFont typeface="Arial"/>
              <a:buNone/>
            </a:pPr>
            <a:r>
              <a:rPr lang="en-US" sz="1200"/>
              <a:t>Creating  a menu of reinforcement with student input can increase motivation for skill demonstration.</a:t>
            </a:r>
            <a:endParaRPr sz="1200"/>
          </a:p>
          <a:p>
            <a:pPr indent="0" lvl="0" marL="0" rtl="0" algn="l">
              <a:lnSpc>
                <a:spcPct val="100000"/>
              </a:lnSpc>
              <a:spcBef>
                <a:spcPts val="0"/>
              </a:spcBef>
              <a:spcAft>
                <a:spcPts val="0"/>
              </a:spcAft>
              <a:buClr>
                <a:schemeClr val="dk1"/>
              </a:buClr>
              <a:buSzPts val="1100"/>
              <a:buFont typeface="Arial"/>
              <a:buNone/>
            </a:pPr>
            <a:r>
              <a:t/>
            </a:r>
            <a:endParaRPr b="1" sz="12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 name="Google Shape;152;p9: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This course will pro</a:t>
            </a:r>
            <a:r>
              <a:rPr lang="en-US"/>
              <a:t>vide teams with the guidance to develop the systems and practices to implement SSIG intervention.  </a:t>
            </a:r>
            <a:endParaRPr/>
          </a:p>
          <a:p>
            <a:pPr indent="0" lvl="0" marL="0" rtl="0" algn="l">
              <a:lnSpc>
                <a:spcPct val="100000"/>
              </a:lnSpc>
              <a:spcBef>
                <a:spcPts val="0"/>
              </a:spcBef>
              <a:spcAft>
                <a:spcPts val="0"/>
              </a:spcAft>
              <a:buSzPts val="1400"/>
              <a:buNone/>
            </a:pPr>
            <a:r>
              <a:t/>
            </a:r>
            <a:endParaRPr/>
          </a:p>
        </p:txBody>
      </p:sp>
      <p:sp>
        <p:nvSpPr>
          <p:cNvPr id="153" name="Google Shape;153;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333e1a588e7_0_2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3" name="Google Shape;613;g333e1a588e7_0_22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139700" rtl="0" algn="l">
              <a:lnSpc>
                <a:spcPct val="100000"/>
              </a:lnSpc>
              <a:spcBef>
                <a:spcPts val="0"/>
              </a:spcBef>
              <a:spcAft>
                <a:spcPts val="0"/>
              </a:spcAft>
              <a:buClr>
                <a:schemeClr val="dk1"/>
              </a:buClr>
              <a:buSzPts val="1100"/>
              <a:buFont typeface="Arial"/>
              <a:buNone/>
            </a:pPr>
            <a:r>
              <a:t/>
            </a:r>
            <a:endParaRPr sz="1200">
              <a:solidFill>
                <a:srgbClr val="FF0000"/>
              </a:solidFill>
              <a:latin typeface="Calibri"/>
              <a:ea typeface="Calibri"/>
              <a:cs typeface="Calibri"/>
              <a:sym typeface="Calibri"/>
            </a:endParaRPr>
          </a:p>
          <a:p>
            <a:pPr indent="0" lvl="0" marL="0" marR="139700" rtl="0" algn="l">
              <a:lnSpc>
                <a:spcPct val="100000"/>
              </a:lnSpc>
              <a:spcBef>
                <a:spcPts val="0"/>
              </a:spcBef>
              <a:spcAft>
                <a:spcPts val="0"/>
              </a:spcAft>
              <a:buClr>
                <a:schemeClr val="dk1"/>
              </a:buClr>
              <a:buSzPts val="1100"/>
              <a:buFont typeface="Arial"/>
              <a:buNone/>
            </a:pPr>
            <a:r>
              <a:rPr b="1" lang="en-US" sz="1200"/>
              <a:t>Trainer Notes: </a:t>
            </a:r>
            <a:endParaRPr b="1" sz="1200"/>
          </a:p>
          <a:p>
            <a:pPr indent="0" lvl="0" marL="0" marR="139700" rtl="0" algn="l">
              <a:lnSpc>
                <a:spcPct val="100000"/>
              </a:lnSpc>
              <a:spcBef>
                <a:spcPts val="0"/>
              </a:spcBef>
              <a:spcAft>
                <a:spcPts val="0"/>
              </a:spcAft>
              <a:buClr>
                <a:schemeClr val="dk1"/>
              </a:buClr>
              <a:buSzPts val="1100"/>
              <a:buFont typeface="Arial"/>
              <a:buNone/>
            </a:pPr>
            <a:r>
              <a:rPr lang="en-US" sz="1200"/>
              <a:t>Creating  a menu of reinforcement with student input can increase motivation for skill demonstration.  Reinforcers might include: </a:t>
            </a:r>
            <a:endParaRPr sz="1200"/>
          </a:p>
          <a:p>
            <a:pPr indent="-228600" lvl="0" marL="457200" marR="139700" rtl="0" algn="l">
              <a:lnSpc>
                <a:spcPct val="100000"/>
              </a:lnSpc>
              <a:spcBef>
                <a:spcPts val="0"/>
              </a:spcBef>
              <a:spcAft>
                <a:spcPts val="0"/>
              </a:spcAft>
              <a:buClr>
                <a:srgbClr val="FF0000"/>
              </a:buClr>
              <a:buSzPts val="1200"/>
              <a:buFont typeface="Calibri"/>
              <a:buNone/>
            </a:pPr>
            <a:r>
              <a:rPr lang="en-US" sz="1200"/>
              <a:t>Access to positive adult interactions (e.g., eating lunch, reading or playing a game with an adult of their choice). </a:t>
            </a:r>
            <a:endParaRPr sz="1200"/>
          </a:p>
          <a:p>
            <a:pPr indent="-228600" lvl="0" marL="457200" marR="139700" rtl="0" algn="l">
              <a:lnSpc>
                <a:spcPct val="100000"/>
              </a:lnSpc>
              <a:spcBef>
                <a:spcPts val="0"/>
              </a:spcBef>
              <a:spcAft>
                <a:spcPts val="0"/>
              </a:spcAft>
              <a:buClr>
                <a:srgbClr val="FF0000"/>
              </a:buClr>
              <a:buSzPts val="1200"/>
              <a:buFont typeface="Calibri"/>
              <a:buNone/>
            </a:pPr>
            <a:r>
              <a:rPr lang="en-US" sz="1200"/>
              <a:t>Activity based reinforcers to increase peer interactions (e.g., bringing a friend to play a game or selecting a friend to sit with at lunch). </a:t>
            </a:r>
            <a:endParaRPr sz="1200"/>
          </a:p>
          <a:p>
            <a:pPr indent="-228600" lvl="0" marL="457200" marR="139700" rtl="0" algn="l">
              <a:lnSpc>
                <a:spcPct val="100000"/>
              </a:lnSpc>
              <a:spcBef>
                <a:spcPts val="0"/>
              </a:spcBef>
              <a:spcAft>
                <a:spcPts val="0"/>
              </a:spcAft>
              <a:buClr>
                <a:srgbClr val="FF0000"/>
              </a:buClr>
              <a:buSzPts val="1200"/>
              <a:buFont typeface="Calibri"/>
              <a:buNone/>
            </a:pPr>
            <a:r>
              <a:rPr lang="en-US" sz="1200"/>
              <a:t>Access to preferred activities such as additional computer or gym time.</a:t>
            </a:r>
            <a:endParaRPr sz="1200"/>
          </a:p>
          <a:p>
            <a:pPr indent="-228600" lvl="0" marL="457200" marR="139700" rtl="0" algn="l">
              <a:lnSpc>
                <a:spcPct val="100000"/>
              </a:lnSpc>
              <a:spcBef>
                <a:spcPts val="0"/>
              </a:spcBef>
              <a:spcAft>
                <a:spcPts val="0"/>
              </a:spcAft>
              <a:buClr>
                <a:srgbClr val="FF0000"/>
              </a:buClr>
              <a:buSzPts val="1200"/>
              <a:buFont typeface="Calibri"/>
              <a:buNone/>
            </a:pPr>
            <a:r>
              <a:rPr lang="en-US" sz="1200"/>
              <a:t>Homework Pass </a:t>
            </a:r>
            <a:endParaRPr sz="1200"/>
          </a:p>
          <a:p>
            <a:pPr indent="0" lvl="0" marL="0" rtl="0" algn="l">
              <a:lnSpc>
                <a:spcPct val="115000"/>
              </a:lnSpc>
              <a:spcBef>
                <a:spcPts val="0"/>
              </a:spcBef>
              <a:spcAft>
                <a:spcPts val="0"/>
              </a:spcAft>
              <a:buClr>
                <a:schemeClr val="dk1"/>
              </a:buClr>
              <a:buSzPts val="1100"/>
              <a:buFont typeface="Arial"/>
              <a:buNone/>
            </a:pPr>
            <a:r>
              <a:rPr lang="en-US" sz="1200"/>
              <a:t>When determining a schedule of reinforcers it is important to take into consideration the stage of implementation. In the initial stage of acquiring a new skill, continuous daily reinforcers are beneficial in developing an association between the targeted skill and reinforcement. </a:t>
            </a:r>
            <a:endParaRPr sz="1200"/>
          </a:p>
          <a:p>
            <a:pPr indent="0" lvl="0" marL="0" rtl="0" algn="l">
              <a:lnSpc>
                <a:spcPct val="115000"/>
              </a:lnSpc>
              <a:spcBef>
                <a:spcPts val="0"/>
              </a:spcBef>
              <a:spcAft>
                <a:spcPts val="0"/>
              </a:spcAft>
              <a:buClr>
                <a:schemeClr val="dk1"/>
              </a:buClr>
              <a:buSzPts val="1100"/>
              <a:buFont typeface="Arial"/>
              <a:buNone/>
            </a:pPr>
            <a:r>
              <a:rPr lang="en-US" sz="1200"/>
              <a:t>Once the skill is learned, switching to a weekly schedule is often more manageable .</a:t>
            </a:r>
            <a:endParaRPr sz="1200"/>
          </a:p>
          <a:p>
            <a:pPr indent="0" lvl="0" marL="0" rtl="0" algn="l">
              <a:lnSpc>
                <a:spcPct val="115000"/>
              </a:lnSpc>
              <a:spcBef>
                <a:spcPts val="0"/>
              </a:spcBef>
              <a:spcAft>
                <a:spcPts val="0"/>
              </a:spcAft>
              <a:buClr>
                <a:schemeClr val="dk1"/>
              </a:buClr>
              <a:buSzPts val="1100"/>
              <a:buFont typeface="Arial"/>
              <a:buNone/>
            </a:pPr>
            <a:r>
              <a:rPr lang="en-US" sz="1200"/>
              <a:t>Not only is a weekly reinforcer more realistic,﻿ they tend to reduce the risk of satiation once a behavior has been established. If a reinforcer is given indefinitely, the student may stop performing the targeted skill if the reinforcer is no longer wanted or needed.</a:t>
            </a:r>
            <a:endParaRPr sz="1200"/>
          </a:p>
          <a:p>
            <a:pPr indent="0" lvl="0" marL="0" rtl="0" algn="l">
              <a:lnSpc>
                <a:spcPct val="100000"/>
              </a:lnSpc>
              <a:spcBef>
                <a:spcPts val="0"/>
              </a:spcBef>
              <a:spcAft>
                <a:spcPts val="0"/>
              </a:spcAft>
              <a:buClr>
                <a:schemeClr val="dk1"/>
              </a:buClr>
              <a:buSzPts val="1100"/>
              <a:buFont typeface="Arial"/>
              <a:buNone/>
            </a:pPr>
            <a:r>
              <a:t/>
            </a:r>
            <a:endParaRPr sz="1200"/>
          </a:p>
          <a:p>
            <a:pPr indent="0" lvl="0" marL="0" rtl="0" algn="l">
              <a:lnSpc>
                <a:spcPct val="100000"/>
              </a:lnSpc>
              <a:spcBef>
                <a:spcPts val="0"/>
              </a:spcBef>
              <a:spcAft>
                <a:spcPts val="0"/>
              </a:spcAft>
              <a:buSzPts val="1400"/>
              <a:buNone/>
            </a:pPr>
            <a:r>
              <a:rPr lang="en-US" sz="1200"/>
              <a:t>Some considerations for developing a Reinforcement Schedule for students might include the following: </a:t>
            </a:r>
            <a:endParaRPr sz="1200"/>
          </a:p>
          <a:p>
            <a:pPr indent="-228600" lvl="0" marL="457200" rtl="0" algn="l">
              <a:lnSpc>
                <a:spcPct val="100000"/>
              </a:lnSpc>
              <a:spcBef>
                <a:spcPts val="0"/>
              </a:spcBef>
              <a:spcAft>
                <a:spcPts val="0"/>
              </a:spcAft>
              <a:buClr>
                <a:schemeClr val="dk1"/>
              </a:buClr>
              <a:buSzPts val="1200"/>
              <a:buFont typeface="Calibri"/>
              <a:buNone/>
            </a:pPr>
            <a:r>
              <a:rPr lang="en-US" sz="1200"/>
              <a:t>participation during group meetings</a:t>
            </a:r>
            <a:endParaRPr sz="1200"/>
          </a:p>
          <a:p>
            <a:pPr indent="-228600" lvl="0" marL="457200" rtl="0" algn="l">
              <a:lnSpc>
                <a:spcPct val="100000"/>
              </a:lnSpc>
              <a:spcBef>
                <a:spcPts val="0"/>
              </a:spcBef>
              <a:spcAft>
                <a:spcPts val="0"/>
              </a:spcAft>
              <a:buClr>
                <a:schemeClr val="dk1"/>
              </a:buClr>
              <a:buSzPts val="1200"/>
              <a:buFont typeface="Calibri"/>
              <a:buNone/>
            </a:pPr>
            <a:r>
              <a:rPr lang="en-US" sz="1200"/>
              <a:t>demonstration of targeted social skills at other times and locations (supports generalization)</a:t>
            </a:r>
            <a:endParaRPr sz="1200"/>
          </a:p>
          <a:p>
            <a:pPr indent="-228600" lvl="0" marL="457200" rtl="0" algn="l">
              <a:lnSpc>
                <a:spcPct val="100000"/>
              </a:lnSpc>
              <a:spcBef>
                <a:spcPts val="0"/>
              </a:spcBef>
              <a:spcAft>
                <a:spcPts val="0"/>
              </a:spcAft>
              <a:buClr>
                <a:schemeClr val="dk1"/>
              </a:buClr>
              <a:buSzPts val="1200"/>
              <a:buFont typeface="Calibri"/>
              <a:buNone/>
            </a:pPr>
            <a:r>
              <a:rPr lang="en-US" sz="1200"/>
              <a:t>meeting daily or weekly goals</a:t>
            </a:r>
            <a:endParaRPr sz="1200"/>
          </a:p>
          <a:p>
            <a:pPr indent="-228600" lvl="0" marL="457200" rtl="0" algn="l">
              <a:lnSpc>
                <a:spcPct val="100000"/>
              </a:lnSpc>
              <a:spcBef>
                <a:spcPts val="0"/>
              </a:spcBef>
              <a:spcAft>
                <a:spcPts val="0"/>
              </a:spcAft>
              <a:buClr>
                <a:schemeClr val="dk1"/>
              </a:buClr>
              <a:buSzPts val="1200"/>
              <a:buFont typeface="Calibri"/>
              <a:buNone/>
            </a:pPr>
            <a:r>
              <a:rPr lang="en-US" sz="1200"/>
              <a:t>completion of assigned homework </a:t>
            </a:r>
            <a:endParaRPr sz="1200"/>
          </a:p>
          <a:p>
            <a:pPr indent="0" lvl="0" marL="0" marR="13970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t/>
            </a:r>
            <a:endParaRPr>
              <a:solidFill>
                <a:schemeClr val="dk1"/>
              </a:solidFil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333e1a588e7_0_2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9" name="Google Shape;619;g333e1a588e7_0_22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139700" rtl="0" algn="l">
              <a:lnSpc>
                <a:spcPct val="100000"/>
              </a:lnSpc>
              <a:spcBef>
                <a:spcPts val="0"/>
              </a:spcBef>
              <a:spcAft>
                <a:spcPts val="0"/>
              </a:spcAft>
              <a:buSzPts val="1400"/>
              <a:buNone/>
            </a:pPr>
            <a:r>
              <a:rPr b="1" lang="en-US" sz="1200"/>
              <a:t>Trainer Notes</a:t>
            </a:r>
            <a:r>
              <a:rPr lang="en-US"/>
              <a:t>:  </a:t>
            </a:r>
            <a:r>
              <a:rPr lang="en-US" sz="1200">
                <a:solidFill>
                  <a:schemeClr val="dk1"/>
                </a:solidFill>
              </a:rPr>
              <a:t>( </a:t>
            </a:r>
            <a:r>
              <a:rPr lang="en-US" sz="1200"/>
              <a:t>Optional video to consider showing: Big Bang: </a:t>
            </a:r>
            <a:r>
              <a:rPr lang="en-US" sz="1200">
                <a:solidFill>
                  <a:schemeClr val="dk1"/>
                </a:solidFill>
              </a:rPr>
              <a:t> The Troll Manifestation Sheldon gives Leonard a sticker) </a:t>
            </a:r>
            <a:endParaRPr sz="1200">
              <a:solidFill>
                <a:schemeClr val="dk1"/>
              </a:solidFill>
            </a:endParaRPr>
          </a:p>
          <a:p>
            <a:pPr indent="0" lvl="0" marL="0" marR="139700" rtl="0" algn="l">
              <a:lnSpc>
                <a:spcPct val="100000"/>
              </a:lnSpc>
              <a:spcBef>
                <a:spcPts val="0"/>
              </a:spcBef>
              <a:spcAft>
                <a:spcPts val="0"/>
              </a:spcAft>
              <a:buSzPts val="1400"/>
              <a:buNone/>
            </a:pPr>
            <a:r>
              <a:rPr lang="en-US" sz="1200"/>
              <a:t>Recognizing staff that have implemented SSIG with fidelity.  This </a:t>
            </a:r>
            <a:r>
              <a:rPr lang="en-US" sz="1200">
                <a:solidFill>
                  <a:schemeClr val="dk1"/>
                </a:solidFill>
              </a:rPr>
              <a:t>reinforcement </a:t>
            </a:r>
            <a:r>
              <a:rPr lang="en-US" sz="1200"/>
              <a:t>can be tied</a:t>
            </a:r>
            <a:r>
              <a:rPr lang="en-US" sz="1200">
                <a:solidFill>
                  <a:schemeClr val="dk1"/>
                </a:solidFill>
              </a:rPr>
              <a:t> to existing adult reinforcement structures.</a:t>
            </a:r>
            <a:endParaRPr sz="1200">
              <a:solidFill>
                <a:schemeClr val="dk1"/>
              </a:solidFill>
            </a:endParaRPr>
          </a:p>
          <a:p>
            <a:pPr indent="0" lvl="0" marL="457200" marR="139700" rtl="0" algn="l">
              <a:lnSpc>
                <a:spcPct val="100000"/>
              </a:lnSpc>
              <a:spcBef>
                <a:spcPts val="0"/>
              </a:spcBef>
              <a:spcAft>
                <a:spcPts val="0"/>
              </a:spcAft>
              <a:buClr>
                <a:schemeClr val="dk1"/>
              </a:buClr>
              <a:buSzPts val="1100"/>
              <a:buFont typeface="Arial"/>
              <a:buNone/>
            </a:pPr>
            <a:r>
              <a:rPr lang="en-US" sz="1200">
                <a:solidFill>
                  <a:schemeClr val="dk1"/>
                </a:solidFill>
              </a:rPr>
              <a:t> </a:t>
            </a:r>
            <a:endParaRPr sz="1200">
              <a:solidFill>
                <a:schemeClr val="dk1"/>
              </a:solidFill>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333e1a588e7_0_2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5" name="Google Shape;625;g333e1a588e7_0_22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a:t>
            </a:r>
            <a:r>
              <a:rPr lang="en-US" sz="1200"/>
              <a:t>  The facilitator will guide the teams through developing a system for recognizing students and staff specific to demonstrating the SSIG expectations.  </a:t>
            </a:r>
            <a:endParaRPr sz="1200"/>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38c358933b2_1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sz="1200"/>
              <a:t>Trainer Notes:</a:t>
            </a:r>
            <a:r>
              <a:rPr lang="en-US" sz="1200"/>
              <a:t>  Guide teams to discuss the questions on the slide and develop action steps for completion.  </a:t>
            </a:r>
            <a:endParaRPr sz="1200"/>
          </a:p>
          <a:p>
            <a:pPr indent="0" lvl="0" marL="0" rtl="0" algn="l">
              <a:lnSpc>
                <a:spcPct val="100000"/>
              </a:lnSpc>
              <a:spcBef>
                <a:spcPts val="0"/>
              </a:spcBef>
              <a:spcAft>
                <a:spcPts val="0"/>
              </a:spcAft>
              <a:buSzPts val="1400"/>
              <a:buNone/>
            </a:pPr>
            <a:r>
              <a:t/>
            </a:r>
            <a:endParaRPr sz="1200"/>
          </a:p>
        </p:txBody>
      </p:sp>
      <p:sp>
        <p:nvSpPr>
          <p:cNvPr id="632" name="Google Shape;632;g38c358933b2_1_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23: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 </a:t>
            </a:r>
            <a:r>
              <a:rPr lang="en-US"/>
              <a:t> </a:t>
            </a:r>
            <a:r>
              <a:rPr lang="en-US" sz="1200"/>
              <a:t>With your team determine what action steps need to be taken in order to </a:t>
            </a:r>
            <a:r>
              <a:rPr lang="en-US" sz="1200"/>
              <a:t>ensure</a:t>
            </a:r>
            <a:r>
              <a:rPr lang="en-US" sz="1200"/>
              <a:t> all of the system pieces are developed before beginning to implement Social skills intervention groups.  Establish due dates to ensure all components are completed in timely manner.  </a:t>
            </a:r>
            <a:endParaRPr sz="1200"/>
          </a:p>
        </p:txBody>
      </p:sp>
      <p:sp>
        <p:nvSpPr>
          <p:cNvPr id="639" name="Google Shape;639;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p24: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sz="1200"/>
              <a:t>Trainer Notes: </a:t>
            </a:r>
            <a:r>
              <a:rPr lang="en-US" sz="1200"/>
              <a:t>Your team will need to engage in the next lesson Data for Implementation of SSIG.  </a:t>
            </a:r>
            <a:endParaRPr sz="1200"/>
          </a:p>
        </p:txBody>
      </p:sp>
      <p:sp>
        <p:nvSpPr>
          <p:cNvPr id="645" name="Google Shape;645;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25: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 </a:t>
            </a:r>
            <a:r>
              <a:rPr lang="en-US"/>
              <a:t>References</a:t>
            </a:r>
            <a:r>
              <a:rPr lang="en-US"/>
              <a:t>: </a:t>
            </a:r>
            <a:endParaRPr/>
          </a:p>
          <a:p>
            <a:pPr indent="0" lvl="0" marL="0" rtl="0" algn="l">
              <a:lnSpc>
                <a:spcPct val="100000"/>
              </a:lnSpc>
              <a:spcBef>
                <a:spcPts val="0"/>
              </a:spcBef>
              <a:spcAft>
                <a:spcPts val="0"/>
              </a:spcAft>
              <a:buSzPts val="1400"/>
              <a:buNone/>
            </a:pPr>
            <a:r>
              <a:rPr lang="en-US" u="sng">
                <a:solidFill>
                  <a:schemeClr val="hlink"/>
                </a:solidFill>
                <a:hlinkClick r:id="rId2"/>
              </a:rPr>
              <a:t>https://www.google.com/search?q=what+are+the+most+common+social+skills+group+categories&amp;sca_esv=dd7a44d3a29c5988&amp;rlz=1C1GCEU_enUS1082US1082&amp;ei=nJrUZ6CWJ_yfwN4Px_rNoAc&amp;oq=what+are+the+most+common+social+skills+group+cat&amp;gs_lp=Egxnd3Mtd2l6LXNlcnAiMHdoYXQgYXJlIHRoZSBtb3N0IGNvbW1vbiBzb2NpYWwgc2tpbGxzIGdyb3VwIGNhdCoCCAAyBRAhGKABMgUQIRigAUiyrQFQigNY3JcBcAF4AJABAZgBtAKgAYI7qgEINC40MC41LjG4AQHIAQD4AQGYAiegAtMqwgIKEAAYsAMY1gQYR8ICBBAhGArCAggQABiABBiiBMICBRAAGO8FwgIIEAAYogQYiQXCAggQIRigARjDBMICBRAhGKsCwgIFECEYnwWYAwCIBgGQBgiSBwY1LjMyLjKgB-v2AQ&amp;sclient=gws-wiz-serp</a:t>
            </a:r>
            <a:r>
              <a:rPr lang="en-US"/>
              <a:t> </a:t>
            </a:r>
            <a:endParaRPr/>
          </a:p>
          <a:p>
            <a:pPr indent="0" lvl="0" marL="0" rtl="0" algn="l">
              <a:lnSpc>
                <a:spcPct val="100000"/>
              </a:lnSpc>
              <a:spcBef>
                <a:spcPts val="0"/>
              </a:spcBef>
              <a:spcAft>
                <a:spcPts val="0"/>
              </a:spcAft>
              <a:buSzPts val="1400"/>
              <a:buNone/>
            </a:pPr>
            <a:r>
              <a:t/>
            </a:r>
            <a:endParaRPr/>
          </a:p>
          <a:p>
            <a:pPr indent="0" lvl="0" marL="0" rtl="0" algn="l">
              <a:spcBef>
                <a:spcPts val="0"/>
              </a:spcBef>
              <a:spcAft>
                <a:spcPts val="0"/>
              </a:spcAft>
              <a:buClr>
                <a:schemeClr val="dk1"/>
              </a:buClr>
              <a:buSzPts val="1100"/>
              <a:buFont typeface="Arial"/>
              <a:buNone/>
            </a:pPr>
            <a:r>
              <a:rPr lang="en-US" u="sng">
                <a:solidFill>
                  <a:schemeClr val="hlink"/>
                </a:solidFill>
                <a:hlinkClick r:id="rId3"/>
              </a:rPr>
              <a:t>https://www.google.com/search?q=Establishing+the+systems+for+Social+Skills+intervention&amp;rlz=1C1GCEU_enUS1082US1082&amp;oq=Establishing+the+systems+for+Social+Skills+intervention&amp;gs_lcrp=EgZjaHJvbWUyBggAEEUYOTIHCAEQIRigATIHCAIQIRigATIHCAMQIRigATIHCAQQIRigATIHCAUQIRirAjIHCAYQIRiPAtIBCjI3MzU5ajBqMTWoAgiwAgHxBTJmN0UXJBkr&amp;sourceid=chrome&amp;ie=UTF-8</a:t>
            </a:r>
            <a:r>
              <a:rPr lang="en-US"/>
              <a:t> </a:t>
            </a:r>
            <a:endParaRPr/>
          </a:p>
        </p:txBody>
      </p:sp>
      <p:sp>
        <p:nvSpPr>
          <p:cNvPr id="651" name="Google Shape;651;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33b28a3e396_0_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References </a:t>
            </a:r>
            <a:r>
              <a:rPr lang="en-US" u="sng">
                <a:solidFill>
                  <a:schemeClr val="hlink"/>
                </a:solidFill>
                <a:hlinkClick r:id="rId2"/>
              </a:rPr>
              <a:t>https://www.google.com/search?q=what+are+the+most+common+social+skills+group+categories&amp;sca_esv=dd7a44d3a29c5988&amp;rlz=1C1GCEU_enUS1082US1082&amp;ei=nJrUZ6CWJ_yfwN4Px_rNoAc&amp;oq=what+are+the+most+common+social+skills+group+cat&amp;gs_lp=Egxnd3Mtd2l6LXNlcnAiMHdoYXQgYXJlIHRoZSBtb3N0IGNvbW1vbiBzb2NpYWwgc2tpbGxzIGdyb3VwIGNhdCoCCAAyBRAhGKABMgUQIRigAUiyrQFQigNY3JcBcAF4AJABAZgBtAKgAYI7qgEINC40MC41LjG4AQHIAQD4AQGYAiegAtMqwgIKEAAYsAMY1gQYR8ICBBAhGArCAggQABiABBiiBMICBRAAGO8FwgIIEAAYogQYiQXCAggQIRigARjDBMICBRAhGKsCwgIFECEYnwWYAwCIBgGQBgiSBwY1LjMyLjKgB-v2AQ&amp;sclient=gws-wiz-serp</a:t>
            </a:r>
            <a:r>
              <a:rPr lang="en-US"/>
              <a:t> </a:t>
            </a:r>
            <a:endParaRPr/>
          </a:p>
          <a:p>
            <a:pPr indent="0" lvl="0" marL="0" rtl="0" algn="l">
              <a:lnSpc>
                <a:spcPct val="100000"/>
              </a:lnSpc>
              <a:spcBef>
                <a:spcPts val="0"/>
              </a:spcBef>
              <a:spcAft>
                <a:spcPts val="0"/>
              </a:spcAft>
              <a:buSzPts val="1400"/>
              <a:buNone/>
            </a:pPr>
            <a:r>
              <a:t/>
            </a:r>
            <a:endParaRPr/>
          </a:p>
          <a:p>
            <a:pPr indent="0" lvl="0" marL="0" rtl="0" algn="l">
              <a:spcBef>
                <a:spcPts val="0"/>
              </a:spcBef>
              <a:spcAft>
                <a:spcPts val="0"/>
              </a:spcAft>
              <a:buClr>
                <a:schemeClr val="dk1"/>
              </a:buClr>
              <a:buSzPts val="1100"/>
              <a:buFont typeface="Arial"/>
              <a:buNone/>
            </a:pPr>
            <a:r>
              <a:rPr lang="en-US" u="sng">
                <a:solidFill>
                  <a:schemeClr val="hlink"/>
                </a:solidFill>
                <a:hlinkClick r:id="rId3"/>
              </a:rPr>
              <a:t>https://www.google.com/search?q=Establishing+the+systems+for+Social+Skills+intervention&amp;rlz=1C1GCEU_enUS1082US1082&amp;oq=Establishing+the+systems+for+Social+Skills+intervention&amp;gs_lcrp=EgZjaHJvbWUyBggAEEUYOTIHCAEQIRigATIHCAIQIRigATIHCAMQIRigATIHCAQQIRigATIHCAUQIRirAjIHCAYQIRiPAtIBCjI3MzU5ajBqMTWoAgiwAgHxBTJmN0UXJBkr&amp;sourceid=chrome&amp;ie=UTF-8</a:t>
            </a:r>
            <a:r>
              <a:rPr lang="en-US"/>
              <a:t> </a:t>
            </a:r>
            <a:endParaRPr/>
          </a:p>
        </p:txBody>
      </p:sp>
      <p:sp>
        <p:nvSpPr>
          <p:cNvPr id="657" name="Google Shape;657;g33b28a3e396_0_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3" name="Google Shape;663;p27: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Trainer Notes:  Add your contact information.  </a:t>
            </a:r>
            <a:endParaRPr/>
          </a:p>
        </p:txBody>
      </p:sp>
      <p:sp>
        <p:nvSpPr>
          <p:cNvPr id="664" name="Google Shape;664;p2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sz="1200"/>
              <a:t>Trainer Notes:  </a:t>
            </a:r>
            <a:endParaRPr b="1" sz="1200"/>
          </a:p>
          <a:p>
            <a:pPr indent="0" lvl="0" marL="0" rtl="0" algn="l">
              <a:lnSpc>
                <a:spcPct val="107916"/>
              </a:lnSpc>
              <a:spcBef>
                <a:spcPts val="0"/>
              </a:spcBef>
              <a:spcAft>
                <a:spcPts val="0"/>
              </a:spcAft>
              <a:buClr>
                <a:schemeClr val="dk1"/>
              </a:buClr>
              <a:buSzPts val="1100"/>
              <a:buFont typeface="Arial"/>
              <a:buNone/>
            </a:pPr>
            <a:r>
              <a:rPr lang="en-US" sz="1200"/>
              <a:t>These are the prerequisites that your team should have participated in prior to engaging with this content. </a:t>
            </a:r>
            <a:endParaRPr sz="1200"/>
          </a:p>
          <a:p>
            <a:pPr indent="-304800" lvl="0" marL="457200" rtl="0" algn="l">
              <a:lnSpc>
                <a:spcPct val="115000"/>
              </a:lnSpc>
              <a:spcBef>
                <a:spcPts val="0"/>
              </a:spcBef>
              <a:spcAft>
                <a:spcPts val="0"/>
              </a:spcAft>
              <a:buClr>
                <a:schemeClr val="dk1"/>
              </a:buClr>
              <a:buSzPts val="1200"/>
              <a:buChar char="•"/>
            </a:pPr>
            <a:r>
              <a:rPr lang="en-US" sz="1200"/>
              <a:t>Tier 1 Essential Components</a:t>
            </a:r>
            <a:endParaRPr sz="1200"/>
          </a:p>
          <a:p>
            <a:pPr indent="-304800" lvl="0" marL="457200" rtl="0" algn="l">
              <a:lnSpc>
                <a:spcPct val="115000"/>
              </a:lnSpc>
              <a:spcBef>
                <a:spcPts val="0"/>
              </a:spcBef>
              <a:spcAft>
                <a:spcPts val="0"/>
              </a:spcAft>
              <a:buClr>
                <a:schemeClr val="dk1"/>
              </a:buClr>
              <a:buSzPts val="1200"/>
              <a:buChar char="•"/>
            </a:pPr>
            <a:r>
              <a:rPr lang="en-US" sz="1200"/>
              <a:t>Function Based Thinking</a:t>
            </a:r>
            <a:endParaRPr sz="1200"/>
          </a:p>
          <a:p>
            <a:pPr indent="-304800" lvl="0" marL="457200" rtl="0" algn="l">
              <a:lnSpc>
                <a:spcPct val="115000"/>
              </a:lnSpc>
              <a:spcBef>
                <a:spcPts val="0"/>
              </a:spcBef>
              <a:spcAft>
                <a:spcPts val="0"/>
              </a:spcAft>
              <a:buClr>
                <a:schemeClr val="dk1"/>
              </a:buClr>
              <a:buSzPts val="1200"/>
              <a:buChar char="•"/>
            </a:pPr>
            <a:r>
              <a:rPr lang="en-US" sz="1200"/>
              <a:t>Advanced Tiers Teaming</a:t>
            </a:r>
            <a:endParaRPr sz="1200"/>
          </a:p>
          <a:p>
            <a:pPr indent="-304800" lvl="0" marL="457200" rtl="0" algn="l">
              <a:lnSpc>
                <a:spcPct val="115000"/>
              </a:lnSpc>
              <a:spcBef>
                <a:spcPts val="0"/>
              </a:spcBef>
              <a:spcAft>
                <a:spcPts val="0"/>
              </a:spcAft>
              <a:buClr>
                <a:schemeClr val="dk1"/>
              </a:buClr>
              <a:buSzPts val="1200"/>
              <a:buChar char="•"/>
            </a:pPr>
            <a:r>
              <a:rPr lang="en-US" sz="1200"/>
              <a:t>Student Identification </a:t>
            </a:r>
            <a:endParaRPr sz="1200"/>
          </a:p>
          <a:p>
            <a:pPr indent="-304800" lvl="0" marL="457200" rtl="0" algn="l">
              <a:lnSpc>
                <a:spcPct val="115000"/>
              </a:lnSpc>
              <a:spcBef>
                <a:spcPts val="0"/>
              </a:spcBef>
              <a:spcAft>
                <a:spcPts val="0"/>
              </a:spcAft>
              <a:buClr>
                <a:schemeClr val="dk1"/>
              </a:buClr>
              <a:buSzPts val="1200"/>
              <a:buChar char="•"/>
            </a:pPr>
            <a:r>
              <a:rPr lang="en-US" sz="1200"/>
              <a:t>DBDM FACTS (Part 1) </a:t>
            </a:r>
            <a:endParaRPr sz="1200"/>
          </a:p>
          <a:p>
            <a:pPr indent="-304800" lvl="0" marL="457200" rtl="0" algn="l">
              <a:lnSpc>
                <a:spcPct val="115000"/>
              </a:lnSpc>
              <a:spcBef>
                <a:spcPts val="0"/>
              </a:spcBef>
              <a:spcAft>
                <a:spcPts val="0"/>
              </a:spcAft>
              <a:buClr>
                <a:schemeClr val="dk1"/>
              </a:buClr>
              <a:buSzPts val="1200"/>
              <a:buChar char="•"/>
            </a:pPr>
            <a:r>
              <a:rPr lang="en-US" sz="1200"/>
              <a:t>Intervention Data Decision Rules</a:t>
            </a:r>
            <a:endParaRPr sz="1200"/>
          </a:p>
          <a:p>
            <a:pPr indent="-304800" lvl="0" marL="457200" rtl="0" algn="l">
              <a:lnSpc>
                <a:spcPct val="115000"/>
              </a:lnSpc>
              <a:spcBef>
                <a:spcPts val="0"/>
              </a:spcBef>
              <a:spcAft>
                <a:spcPts val="0"/>
              </a:spcAft>
              <a:buClr>
                <a:schemeClr val="dk1"/>
              </a:buClr>
              <a:buSzPts val="1200"/>
              <a:buChar char="•"/>
            </a:pPr>
            <a:r>
              <a:rPr lang="en-US" sz="1200"/>
              <a:t>Intensifying the 8 ETLPS </a:t>
            </a:r>
            <a:endParaRPr sz="1200"/>
          </a:p>
          <a:p>
            <a:pPr indent="-304800" lvl="0" marL="457200" rtl="0" algn="l">
              <a:lnSpc>
                <a:spcPct val="115000"/>
              </a:lnSpc>
              <a:spcBef>
                <a:spcPts val="0"/>
              </a:spcBef>
              <a:spcAft>
                <a:spcPts val="0"/>
              </a:spcAft>
              <a:buClr>
                <a:schemeClr val="dk1"/>
              </a:buClr>
              <a:buSzPts val="1200"/>
              <a:buChar char="•"/>
            </a:pPr>
            <a:r>
              <a:rPr lang="en-US" sz="1200"/>
              <a:t>CICO Course</a:t>
            </a:r>
            <a:endParaRPr sz="1200"/>
          </a:p>
          <a:p>
            <a:pPr indent="0" lvl="0" marL="0" rtl="0" algn="l">
              <a:lnSpc>
                <a:spcPct val="107916"/>
              </a:lnSpc>
              <a:spcBef>
                <a:spcPts val="0"/>
              </a:spcBef>
              <a:spcAft>
                <a:spcPts val="0"/>
              </a:spcAft>
              <a:buClr>
                <a:schemeClr val="dk1"/>
              </a:buClr>
              <a:buSzPts val="1100"/>
              <a:buFont typeface="Arial"/>
              <a:buNone/>
            </a:pPr>
            <a:r>
              <a:t/>
            </a:r>
            <a:endParaRPr sz="1200"/>
          </a:p>
          <a:p>
            <a:pPr indent="0" lvl="0" marL="0" rtl="0" algn="l">
              <a:lnSpc>
                <a:spcPct val="100000"/>
              </a:lnSpc>
              <a:spcBef>
                <a:spcPts val="0"/>
              </a:spcBef>
              <a:spcAft>
                <a:spcPts val="0"/>
              </a:spcAft>
              <a:buSzPts val="1400"/>
              <a:buNone/>
            </a:pPr>
            <a:r>
              <a:t/>
            </a:r>
            <a:endParaRPr/>
          </a:p>
        </p:txBody>
      </p:sp>
      <p:sp>
        <p:nvSpPr>
          <p:cNvPr id="159" name="Google Shape;15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33e1a588e7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6" name="Google Shape;166;g333e1a588e7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a:p>
          <a:p>
            <a:pPr indent="0" lvl="0" marL="0" rtl="0" algn="l">
              <a:lnSpc>
                <a:spcPct val="100000"/>
              </a:lnSpc>
              <a:spcBef>
                <a:spcPts val="0"/>
              </a:spcBef>
              <a:spcAft>
                <a:spcPts val="0"/>
              </a:spcAft>
              <a:buSzPts val="1400"/>
              <a:buNone/>
            </a:pPr>
            <a:r>
              <a:rPr b="0" lang="en-US"/>
              <a:t> </a:t>
            </a:r>
            <a:r>
              <a:rPr lang="en-US"/>
              <a:t> This 1st lesson will  provide an introduction and  cover the systems that need to be in place for SSIG  to be implemented with fidelity.</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Identify Students:</a:t>
            </a:r>
            <a:endParaRPr/>
          </a:p>
          <a:p>
            <a:pPr indent="0" lvl="0" marL="0" rtl="0" algn="l">
              <a:lnSpc>
                <a:spcPct val="100000"/>
              </a:lnSpc>
              <a:spcBef>
                <a:spcPts val="0"/>
              </a:spcBef>
              <a:spcAft>
                <a:spcPts val="0"/>
              </a:spcAft>
              <a:buSzPts val="1400"/>
              <a:buNone/>
            </a:pPr>
            <a:r>
              <a:rPr lang="en-US"/>
              <a:t>Determine which students require additional social skills support through observations, teacher referrals, parent concerns, and standardized assessments. </a:t>
            </a:r>
            <a:endParaRPr/>
          </a:p>
          <a:p>
            <a:pPr indent="0" lvl="0" marL="0" rtl="0" algn="l">
              <a:lnSpc>
                <a:spcPct val="100000"/>
              </a:lnSpc>
              <a:spcBef>
                <a:spcPts val="0"/>
              </a:spcBef>
              <a:spcAft>
                <a:spcPts val="0"/>
              </a:spcAft>
              <a:buSzPts val="1400"/>
              <a:buNone/>
            </a:pPr>
            <a:r>
              <a:rPr lang="en-US"/>
              <a:t>Assessment:</a:t>
            </a:r>
            <a:endParaRPr/>
          </a:p>
          <a:p>
            <a:pPr indent="0" lvl="0" marL="0" rtl="0" algn="l">
              <a:lnSpc>
                <a:spcPct val="100000"/>
              </a:lnSpc>
              <a:spcBef>
                <a:spcPts val="0"/>
              </a:spcBef>
              <a:spcAft>
                <a:spcPts val="0"/>
              </a:spcAft>
              <a:buSzPts val="1400"/>
              <a:buNone/>
            </a:pPr>
            <a:r>
              <a:rPr lang="en-US"/>
              <a:t>Use tools like the Social Skills Rating System (SSRS) to evaluate social skills deficits and strengths. </a:t>
            </a:r>
            <a:endParaRPr/>
          </a:p>
          <a:p>
            <a:pPr indent="0" lvl="0" marL="0" rtl="0" algn="l">
              <a:lnSpc>
                <a:spcPct val="100000"/>
              </a:lnSpc>
              <a:spcBef>
                <a:spcPts val="0"/>
              </a:spcBef>
              <a:spcAft>
                <a:spcPts val="0"/>
              </a:spcAft>
              <a:buSzPts val="1400"/>
              <a:buNone/>
            </a:pPr>
            <a:r>
              <a:rPr lang="en-US"/>
              <a:t>Individualized Needs:</a:t>
            </a:r>
            <a:endParaRPr/>
          </a:p>
          <a:p>
            <a:pPr indent="0" lvl="0" marL="0" rtl="0" algn="l">
              <a:lnSpc>
                <a:spcPct val="100000"/>
              </a:lnSpc>
              <a:spcBef>
                <a:spcPts val="0"/>
              </a:spcBef>
              <a:spcAft>
                <a:spcPts val="0"/>
              </a:spcAft>
              <a:buSzPts val="1400"/>
              <a:buNone/>
            </a:pPr>
            <a:r>
              <a:rPr lang="en-US"/>
              <a:t>Tailor interventions to meet the unique needs and abilities of each individual.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G</a:t>
            </a:r>
            <a:r>
              <a:rPr lang="en-US"/>
              <a:t>rouping and Planning:</a:t>
            </a:r>
            <a:endParaRPr/>
          </a:p>
          <a:p>
            <a:pPr indent="0" lvl="0" marL="0" rtl="0" algn="l">
              <a:lnSpc>
                <a:spcPct val="100000"/>
              </a:lnSpc>
              <a:spcBef>
                <a:spcPts val="0"/>
              </a:spcBef>
              <a:spcAft>
                <a:spcPts val="0"/>
              </a:spcAft>
              <a:buSzPts val="1400"/>
              <a:buNone/>
            </a:pPr>
            <a:r>
              <a:rPr lang="en-US"/>
              <a:t>Group Students:</a:t>
            </a:r>
            <a:endParaRPr/>
          </a:p>
          <a:p>
            <a:pPr indent="0" lvl="0" marL="0" rtl="0" algn="l">
              <a:lnSpc>
                <a:spcPct val="100000"/>
              </a:lnSpc>
              <a:spcBef>
                <a:spcPts val="0"/>
              </a:spcBef>
              <a:spcAft>
                <a:spcPts val="0"/>
              </a:spcAft>
              <a:buSzPts val="1400"/>
              <a:buNone/>
            </a:pPr>
            <a:r>
              <a:rPr lang="en-US"/>
              <a:t>Group students with similar social skills needs to facilitate targeted instruction. </a:t>
            </a:r>
            <a:endParaRPr/>
          </a:p>
          <a:p>
            <a:pPr indent="0" lvl="0" marL="0" rtl="0" algn="l">
              <a:lnSpc>
                <a:spcPct val="100000"/>
              </a:lnSpc>
              <a:spcBef>
                <a:spcPts val="0"/>
              </a:spcBef>
              <a:spcAft>
                <a:spcPts val="0"/>
              </a:spcAft>
              <a:buSzPts val="1400"/>
              <a:buNone/>
            </a:pPr>
            <a:r>
              <a:rPr lang="en-US"/>
              <a:t>Curriculum Selection:</a:t>
            </a:r>
            <a:endParaRPr/>
          </a:p>
          <a:p>
            <a:pPr indent="0" lvl="0" marL="0" rtl="0" algn="l">
              <a:lnSpc>
                <a:spcPct val="100000"/>
              </a:lnSpc>
              <a:spcBef>
                <a:spcPts val="0"/>
              </a:spcBef>
              <a:spcAft>
                <a:spcPts val="0"/>
              </a:spcAft>
              <a:buSzPts val="1400"/>
              <a:buNone/>
            </a:pPr>
            <a:r>
              <a:rPr lang="en-US"/>
              <a:t>Choose or develop a social skills curriculum that addresses the identified needs. </a:t>
            </a:r>
            <a:endParaRPr/>
          </a:p>
          <a:p>
            <a:pPr indent="0" lvl="0" marL="0" rtl="0" algn="l">
              <a:lnSpc>
                <a:spcPct val="100000"/>
              </a:lnSpc>
              <a:spcBef>
                <a:spcPts val="0"/>
              </a:spcBef>
              <a:spcAft>
                <a:spcPts val="0"/>
              </a:spcAft>
              <a:buSzPts val="1400"/>
              <a:buNone/>
            </a:pPr>
            <a:r>
              <a:rPr lang="en-US"/>
              <a:t>Lesson Planning:</a:t>
            </a:r>
            <a:endParaRPr/>
          </a:p>
          <a:p>
            <a:pPr indent="0" lvl="0" marL="0" rtl="0" algn="l">
              <a:lnSpc>
                <a:spcPct val="100000"/>
              </a:lnSpc>
              <a:spcBef>
                <a:spcPts val="0"/>
              </a:spcBef>
              <a:spcAft>
                <a:spcPts val="0"/>
              </a:spcAft>
              <a:buSzPts val="1400"/>
              <a:buNone/>
            </a:pPr>
            <a:r>
              <a:rPr lang="en-US"/>
              <a:t>Create detailed lesson plans that include specific skills, activities, and strategies for teaching and practicing social skills</a:t>
            </a:r>
            <a:endParaRPr/>
          </a:p>
          <a:p>
            <a:pPr indent="0" lvl="0" marL="0" rtl="0" algn="l">
              <a:lnSpc>
                <a:spcPct val="100000"/>
              </a:lnSpc>
              <a:spcBef>
                <a:spcPts val="0"/>
              </a:spcBef>
              <a:spcAft>
                <a:spcPts val="0"/>
              </a:spcAft>
              <a:buSzPts val="1400"/>
              <a:buNone/>
            </a:pPr>
            <a:r>
              <a:rPr lang="en-US"/>
              <a:t>Implementation and Instruction:</a:t>
            </a:r>
            <a:endParaRPr/>
          </a:p>
          <a:p>
            <a:pPr indent="0" lvl="0" marL="0" rtl="0" algn="l">
              <a:lnSpc>
                <a:spcPct val="100000"/>
              </a:lnSpc>
              <a:spcBef>
                <a:spcPts val="0"/>
              </a:spcBef>
              <a:spcAft>
                <a:spcPts val="0"/>
              </a:spcAft>
              <a:buSzPts val="1400"/>
              <a:buNone/>
            </a:pPr>
            <a:r>
              <a:rPr lang="en-US"/>
              <a:t>Co-Facilitation:</a:t>
            </a:r>
            <a:endParaRPr/>
          </a:p>
          <a:p>
            <a:pPr indent="0" lvl="0" marL="0" rtl="0" algn="l">
              <a:lnSpc>
                <a:spcPct val="100000"/>
              </a:lnSpc>
              <a:spcBef>
                <a:spcPts val="0"/>
              </a:spcBef>
              <a:spcAft>
                <a:spcPts val="0"/>
              </a:spcAft>
              <a:buSzPts val="1400"/>
              <a:buNone/>
            </a:pPr>
            <a:r>
              <a:rPr lang="en-US"/>
              <a:t>Use a co-facilitation approach where two or more individuals (e.g., teachers, special educators, therapists) work together to deliver social skills instruction. </a:t>
            </a:r>
            <a:endParaRPr/>
          </a:p>
          <a:p>
            <a:pPr indent="0" lvl="0" marL="0" rtl="0" algn="l">
              <a:lnSpc>
                <a:spcPct val="100000"/>
              </a:lnSpc>
              <a:spcBef>
                <a:spcPts val="0"/>
              </a:spcBef>
              <a:spcAft>
                <a:spcPts val="0"/>
              </a:spcAft>
              <a:buSzPts val="1400"/>
              <a:buNone/>
            </a:pPr>
            <a:r>
              <a:rPr lang="en-US"/>
              <a:t>Instructional Strategies:</a:t>
            </a:r>
            <a:endParaRPr/>
          </a:p>
          <a:p>
            <a:pPr indent="0" lvl="0" marL="0" rtl="0" algn="l">
              <a:lnSpc>
                <a:spcPct val="100000"/>
              </a:lnSpc>
              <a:spcBef>
                <a:spcPts val="0"/>
              </a:spcBef>
              <a:spcAft>
                <a:spcPts val="0"/>
              </a:spcAft>
              <a:buSzPts val="1400"/>
              <a:buNone/>
            </a:pPr>
            <a:r>
              <a:rPr lang="en-US"/>
              <a:t>Employ effective teaching methods, such as modeling, role-playing, interactive feedback, and generalization strategies. </a:t>
            </a:r>
            <a:endParaRPr/>
          </a:p>
          <a:p>
            <a:pPr indent="0" lvl="0" marL="0" rtl="0" algn="l">
              <a:lnSpc>
                <a:spcPct val="100000"/>
              </a:lnSpc>
              <a:spcBef>
                <a:spcPts val="0"/>
              </a:spcBef>
              <a:spcAft>
                <a:spcPts val="0"/>
              </a:spcAft>
              <a:buSzPts val="1400"/>
              <a:buNone/>
            </a:pPr>
            <a:r>
              <a:rPr lang="en-US"/>
              <a:t>Positive Reinforcement:</a:t>
            </a:r>
            <a:endParaRPr/>
          </a:p>
          <a:p>
            <a:pPr indent="0" lvl="0" marL="0" rtl="0" algn="l">
              <a:lnSpc>
                <a:spcPct val="100000"/>
              </a:lnSpc>
              <a:spcBef>
                <a:spcPts val="0"/>
              </a:spcBef>
              <a:spcAft>
                <a:spcPts val="0"/>
              </a:spcAft>
              <a:buSzPts val="1400"/>
              <a:buNone/>
            </a:pPr>
            <a:r>
              <a:rPr lang="en-US"/>
              <a:t>Regularly reinforce positive social behaviors and provide constructive feedback.</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167" name="Google Shape;167;g333e1a588e7_0_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30"/>
          <p:cNvSpPr txBox="1"/>
          <p:nvPr>
            <p:ph type="ctrTitle"/>
          </p:nvPr>
        </p:nvSpPr>
        <p:spPr>
          <a:xfrm>
            <a:off x="914400" y="461424"/>
            <a:ext cx="10363200" cy="1470024"/>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0" name="Google Shape;10;p30"/>
          <p:cNvSpPr txBox="1"/>
          <p:nvPr>
            <p:ph idx="1" type="subTitle"/>
          </p:nvPr>
        </p:nvSpPr>
        <p:spPr>
          <a:xfrm>
            <a:off x="1828801" y="2004134"/>
            <a:ext cx="8534399" cy="650289"/>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640"/>
              </a:spcBef>
              <a:spcAft>
                <a:spcPts val="0"/>
              </a:spcAft>
              <a:buClr>
                <a:srgbClr val="FF0000"/>
              </a:buClr>
              <a:buSzPts val="3200"/>
              <a:buFont typeface="Arial"/>
              <a:buNone/>
              <a:defRPr b="0" i="0" sz="3200" u="none" cap="none" strike="noStrike">
                <a:solidFill>
                  <a:srgbClr val="FF0000"/>
                </a:solidFill>
                <a:latin typeface="Calibri"/>
                <a:ea typeface="Calibri"/>
                <a:cs typeface="Calibri"/>
                <a:sym typeface="Calibri"/>
              </a:defRPr>
            </a:lvl1pPr>
            <a:lvl2pPr lvl="1" marR="0" algn="ctr">
              <a:lnSpc>
                <a:spcPct val="100000"/>
              </a:lnSpc>
              <a:spcBef>
                <a:spcPts val="560"/>
              </a:spcBef>
              <a:spcAft>
                <a:spcPts val="0"/>
              </a:spcAft>
              <a:buClr>
                <a:srgbClr val="FF0000"/>
              </a:buClr>
              <a:buSzPts val="2800"/>
              <a:buFont typeface="Arial"/>
              <a:buNone/>
              <a:defRPr b="0" i="0" sz="2800" u="none" cap="none" strike="noStrike">
                <a:solidFill>
                  <a:srgbClr val="888888"/>
                </a:solidFill>
                <a:latin typeface="Calibri"/>
                <a:ea typeface="Calibri"/>
                <a:cs typeface="Calibri"/>
                <a:sym typeface="Calibri"/>
              </a:defRPr>
            </a:lvl2pPr>
            <a:lvl3pPr lvl="2" marR="0" algn="ctr">
              <a:lnSpc>
                <a:spcPct val="100000"/>
              </a:lnSpc>
              <a:spcBef>
                <a:spcPts val="480"/>
              </a:spcBef>
              <a:spcAft>
                <a:spcPts val="0"/>
              </a:spcAft>
              <a:buClr>
                <a:srgbClr val="FF0000"/>
              </a:buClr>
              <a:buSzPts val="2400"/>
              <a:buFont typeface="Arial"/>
              <a:buNone/>
              <a:defRPr b="0" i="0" sz="2400" u="none" cap="none" strike="noStrike">
                <a:solidFill>
                  <a:srgbClr val="888888"/>
                </a:solidFill>
                <a:latin typeface="Calibri"/>
                <a:ea typeface="Calibri"/>
                <a:cs typeface="Calibri"/>
                <a:sym typeface="Calibri"/>
              </a:defRPr>
            </a:lvl3pPr>
            <a:lvl4pPr lvl="3"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4pPr>
            <a:lvl5pPr lvl="4"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5pPr>
            <a:lvl6pPr lvl="5"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pic>
        <p:nvPicPr>
          <p:cNvPr descr="MO_SWPBS_Logo-2011.jpg" id="11" name="Google Shape;11;p30"/>
          <p:cNvPicPr preferRelativeResize="0"/>
          <p:nvPr/>
        </p:nvPicPr>
        <p:blipFill rotWithShape="1">
          <a:blip r:embed="rId2">
            <a:alphaModFix/>
          </a:blip>
          <a:srcRect b="0" l="0" r="0" t="0"/>
          <a:stretch/>
        </p:blipFill>
        <p:spPr>
          <a:xfrm>
            <a:off x="4303184" y="2752995"/>
            <a:ext cx="3585632" cy="2766595"/>
          </a:xfrm>
          <a:prstGeom prst="rect">
            <a:avLst/>
          </a:prstGeom>
          <a:noFill/>
          <a:ln>
            <a:noFill/>
          </a:ln>
        </p:spPr>
      </p:pic>
      <p:pic>
        <p:nvPicPr>
          <p:cNvPr id="12" name="Google Shape;12;p30"/>
          <p:cNvPicPr preferRelativeResize="0"/>
          <p:nvPr/>
        </p:nvPicPr>
        <p:blipFill rotWithShape="1">
          <a:blip r:embed="rId3">
            <a:alphaModFix/>
          </a:blip>
          <a:srcRect b="0" l="0" r="0" t="0"/>
          <a:stretch/>
        </p:blipFill>
        <p:spPr>
          <a:xfrm>
            <a:off x="614910" y="5946771"/>
            <a:ext cx="694267" cy="577850"/>
          </a:xfrm>
          <a:prstGeom prst="rect">
            <a:avLst/>
          </a:prstGeom>
          <a:noFill/>
          <a:ln>
            <a:noFill/>
          </a:ln>
        </p:spPr>
      </p:pic>
      <p:sp>
        <p:nvSpPr>
          <p:cNvPr id="13" name="Google Shape;13;p30"/>
          <p:cNvSpPr txBox="1"/>
          <p:nvPr/>
        </p:nvSpPr>
        <p:spPr>
          <a:xfrm>
            <a:off x="1440411" y="5847930"/>
            <a:ext cx="2495549" cy="9540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50"/>
              <a:buFont typeface="Calibri"/>
              <a:buNone/>
            </a:pPr>
            <a:r>
              <a:rPr b="1" i="0" lang="en-US" sz="1400" u="none" cap="none" strike="noStrike">
                <a:solidFill>
                  <a:schemeClr val="dk1"/>
                </a:solidFill>
                <a:latin typeface="Calibri"/>
                <a:ea typeface="Calibri"/>
                <a:cs typeface="Calibri"/>
                <a:sym typeface="Calibri"/>
              </a:rPr>
              <a:t>MU Center for SW-PBS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50"/>
              <a:buFont typeface="Calibri"/>
              <a:buNone/>
            </a:pPr>
            <a:r>
              <a:rPr b="0" i="0" lang="en-US" sz="1400" u="none" cap="none" strike="noStrike">
                <a:solidFill>
                  <a:schemeClr val="dk1"/>
                </a:solidFill>
                <a:latin typeface="Calibri"/>
                <a:ea typeface="Calibri"/>
                <a:cs typeface="Calibri"/>
                <a:sym typeface="Calibri"/>
              </a:rPr>
              <a:t>College of Education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50"/>
              <a:buFont typeface="Calibri"/>
              <a:buNone/>
            </a:pPr>
            <a:r>
              <a:rPr b="0" i="0" lang="en-US" sz="1400" u="none" cap="none" strike="noStrike">
                <a:solidFill>
                  <a:schemeClr val="dk1"/>
                </a:solidFill>
                <a:latin typeface="Calibri"/>
                <a:ea typeface="Calibri"/>
                <a:cs typeface="Calibri"/>
                <a:sym typeface="Calibri"/>
              </a:rPr>
              <a:t>University of Missouri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Times New Roman"/>
              <a:ea typeface="Times New Roman"/>
              <a:cs typeface="Times New Roman"/>
              <a:sym typeface="Times New Roman"/>
            </a:endParaRPr>
          </a:p>
        </p:txBody>
      </p:sp>
      <p:pic>
        <p:nvPicPr>
          <p:cNvPr descr="M:\BD\SUGAI\PBIS LOGO-LARGE.TIF" id="14" name="Google Shape;14;p30"/>
          <p:cNvPicPr preferRelativeResize="0"/>
          <p:nvPr/>
        </p:nvPicPr>
        <p:blipFill rotWithShape="1">
          <a:blip r:embed="rId4">
            <a:alphaModFix/>
          </a:blip>
          <a:srcRect b="0" l="0" r="0" t="0"/>
          <a:stretch/>
        </p:blipFill>
        <p:spPr>
          <a:xfrm>
            <a:off x="10237399" y="5847930"/>
            <a:ext cx="1437217" cy="784224"/>
          </a:xfrm>
          <a:prstGeom prst="rect">
            <a:avLst/>
          </a:prstGeom>
          <a:noFill/>
          <a:ln>
            <a:noFill/>
          </a:ln>
        </p:spPr>
      </p:pic>
      <p:pic>
        <p:nvPicPr>
          <p:cNvPr descr="C:\Users\joann\Pictures\iPod Photo Cache\DESE-color.jpg" id="15" name="Google Shape;15;p30"/>
          <p:cNvPicPr preferRelativeResize="0"/>
          <p:nvPr/>
        </p:nvPicPr>
        <p:blipFill rotWithShape="1">
          <a:blip r:embed="rId5">
            <a:alphaModFix/>
          </a:blip>
          <a:srcRect b="0" l="0" r="0" t="0"/>
          <a:stretch/>
        </p:blipFill>
        <p:spPr>
          <a:xfrm>
            <a:off x="4627034" y="5618162"/>
            <a:ext cx="3596217" cy="9715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p:cSld name="Title and Vertical Text">
    <p:spTree>
      <p:nvGrpSpPr>
        <p:cNvPr id="80" name="Shape 80"/>
        <p:cNvGrpSpPr/>
        <p:nvPr/>
      </p:nvGrpSpPr>
      <p:grpSpPr>
        <a:xfrm>
          <a:off x="0" y="0"/>
          <a:ext cx="0" cy="0"/>
          <a:chOff x="0" y="0"/>
          <a:chExt cx="0" cy="0"/>
        </a:xfrm>
      </p:grpSpPr>
      <p:sp>
        <p:nvSpPr>
          <p:cNvPr id="81" name="Google Shape;81;p3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82" name="Google Shape;82;p37"/>
          <p:cNvGrpSpPr/>
          <p:nvPr/>
        </p:nvGrpSpPr>
        <p:grpSpPr>
          <a:xfrm>
            <a:off x="16932" y="6211887"/>
            <a:ext cx="12191999" cy="658812"/>
            <a:chOff x="12700" y="6211407"/>
            <a:chExt cx="9144377" cy="659292"/>
          </a:xfrm>
        </p:grpSpPr>
        <p:sp>
          <p:nvSpPr>
            <p:cNvPr id="83" name="Google Shape;83;p37"/>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37"/>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 name="Google Shape;85;p37"/>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37"/>
            <p:cNvSpPr txBox="1"/>
            <p:nvPr/>
          </p:nvSpPr>
          <p:spPr>
            <a:xfrm>
              <a:off x="673127" y="6211407"/>
              <a:ext cx="1752671" cy="368567"/>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
        <p:nvSpPr>
          <p:cNvPr id="87" name="Google Shape;87;p37"/>
          <p:cNvSpPr/>
          <p:nvPr/>
        </p:nvSpPr>
        <p:spPr>
          <a:xfrm>
            <a:off x="4656667" y="4505325"/>
            <a:ext cx="2709333" cy="1198562"/>
          </a:xfrm>
          <a:custGeom>
            <a:rect b="b" l="l" r="r" t="t"/>
            <a:pathLst>
              <a:path extrusionOk="0" h="120000" w="120000">
                <a:moveTo>
                  <a:pt x="0" y="0"/>
                </a:moveTo>
                <a:lnTo>
                  <a:pt x="120000" y="0"/>
                </a:lnTo>
                <a:lnTo>
                  <a:pt x="120000" y="120000"/>
                </a:lnTo>
                <a:lnTo>
                  <a:pt x="0" y="120000"/>
                </a:lnTo>
                <a:close/>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darken" h="120000" w="120000">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none" h="120000" w="120000">
                <a:moveTo>
                  <a:pt x="33457" y="36999"/>
                </a:moveTo>
                <a:lnTo>
                  <a:pt x="37032" y="36999"/>
                </a:lnTo>
                <a:lnTo>
                  <a:pt x="38138" y="38875"/>
                </a:lnTo>
                <a:lnTo>
                  <a:pt x="73160" y="38875"/>
                </a:lnTo>
                <a:lnTo>
                  <a:pt x="75262" y="42625"/>
                </a:lnTo>
                <a:lnTo>
                  <a:pt x="75262" y="46216"/>
                </a:lnTo>
                <a:lnTo>
                  <a:pt x="81934" y="46216"/>
                </a:lnTo>
                <a:lnTo>
                  <a:pt x="84073" y="42625"/>
                </a:lnTo>
                <a:lnTo>
                  <a:pt x="86542" y="42625"/>
                </a:lnTo>
                <a:lnTo>
                  <a:pt x="86542" y="75750"/>
                </a:lnTo>
                <a:lnTo>
                  <a:pt x="84073" y="75750"/>
                </a:lnTo>
                <a:lnTo>
                  <a:pt x="80976" y="70591"/>
                </a:lnTo>
                <a:lnTo>
                  <a:pt x="75262" y="70591"/>
                </a:lnTo>
                <a:lnTo>
                  <a:pt x="75262" y="79966"/>
                </a:lnTo>
                <a:lnTo>
                  <a:pt x="39171" y="79966"/>
                </a:lnTo>
                <a:lnTo>
                  <a:pt x="39171" y="52779"/>
                </a:lnTo>
                <a:lnTo>
                  <a:pt x="38138" y="52779"/>
                </a:lnTo>
                <a:lnTo>
                  <a:pt x="37032" y="54812"/>
                </a:lnTo>
                <a:lnTo>
                  <a:pt x="33457" y="54812"/>
                </a:lnTo>
                <a:close/>
              </a:path>
              <a:path extrusionOk="0" fill="none" h="120000" w="120000">
                <a:moveTo>
                  <a:pt x="0" y="0"/>
                </a:moveTo>
                <a:lnTo>
                  <a:pt x="120000" y="0"/>
                </a:lnTo>
                <a:lnTo>
                  <a:pt x="120000" y="120000"/>
                </a:lnTo>
                <a:lnTo>
                  <a:pt x="0" y="120000"/>
                </a:lnTo>
                <a:close/>
              </a:path>
            </a:pathLst>
          </a:custGeom>
          <a:solidFill>
            <a:srgbClr val="C2D59B"/>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8" name="Google Shape;88;p37"/>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9" name="Shape 89"/>
        <p:cNvGrpSpPr/>
        <p:nvPr/>
      </p:nvGrpSpPr>
      <p:grpSpPr>
        <a:xfrm>
          <a:off x="0" y="0"/>
          <a:ext cx="0" cy="0"/>
          <a:chOff x="0" y="0"/>
          <a:chExt cx="0" cy="0"/>
        </a:xfrm>
      </p:grpSpPr>
      <p:sp>
        <p:nvSpPr>
          <p:cNvPr id="90" name="Google Shape;90;p38"/>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1" name="Google Shape;91;p38"/>
          <p:cNvSpPr txBox="1"/>
          <p:nvPr>
            <p:ph idx="1" type="body"/>
          </p:nvPr>
        </p:nvSpPr>
        <p:spPr>
          <a:xfrm>
            <a:off x="1363133" y="1417637"/>
            <a:ext cx="10972800" cy="4525961"/>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92" name="Google Shape;92;p38"/>
          <p:cNvGrpSpPr/>
          <p:nvPr/>
        </p:nvGrpSpPr>
        <p:grpSpPr>
          <a:xfrm>
            <a:off x="16934" y="6211407"/>
            <a:ext cx="12192503" cy="659292"/>
            <a:chOff x="12700" y="6211407"/>
            <a:chExt cx="9144377" cy="659292"/>
          </a:xfrm>
        </p:grpSpPr>
        <p:sp>
          <p:nvSpPr>
            <p:cNvPr id="93" name="Google Shape;93;p38"/>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38"/>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 name="Google Shape;95;p38"/>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6" name="Google Shape;96;p38"/>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97" name="Shape 97"/>
        <p:cNvGrpSpPr/>
        <p:nvPr/>
      </p:nvGrpSpPr>
      <p:grpSpPr>
        <a:xfrm>
          <a:off x="0" y="0"/>
          <a:ext cx="0" cy="0"/>
          <a:chOff x="0" y="0"/>
          <a:chExt cx="0" cy="0"/>
        </a:xfrm>
      </p:grpSpPr>
      <p:sp>
        <p:nvSpPr>
          <p:cNvPr id="98" name="Google Shape;98;p39"/>
          <p:cNvSpPr txBox="1"/>
          <p:nvPr>
            <p:ph type="title"/>
          </p:nvPr>
        </p:nvSpPr>
        <p:spPr>
          <a:xfrm>
            <a:off x="609600" y="274638"/>
            <a:ext cx="10972800" cy="969961"/>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 name="Google Shape;99;p39"/>
          <p:cNvSpPr txBox="1"/>
          <p:nvPr>
            <p:ph idx="1" type="body"/>
          </p:nvPr>
        </p:nvSpPr>
        <p:spPr>
          <a:xfrm>
            <a:off x="609600" y="1117600"/>
            <a:ext cx="10972800" cy="508859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100" name="Google Shape;100;p39"/>
          <p:cNvGrpSpPr/>
          <p:nvPr/>
        </p:nvGrpSpPr>
        <p:grpSpPr>
          <a:xfrm>
            <a:off x="16932" y="6211887"/>
            <a:ext cx="12191999" cy="658812"/>
            <a:chOff x="12700" y="6211407"/>
            <a:chExt cx="9144377" cy="659292"/>
          </a:xfrm>
        </p:grpSpPr>
        <p:sp>
          <p:nvSpPr>
            <p:cNvPr id="101" name="Google Shape;101;p39"/>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 name="Google Shape;102;p39"/>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 name="Google Shape;103;p39"/>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 name="Google Shape;104;p39"/>
            <p:cNvSpPr txBox="1"/>
            <p:nvPr/>
          </p:nvSpPr>
          <p:spPr>
            <a:xfrm>
              <a:off x="673127" y="6211407"/>
              <a:ext cx="1752671" cy="368567"/>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type="objTx">
  <p:cSld name="OBJECT_WITH_CAPTION_TEXT">
    <p:spTree>
      <p:nvGrpSpPr>
        <p:cNvPr id="105" name="Shape 105"/>
        <p:cNvGrpSpPr/>
        <p:nvPr/>
      </p:nvGrpSpPr>
      <p:grpSpPr>
        <a:xfrm>
          <a:off x="0" y="0"/>
          <a:ext cx="0" cy="0"/>
          <a:chOff x="0" y="0"/>
          <a:chExt cx="0" cy="0"/>
        </a:xfrm>
      </p:grpSpPr>
      <p:sp>
        <p:nvSpPr>
          <p:cNvPr id="106" name="Google Shape;106;p41"/>
          <p:cNvSpPr txBox="1"/>
          <p:nvPr>
            <p:ph type="title"/>
          </p:nvPr>
        </p:nvSpPr>
        <p:spPr>
          <a:xfrm>
            <a:off x="609601" y="273051"/>
            <a:ext cx="4011084" cy="1162049"/>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chemeClr val="dk1"/>
              </a:buClr>
              <a:buSzPts val="2000"/>
              <a:buFont typeface="Calibri"/>
              <a:buNone/>
              <a:defRPr b="1" i="0" sz="20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07" name="Google Shape;107;p41"/>
          <p:cNvSpPr txBox="1"/>
          <p:nvPr>
            <p:ph idx="1" type="body"/>
          </p:nvPr>
        </p:nvSpPr>
        <p:spPr>
          <a:xfrm>
            <a:off x="4766733" y="273050"/>
            <a:ext cx="6815667" cy="5853112"/>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8" name="Google Shape;108;p41"/>
          <p:cNvSpPr txBox="1"/>
          <p:nvPr>
            <p:ph idx="2" type="body"/>
          </p:nvPr>
        </p:nvSpPr>
        <p:spPr>
          <a:xfrm>
            <a:off x="609601" y="1435101"/>
            <a:ext cx="4011084" cy="4691063"/>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280"/>
              </a:spcBef>
              <a:spcAft>
                <a:spcPts val="0"/>
              </a:spcAft>
              <a:buClr>
                <a:srgbClr val="FF0000"/>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algn="l">
              <a:lnSpc>
                <a:spcPct val="100000"/>
              </a:lnSpc>
              <a:spcBef>
                <a:spcPts val="240"/>
              </a:spcBef>
              <a:spcAft>
                <a:spcPts val="0"/>
              </a:spcAft>
              <a:buClr>
                <a:srgbClr val="FF0000"/>
              </a:buClr>
              <a:buSzPts val="1200"/>
              <a:buFont typeface="Arial"/>
              <a:buNone/>
              <a:defRPr b="0" i="0" sz="1200" u="none" cap="none" strike="noStrike">
                <a:solidFill>
                  <a:schemeClr val="dk1"/>
                </a:solidFill>
                <a:latin typeface="Calibri"/>
                <a:ea typeface="Calibri"/>
                <a:cs typeface="Calibri"/>
                <a:sym typeface="Calibri"/>
              </a:defRPr>
            </a:lvl2pPr>
            <a:lvl3pPr indent="-228600" lvl="2" marL="1371600" marR="0" algn="l">
              <a:lnSpc>
                <a:spcPct val="100000"/>
              </a:lnSpc>
              <a:spcBef>
                <a:spcPts val="200"/>
              </a:spcBef>
              <a:spcAft>
                <a:spcPts val="0"/>
              </a:spcAft>
              <a:buClr>
                <a:srgbClr val="FF0000"/>
              </a:buClr>
              <a:buSzPts val="1000"/>
              <a:buFont typeface="Arial"/>
              <a:buNone/>
              <a:defRPr b="0" i="0" sz="1000" u="none" cap="none" strike="noStrike">
                <a:solidFill>
                  <a:schemeClr val="dk1"/>
                </a:solidFill>
                <a:latin typeface="Calibri"/>
                <a:ea typeface="Calibri"/>
                <a:cs typeface="Calibri"/>
                <a:sym typeface="Calibri"/>
              </a:defRPr>
            </a:lvl3pPr>
            <a:lvl4pPr indent="-228600" lvl="3" marL="1828800" marR="0" algn="l">
              <a:lnSpc>
                <a:spcPct val="100000"/>
              </a:lnSpc>
              <a:spcBef>
                <a:spcPts val="18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4pPr>
            <a:lvl5pPr indent="-228600" lvl="4" marL="2286000" marR="0" algn="l">
              <a:lnSpc>
                <a:spcPct val="100000"/>
              </a:lnSpc>
              <a:spcBef>
                <a:spcPts val="18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5pPr>
            <a:lvl6pPr indent="-228600" lvl="5" marL="27432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
        <p:nvSpPr>
          <p:cNvPr id="109" name="Google Shape;109;p41"/>
          <p:cNvSpPr txBox="1"/>
          <p:nvPr>
            <p:ph idx="10" type="dt"/>
          </p:nvPr>
        </p:nvSpPr>
        <p:spPr>
          <a:xfrm>
            <a:off x="609600" y="6356351"/>
            <a:ext cx="2844799" cy="365125"/>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110" name="Google Shape;110;p41"/>
          <p:cNvSpPr txBox="1"/>
          <p:nvPr>
            <p:ph idx="11" type="ftr"/>
          </p:nvPr>
        </p:nvSpPr>
        <p:spPr>
          <a:xfrm>
            <a:off x="4165600" y="6356351"/>
            <a:ext cx="3860800" cy="365125"/>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111" name="Google Shape;111;p41"/>
          <p:cNvSpPr txBox="1"/>
          <p:nvPr>
            <p:ph idx="12" type="sldNum"/>
          </p:nvPr>
        </p:nvSpPr>
        <p:spPr>
          <a:xfrm>
            <a:off x="8737601" y="6356351"/>
            <a:ext cx="2844799"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sp>
        <p:nvSpPr>
          <p:cNvPr id="17" name="Google Shape;17;p31"/>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8" name="Google Shape;18;p31"/>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19" name="Google Shape;19;p31"/>
          <p:cNvGrpSpPr/>
          <p:nvPr/>
        </p:nvGrpSpPr>
        <p:grpSpPr>
          <a:xfrm>
            <a:off x="16934" y="6211407"/>
            <a:ext cx="12192503" cy="659292"/>
            <a:chOff x="12700" y="6211407"/>
            <a:chExt cx="9144377" cy="659292"/>
          </a:xfrm>
        </p:grpSpPr>
        <p:sp>
          <p:nvSpPr>
            <p:cNvPr id="20" name="Google Shape;20;p31"/>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 name="Google Shape;21;p31"/>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 name="Google Shape;22;p31"/>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31"/>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4" name="Shape 24"/>
        <p:cNvGrpSpPr/>
        <p:nvPr/>
      </p:nvGrpSpPr>
      <p:grpSpPr>
        <a:xfrm>
          <a:off x="0" y="0"/>
          <a:ext cx="0" cy="0"/>
          <a:chOff x="0" y="0"/>
          <a:chExt cx="0" cy="0"/>
        </a:xfrm>
      </p:grpSpPr>
      <p:sp>
        <p:nvSpPr>
          <p:cNvPr id="25" name="Google Shape;25;g333e1a588e7_0_263"/>
          <p:cNvSpPr txBox="1"/>
          <p:nvPr>
            <p:ph type="title"/>
          </p:nvPr>
        </p:nvSpPr>
        <p:spPr>
          <a:xfrm>
            <a:off x="609600" y="274637"/>
            <a:ext cx="10972800" cy="11433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g333e1a588e7_0_263"/>
          <p:cNvSpPr txBox="1"/>
          <p:nvPr>
            <p:ph idx="1" type="body"/>
          </p:nvPr>
        </p:nvSpPr>
        <p:spPr>
          <a:xfrm>
            <a:off x="609600" y="1600200"/>
            <a:ext cx="5384700" cy="45261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rgbClr val="FF0000"/>
              </a:buClr>
              <a:buSzPts val="2800"/>
              <a:buFont typeface="Arial"/>
              <a:buChar char="•"/>
              <a:defRPr sz="2800"/>
            </a:lvl1pPr>
            <a:lvl2pPr indent="-381000" lvl="1" marL="914400" algn="l">
              <a:lnSpc>
                <a:spcPct val="100000"/>
              </a:lnSpc>
              <a:spcBef>
                <a:spcPts val="480"/>
              </a:spcBef>
              <a:spcAft>
                <a:spcPts val="0"/>
              </a:spcAft>
              <a:buClr>
                <a:srgbClr val="FF0000"/>
              </a:buClr>
              <a:buSzPts val="2400"/>
              <a:buFont typeface="Arial"/>
              <a:buChar char="•"/>
              <a:defRPr sz="2400"/>
            </a:lvl2pPr>
            <a:lvl3pPr indent="-355600" lvl="2" marL="1371600" algn="l">
              <a:lnSpc>
                <a:spcPct val="100000"/>
              </a:lnSpc>
              <a:spcBef>
                <a:spcPts val="400"/>
              </a:spcBef>
              <a:spcAft>
                <a:spcPts val="0"/>
              </a:spcAft>
              <a:buClr>
                <a:srgbClr val="FF0000"/>
              </a:buClr>
              <a:buSzPts val="2000"/>
              <a:buFont typeface="Arial"/>
              <a:buChar char="•"/>
              <a:defRPr sz="2000"/>
            </a:lvl3pPr>
            <a:lvl4pPr indent="-342900" lvl="3" marL="1828800" algn="l">
              <a:lnSpc>
                <a:spcPct val="100000"/>
              </a:lnSpc>
              <a:spcBef>
                <a:spcPts val="360"/>
              </a:spcBef>
              <a:spcAft>
                <a:spcPts val="0"/>
              </a:spcAft>
              <a:buClr>
                <a:srgbClr val="FF0000"/>
              </a:buClr>
              <a:buSzPts val="1800"/>
              <a:buFont typeface="Arial"/>
              <a:buChar char="•"/>
              <a:defRPr sz="1800"/>
            </a:lvl4pPr>
            <a:lvl5pPr indent="-342900" lvl="4" marL="2286000" algn="l">
              <a:lnSpc>
                <a:spcPct val="100000"/>
              </a:lnSpc>
              <a:spcBef>
                <a:spcPts val="360"/>
              </a:spcBef>
              <a:spcAft>
                <a:spcPts val="0"/>
              </a:spcAft>
              <a:buClr>
                <a:srgbClr val="FF0000"/>
              </a:buClr>
              <a:buSzPts val="1800"/>
              <a:buFont typeface="Arial"/>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27" name="Google Shape;27;g333e1a588e7_0_263"/>
          <p:cNvSpPr txBox="1"/>
          <p:nvPr>
            <p:ph idx="2" type="body"/>
          </p:nvPr>
        </p:nvSpPr>
        <p:spPr>
          <a:xfrm>
            <a:off x="6197600" y="1600200"/>
            <a:ext cx="5384700" cy="45261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rgbClr val="FF0000"/>
              </a:buClr>
              <a:buSzPts val="2800"/>
              <a:buFont typeface="Arial"/>
              <a:buChar char="•"/>
              <a:defRPr sz="2800"/>
            </a:lvl1pPr>
            <a:lvl2pPr indent="-381000" lvl="1" marL="914400" algn="l">
              <a:lnSpc>
                <a:spcPct val="100000"/>
              </a:lnSpc>
              <a:spcBef>
                <a:spcPts val="480"/>
              </a:spcBef>
              <a:spcAft>
                <a:spcPts val="0"/>
              </a:spcAft>
              <a:buClr>
                <a:srgbClr val="FF0000"/>
              </a:buClr>
              <a:buSzPts val="2400"/>
              <a:buFont typeface="Arial"/>
              <a:buChar char="•"/>
              <a:defRPr sz="2400"/>
            </a:lvl2pPr>
            <a:lvl3pPr indent="-355600" lvl="2" marL="1371600" algn="l">
              <a:lnSpc>
                <a:spcPct val="100000"/>
              </a:lnSpc>
              <a:spcBef>
                <a:spcPts val="400"/>
              </a:spcBef>
              <a:spcAft>
                <a:spcPts val="0"/>
              </a:spcAft>
              <a:buClr>
                <a:srgbClr val="FF0000"/>
              </a:buClr>
              <a:buSzPts val="2000"/>
              <a:buFont typeface="Arial"/>
              <a:buChar char="•"/>
              <a:defRPr sz="2000"/>
            </a:lvl3pPr>
            <a:lvl4pPr indent="-342900" lvl="3" marL="1828800" algn="l">
              <a:lnSpc>
                <a:spcPct val="100000"/>
              </a:lnSpc>
              <a:spcBef>
                <a:spcPts val="360"/>
              </a:spcBef>
              <a:spcAft>
                <a:spcPts val="0"/>
              </a:spcAft>
              <a:buClr>
                <a:srgbClr val="FF0000"/>
              </a:buClr>
              <a:buSzPts val="1800"/>
              <a:buFont typeface="Arial"/>
              <a:buChar char="•"/>
              <a:defRPr sz="1800"/>
            </a:lvl4pPr>
            <a:lvl5pPr indent="-342900" lvl="4" marL="2286000" algn="l">
              <a:lnSpc>
                <a:spcPct val="100000"/>
              </a:lnSpc>
              <a:spcBef>
                <a:spcPts val="360"/>
              </a:spcBef>
              <a:spcAft>
                <a:spcPts val="0"/>
              </a:spcAft>
              <a:buClr>
                <a:srgbClr val="FF0000"/>
              </a:buClr>
              <a:buSzPts val="1800"/>
              <a:buFont typeface="Arial"/>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grpSp>
        <p:nvGrpSpPr>
          <p:cNvPr id="28" name="Google Shape;28;g333e1a588e7_0_263"/>
          <p:cNvGrpSpPr/>
          <p:nvPr/>
        </p:nvGrpSpPr>
        <p:grpSpPr>
          <a:xfrm>
            <a:off x="16933" y="6211404"/>
            <a:ext cx="12192095" cy="659249"/>
            <a:chOff x="12700" y="6211407"/>
            <a:chExt cx="9144300" cy="659249"/>
          </a:xfrm>
        </p:grpSpPr>
        <p:sp>
          <p:nvSpPr>
            <p:cNvPr id="29" name="Google Shape;29;g333e1a588e7_0_263"/>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g333e1a588e7_0_263"/>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g333e1a588e7_0_263"/>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g333e1a588e7_0_263"/>
            <p:cNvSpPr txBox="1"/>
            <p:nvPr/>
          </p:nvSpPr>
          <p:spPr>
            <a:xfrm>
              <a:off x="673596"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MO SW-PBS</a:t>
              </a:r>
              <a:endParaRPr b="0" i="0" sz="18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33" name="Shape 33"/>
        <p:cNvGrpSpPr/>
        <p:nvPr/>
      </p:nvGrpSpPr>
      <p:grpSpPr>
        <a:xfrm>
          <a:off x="0" y="0"/>
          <a:ext cx="0" cy="0"/>
          <a:chOff x="0" y="0"/>
          <a:chExt cx="0" cy="0"/>
        </a:xfrm>
      </p:grpSpPr>
      <p:sp>
        <p:nvSpPr>
          <p:cNvPr id="34" name="Google Shape;34;p33"/>
          <p:cNvSpPr txBox="1"/>
          <p:nvPr>
            <p:ph type="title"/>
          </p:nvPr>
        </p:nvSpPr>
        <p:spPr>
          <a:xfrm>
            <a:off x="1045941" y="2453812"/>
            <a:ext cx="10363200" cy="1362075"/>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Clr>
                <a:srgbClr val="009E47"/>
              </a:buClr>
              <a:buSzPts val="4000"/>
              <a:buFont typeface="Calibri"/>
              <a:buNone/>
              <a:defRPr b="0" i="0" sz="4000" u="none" cap="none" strike="noStrike">
                <a:solidFill>
                  <a:srgbClr val="009E47"/>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35" name="Google Shape;35;p33"/>
          <p:cNvGrpSpPr/>
          <p:nvPr/>
        </p:nvGrpSpPr>
        <p:grpSpPr>
          <a:xfrm>
            <a:off x="16934" y="6288897"/>
            <a:ext cx="12192503" cy="581803"/>
            <a:chOff x="12700" y="6288896"/>
            <a:chExt cx="9144377" cy="581803"/>
          </a:xfrm>
        </p:grpSpPr>
        <p:sp>
          <p:nvSpPr>
            <p:cNvPr id="36" name="Google Shape;36;p33"/>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 name="Google Shape;37;p33"/>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 name="Google Shape;38;p33"/>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SWPBSLogo-2011-highres-transbg-web.png" id="39" name="Google Shape;39;p33"/>
          <p:cNvPicPr preferRelativeResize="0"/>
          <p:nvPr/>
        </p:nvPicPr>
        <p:blipFill rotWithShape="1">
          <a:blip r:embed="rId2">
            <a:alphaModFix/>
          </a:blip>
          <a:srcRect b="0" l="0" r="0" t="0"/>
          <a:stretch/>
        </p:blipFill>
        <p:spPr>
          <a:xfrm>
            <a:off x="214462" y="5175849"/>
            <a:ext cx="2141959" cy="16821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4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42" name="Google Shape;42;p40"/>
          <p:cNvGrpSpPr/>
          <p:nvPr/>
        </p:nvGrpSpPr>
        <p:grpSpPr>
          <a:xfrm>
            <a:off x="16934" y="6211407"/>
            <a:ext cx="12192503" cy="659292"/>
            <a:chOff x="12700" y="6211407"/>
            <a:chExt cx="9144377" cy="659292"/>
          </a:xfrm>
        </p:grpSpPr>
        <p:sp>
          <p:nvSpPr>
            <p:cNvPr id="43" name="Google Shape;43;p40"/>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 name="Google Shape;44;p40"/>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 name="Google Shape;45;p40"/>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 name="Google Shape;46;p40"/>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47" name="Shape 47"/>
        <p:cNvGrpSpPr/>
        <p:nvPr/>
      </p:nvGrpSpPr>
      <p:grpSpPr>
        <a:xfrm>
          <a:off x="0" y="0"/>
          <a:ext cx="0" cy="0"/>
          <a:chOff x="0" y="0"/>
          <a:chExt cx="0" cy="0"/>
        </a:xfrm>
      </p:grpSpPr>
      <p:sp>
        <p:nvSpPr>
          <p:cNvPr id="48" name="Google Shape;48;p34"/>
          <p:cNvSpPr txBox="1"/>
          <p:nvPr>
            <p:ph type="title"/>
          </p:nvPr>
        </p:nvSpPr>
        <p:spPr>
          <a:xfrm>
            <a:off x="2643718" y="536576"/>
            <a:ext cx="8947148" cy="938213"/>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descr="Macintosh HD:Users:wellspl:Desktop:6-Free-Teamwork-Clipart-Illustration-Showing-Diversity.jpg" id="49" name="Google Shape;49;p34"/>
          <p:cNvPicPr preferRelativeResize="0"/>
          <p:nvPr/>
        </p:nvPicPr>
        <p:blipFill rotWithShape="1">
          <a:blip r:embed="rId2">
            <a:alphaModFix/>
          </a:blip>
          <a:srcRect b="0" l="0" r="25555" t="0"/>
          <a:stretch/>
        </p:blipFill>
        <p:spPr>
          <a:xfrm>
            <a:off x="736600" y="587375"/>
            <a:ext cx="1828799" cy="771524"/>
          </a:xfrm>
          <a:prstGeom prst="rect">
            <a:avLst/>
          </a:prstGeom>
          <a:noFill/>
          <a:ln>
            <a:noFill/>
          </a:ln>
        </p:spPr>
      </p:pic>
      <p:sp>
        <p:nvSpPr>
          <p:cNvPr id="50" name="Google Shape;50;p34"/>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640"/>
              </a:spcBef>
              <a:spcAft>
                <a:spcPts val="0"/>
              </a:spcAft>
              <a:buClr>
                <a:srgbClr val="FF0000"/>
              </a:buClr>
              <a:buSzPts val="3200"/>
              <a:buFont typeface="Arial"/>
              <a:buNone/>
              <a:defRPr b="0" i="0" sz="3200" u="none" cap="none" strike="noStrike">
                <a:solidFill>
                  <a:srgbClr val="009E47"/>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1"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1"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51" name="Google Shape;51;p34"/>
          <p:cNvGrpSpPr/>
          <p:nvPr/>
        </p:nvGrpSpPr>
        <p:grpSpPr>
          <a:xfrm>
            <a:off x="16934" y="6211407"/>
            <a:ext cx="12192503" cy="659292"/>
            <a:chOff x="12700" y="6211407"/>
            <a:chExt cx="9144377" cy="659292"/>
          </a:xfrm>
        </p:grpSpPr>
        <p:sp>
          <p:nvSpPr>
            <p:cNvPr id="52" name="Google Shape;52;p34"/>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 name="Google Shape;53;p34"/>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 name="Google Shape;54;p34"/>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 name="Google Shape;55;p34"/>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56" name="Shape 56"/>
        <p:cNvGrpSpPr/>
        <p:nvPr/>
      </p:nvGrpSpPr>
      <p:grpSpPr>
        <a:xfrm>
          <a:off x="0" y="0"/>
          <a:ext cx="0" cy="0"/>
          <a:chOff x="0" y="0"/>
          <a:chExt cx="0" cy="0"/>
        </a:xfrm>
      </p:grpSpPr>
      <p:pic>
        <p:nvPicPr>
          <p:cNvPr descr="Green-Pencil-Icon-pencils-7151356-150-150.jpg" id="57" name="Google Shape;57;p35"/>
          <p:cNvPicPr preferRelativeResize="0"/>
          <p:nvPr/>
        </p:nvPicPr>
        <p:blipFill rotWithShape="1">
          <a:blip r:embed="rId2">
            <a:alphaModFix/>
          </a:blip>
          <a:srcRect b="0" l="0" r="0" t="0"/>
          <a:stretch/>
        </p:blipFill>
        <p:spPr>
          <a:xfrm flipH="1">
            <a:off x="628695" y="440886"/>
            <a:ext cx="1645628" cy="1234221"/>
          </a:xfrm>
          <a:prstGeom prst="rect">
            <a:avLst/>
          </a:prstGeom>
          <a:noFill/>
          <a:ln>
            <a:noFill/>
          </a:ln>
        </p:spPr>
      </p:pic>
      <p:sp>
        <p:nvSpPr>
          <p:cNvPr id="58" name="Google Shape;58;p35"/>
          <p:cNvSpPr txBox="1"/>
          <p:nvPr>
            <p:ph type="title"/>
          </p:nvPr>
        </p:nvSpPr>
        <p:spPr>
          <a:xfrm>
            <a:off x="1962510" y="491685"/>
            <a:ext cx="9818009" cy="925952"/>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59" name="Google Shape;59;p35"/>
          <p:cNvGrpSpPr/>
          <p:nvPr/>
        </p:nvGrpSpPr>
        <p:grpSpPr>
          <a:xfrm>
            <a:off x="16934" y="6211407"/>
            <a:ext cx="12192503" cy="659292"/>
            <a:chOff x="12700" y="6211407"/>
            <a:chExt cx="9144377" cy="659292"/>
          </a:xfrm>
        </p:grpSpPr>
        <p:sp>
          <p:nvSpPr>
            <p:cNvPr id="60" name="Google Shape;60;p35"/>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 name="Google Shape;61;p35"/>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p35"/>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3" name="Google Shape;63;p35"/>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
        <p:nvSpPr>
          <p:cNvPr id="64" name="Google Shape;64;p35"/>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640"/>
              </a:spcBef>
              <a:spcAft>
                <a:spcPts val="0"/>
              </a:spcAft>
              <a:buClr>
                <a:srgbClr val="FF0000"/>
              </a:buClr>
              <a:buSzPts val="3200"/>
              <a:buFont typeface="Arial"/>
              <a:buNone/>
              <a:defRPr b="0" i="0" sz="3200" u="none" cap="none" strike="noStrike">
                <a:solidFill>
                  <a:srgbClr val="009E47"/>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1"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1"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5" name="Shape 65"/>
        <p:cNvGrpSpPr/>
        <p:nvPr/>
      </p:nvGrpSpPr>
      <p:grpSpPr>
        <a:xfrm>
          <a:off x="0" y="0"/>
          <a:ext cx="0" cy="0"/>
          <a:chOff x="0" y="0"/>
          <a:chExt cx="0" cy="0"/>
        </a:xfrm>
      </p:grpSpPr>
      <p:grpSp>
        <p:nvGrpSpPr>
          <p:cNvPr id="66" name="Google Shape;66;g333e1a588e7_0_1651"/>
          <p:cNvGrpSpPr/>
          <p:nvPr/>
        </p:nvGrpSpPr>
        <p:grpSpPr>
          <a:xfrm>
            <a:off x="16933" y="6211407"/>
            <a:ext cx="12192095" cy="659249"/>
            <a:chOff x="12700" y="6211407"/>
            <a:chExt cx="9144300" cy="659249"/>
          </a:xfrm>
        </p:grpSpPr>
        <p:sp>
          <p:nvSpPr>
            <p:cNvPr id="67" name="Google Shape;67;g333e1a588e7_0_1651"/>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 name="Google Shape;68;g333e1a588e7_0_1651"/>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 name="Google Shape;69;g333e1a588e7_0_1651"/>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 name="Google Shape;70;g333e1a588e7_0_1651"/>
            <p:cNvSpPr txBox="1"/>
            <p:nvPr/>
          </p:nvSpPr>
          <p:spPr>
            <a:xfrm>
              <a:off x="673596" y="6211407"/>
              <a:ext cx="1752000" cy="369300"/>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MO SW-PBS</a:t>
              </a:r>
              <a:endParaRPr b="0" i="0" sz="18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71" name="Shape 71"/>
        <p:cNvGrpSpPr/>
        <p:nvPr/>
      </p:nvGrpSpPr>
      <p:grpSpPr>
        <a:xfrm>
          <a:off x="0" y="0"/>
          <a:ext cx="0" cy="0"/>
          <a:chOff x="0" y="0"/>
          <a:chExt cx="0" cy="0"/>
        </a:xfrm>
      </p:grpSpPr>
      <p:sp>
        <p:nvSpPr>
          <p:cNvPr id="72" name="Google Shape;72;p36"/>
          <p:cNvSpPr txBox="1"/>
          <p:nvPr>
            <p:ph type="title"/>
          </p:nvPr>
        </p:nvSpPr>
        <p:spPr>
          <a:xfrm>
            <a:off x="1962507" y="491685"/>
            <a:ext cx="9962789" cy="925952"/>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id="73" name="Google Shape;73;p36"/>
          <p:cNvPicPr preferRelativeResize="0"/>
          <p:nvPr/>
        </p:nvPicPr>
        <p:blipFill rotWithShape="1">
          <a:blip r:embed="rId2">
            <a:alphaModFix/>
          </a:blip>
          <a:srcRect b="0" l="0" r="0" t="0"/>
          <a:stretch/>
        </p:blipFill>
        <p:spPr>
          <a:xfrm>
            <a:off x="115478" y="207049"/>
            <a:ext cx="1950719" cy="1463039"/>
          </a:xfrm>
          <a:prstGeom prst="rect">
            <a:avLst/>
          </a:prstGeom>
          <a:noFill/>
          <a:ln>
            <a:noFill/>
          </a:ln>
        </p:spPr>
      </p:pic>
      <p:sp>
        <p:nvSpPr>
          <p:cNvPr id="74" name="Google Shape;74;p36"/>
          <p:cNvSpPr txBox="1"/>
          <p:nvPr>
            <p:ph idx="1" type="body"/>
          </p:nvPr>
        </p:nvSpPr>
        <p:spPr>
          <a:xfrm>
            <a:off x="795867" y="1922541"/>
            <a:ext cx="10668000" cy="3636439"/>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75" name="Google Shape;75;p36"/>
          <p:cNvGrpSpPr/>
          <p:nvPr/>
        </p:nvGrpSpPr>
        <p:grpSpPr>
          <a:xfrm>
            <a:off x="16934" y="6211407"/>
            <a:ext cx="12192503" cy="659292"/>
            <a:chOff x="12700" y="6211407"/>
            <a:chExt cx="9144377" cy="659292"/>
          </a:xfrm>
        </p:grpSpPr>
        <p:sp>
          <p:nvSpPr>
            <p:cNvPr id="76" name="Google Shape;76;p36"/>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 name="Google Shape;77;p36"/>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36"/>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9" name="Google Shape;79;p36"/>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8"/>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8"/>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image" Target="../media/image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9.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 Id="rId3" Type="http://schemas.openxmlformats.org/officeDocument/2006/relationships/image" Target="../media/image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9.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10.png"/><Relationship Id="rId4" Type="http://schemas.openxmlformats.org/officeDocument/2006/relationships/image" Target="../media/image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6.xml"/><Relationship Id="rId3" Type="http://schemas.openxmlformats.org/officeDocument/2006/relationships/hyperlink" Target="https://docs.google.com/document/d/1mNF9iqtqO3_aekwH-d2S0nSxzbuJ5mfVpw4Zn8kt394/template/preview"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7.xml"/><Relationship Id="rId3" Type="http://schemas.openxmlformats.org/officeDocument/2006/relationships/image" Target="../media/image22.png"/><Relationship Id="rId4" Type="http://schemas.openxmlformats.org/officeDocument/2006/relationships/image" Target="../media/image8.png"/><Relationship Id="rId5" Type="http://schemas.openxmlformats.org/officeDocument/2006/relationships/image" Target="../media/image1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9.xml"/><Relationship Id="rId3"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image" Target="../media/image23.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3.xml"/><Relationship Id="rId3" Type="http://schemas.openxmlformats.org/officeDocument/2006/relationships/image" Target="../media/image5.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hyperlink" Target="https://doi.org/10.1111/1467-9280.00260" TargetMode="External"/><Relationship Id="rId4" Type="http://schemas.openxmlformats.org/officeDocument/2006/relationships/hyperlink" Target="https://doi.org/10.1177/073428299901700302" TargetMode="External"/><Relationship Id="rId5" Type="http://schemas.openxmlformats.org/officeDocument/2006/relationships/hyperlink" Target="https://doi.org/10.1111/cdev.12012" TargetMode="External"/><Relationship Id="rId6" Type="http://schemas.openxmlformats.org/officeDocument/2006/relationships/hyperlink" Target="https://doi.org/10.1111/j.1467-8624.2006.00905.x" TargetMode="External"/><Relationship Id="rId7" Type="http://schemas.openxmlformats.org/officeDocument/2006/relationships/hyperlink" Target="http://www.studentprogress.org"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hyperlink" Target="https://doi.org/10.1080/02796015.2006.12087980" TargetMode="External"/><Relationship Id="rId4" Type="http://schemas.openxmlformats.org/officeDocument/2006/relationships/hyperlink" Target="https://doi.org/10.1002/pits.20283" TargetMode="External"/><Relationship Id="rId5" Type="http://schemas.openxmlformats.org/officeDocument/2006/relationships/hyperlink" Target="https://psycnet.apa.org/doi/10.1037/edu0000468" TargetMode="External"/><Relationship Id="rId6" Type="http://schemas.openxmlformats.org/officeDocument/2006/relationships/hyperlink" Target="https://doi.org/10.1080/02796015.2002.12086161" TargetMode="Externa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hyperlink" Target="https://pbismissouri.org/" TargetMode="External"/><Relationship Id="rId4" Type="http://schemas.openxmlformats.org/officeDocument/2006/relationships/hyperlink" Target="https://www.facebook.com/moswpbs" TargetMode="External"/><Relationship Id="rId5" Type="http://schemas.openxmlformats.org/officeDocument/2006/relationships/hyperlink" Target="https://www.instagram.com/moswpbs" TargetMode="External"/><Relationship Id="rId6" Type="http://schemas.openxmlformats.org/officeDocument/2006/relationships/image" Target="../media/image20.png"/><Relationship Id="rId7" Type="http://schemas.openxmlformats.org/officeDocument/2006/relationships/image" Target="../media/image18.png"/><Relationship Id="rId8"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
          <p:cNvSpPr txBox="1"/>
          <p:nvPr>
            <p:ph type="ctrTitle"/>
          </p:nvPr>
        </p:nvSpPr>
        <p:spPr>
          <a:xfrm>
            <a:off x="2209800" y="1014877"/>
            <a:ext cx="7772400" cy="147002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900"/>
              <a:buNone/>
            </a:pPr>
            <a:r>
              <a:rPr lang="en-US"/>
              <a:t>MO SW-PBS Advanced Tiers</a:t>
            </a:r>
            <a:br>
              <a:rPr lang="en-US"/>
            </a:br>
            <a:r>
              <a:rPr lang="en-US">
                <a:solidFill>
                  <a:srgbClr val="0070C0"/>
                </a:solidFill>
              </a:rPr>
              <a:t>Social Skills Intervention Groups(SSIG) </a:t>
            </a:r>
            <a:endParaRPr>
              <a:solidFill>
                <a:srgbClr val="0070C0"/>
              </a:solidFill>
            </a:endParaRPr>
          </a:p>
          <a:p>
            <a:pPr indent="0" lvl="0" marL="0" rtl="0" algn="ctr">
              <a:lnSpc>
                <a:spcPct val="100000"/>
              </a:lnSpc>
              <a:spcBef>
                <a:spcPts val="0"/>
              </a:spcBef>
              <a:spcAft>
                <a:spcPts val="0"/>
              </a:spcAft>
              <a:buSzPts val="900"/>
              <a:buNone/>
            </a:pPr>
            <a:r>
              <a:rPr lang="en-US">
                <a:solidFill>
                  <a:srgbClr val="0070C0"/>
                </a:solidFill>
              </a:rPr>
              <a:t>Course 7, Lesson 1: Purpose and Developing SSIG Intervention </a:t>
            </a:r>
            <a:endParaRPr>
              <a:solidFill>
                <a:srgbClr val="0070C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39b4b05fb5b_0_0"/>
          <p:cNvSpPr txBox="1"/>
          <p:nvPr>
            <p:ph type="title"/>
          </p:nvPr>
        </p:nvSpPr>
        <p:spPr>
          <a:xfrm>
            <a:off x="609600" y="274632"/>
            <a:ext cx="10972800" cy="46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US"/>
              <a:t>The  Development Checklist and Action Plan</a:t>
            </a:r>
            <a:endParaRPr/>
          </a:p>
        </p:txBody>
      </p:sp>
      <p:pic>
        <p:nvPicPr>
          <p:cNvPr id="176" name="Google Shape;176;g39b4b05fb5b_0_0"/>
          <p:cNvPicPr preferRelativeResize="0"/>
          <p:nvPr/>
        </p:nvPicPr>
        <p:blipFill>
          <a:blip r:embed="rId3">
            <a:alphaModFix/>
          </a:blip>
          <a:stretch>
            <a:fillRect/>
          </a:stretch>
        </p:blipFill>
        <p:spPr>
          <a:xfrm>
            <a:off x="2514600" y="825725"/>
            <a:ext cx="7039400" cy="5206549"/>
          </a:xfrm>
          <a:prstGeom prst="rect">
            <a:avLst/>
          </a:prstGeom>
          <a:noFill/>
          <a:ln>
            <a:noFill/>
          </a:ln>
        </p:spPr>
      </p:pic>
      <p:sp>
        <p:nvSpPr>
          <p:cNvPr id="177" name="Google Shape;177;g39b4b05fb5b_0_0"/>
          <p:cNvSpPr/>
          <p:nvPr/>
        </p:nvSpPr>
        <p:spPr>
          <a:xfrm>
            <a:off x="11582400" y="5523596"/>
            <a:ext cx="486900" cy="602700"/>
          </a:xfrm>
          <a:prstGeom prst="star5">
            <a:avLst>
              <a:gd fmla="val 19098" name="adj"/>
              <a:gd fmla="val 105146" name="hf"/>
              <a:gd fmla="val 110557" name="vf"/>
            </a:avLst>
          </a:prstGeom>
          <a:solidFill>
            <a:srgbClr val="38761D"/>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178" name="Google Shape;178;g39b4b05fb5b_0_0"/>
          <p:cNvSpPr txBox="1"/>
          <p:nvPr/>
        </p:nvSpPr>
        <p:spPr>
          <a:xfrm>
            <a:off x="4174425" y="5744825"/>
            <a:ext cx="7325100" cy="90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500">
                <a:solidFill>
                  <a:schemeClr val="dk1"/>
                </a:solidFill>
                <a:latin typeface="Calibri"/>
                <a:ea typeface="Calibri"/>
                <a:cs typeface="Calibri"/>
                <a:sym typeface="Calibri"/>
              </a:rPr>
              <a:t>                                                                                                AT-SSIG Development Checklist &amp; Action Plan</a:t>
            </a:r>
            <a:r>
              <a:rPr lang="en-US" sz="3200">
                <a:solidFill>
                  <a:schemeClr val="dk1"/>
                </a:solidFill>
                <a:latin typeface="Calibri"/>
                <a:ea typeface="Calibri"/>
                <a:cs typeface="Calibri"/>
                <a:sym typeface="Calibri"/>
              </a:rPr>
              <a:t> </a:t>
            </a:r>
            <a:endParaRPr sz="32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82" name="Shape 182"/>
        <p:cNvGrpSpPr/>
        <p:nvPr/>
      </p:nvGrpSpPr>
      <p:grpSpPr>
        <a:xfrm>
          <a:off x="0" y="0"/>
          <a:ext cx="0" cy="0"/>
          <a:chOff x="0" y="0"/>
          <a:chExt cx="0" cy="0"/>
        </a:xfrm>
      </p:grpSpPr>
      <p:sp>
        <p:nvSpPr>
          <p:cNvPr id="183" name="Google Shape;183;g333e1a588e7_0_128"/>
          <p:cNvSpPr txBox="1"/>
          <p:nvPr>
            <p:ph type="title"/>
          </p:nvPr>
        </p:nvSpPr>
        <p:spPr>
          <a:xfrm>
            <a:off x="812800" y="366175"/>
            <a:ext cx="11237100" cy="15243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800"/>
              <a:buNone/>
            </a:pPr>
            <a:r>
              <a:rPr b="1" lang="en-US"/>
              <a:t>Organization of SSIG Course Lessons</a:t>
            </a:r>
            <a:endParaRPr b="1"/>
          </a:p>
        </p:txBody>
      </p:sp>
      <p:sp>
        <p:nvSpPr>
          <p:cNvPr id="184" name="Google Shape;184;g333e1a588e7_0_128"/>
          <p:cNvSpPr txBox="1"/>
          <p:nvPr>
            <p:ph idx="1" type="body"/>
          </p:nvPr>
        </p:nvSpPr>
        <p:spPr>
          <a:xfrm>
            <a:off x="383025" y="1703800"/>
            <a:ext cx="3907200" cy="452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560"/>
              </a:spcBef>
              <a:spcAft>
                <a:spcPts val="0"/>
              </a:spcAft>
              <a:buSzPts val="2800"/>
              <a:buNone/>
            </a:pPr>
            <a:r>
              <a:rPr b="1" lang="en-US" sz="2000">
                <a:solidFill>
                  <a:srgbClr val="FF0000"/>
                </a:solidFill>
              </a:rPr>
              <a:t> L1</a:t>
            </a:r>
            <a:r>
              <a:rPr lang="en-US" sz="2000">
                <a:solidFill>
                  <a:srgbClr val="FF0000"/>
                </a:solidFill>
              </a:rPr>
              <a:t> - </a:t>
            </a:r>
            <a:r>
              <a:rPr b="1" lang="en-US" sz="2100">
                <a:solidFill>
                  <a:srgbClr val="FF0000"/>
                </a:solidFill>
              </a:rPr>
              <a:t>Systems for Implementation</a:t>
            </a:r>
            <a:endParaRPr b="1" sz="2100">
              <a:solidFill>
                <a:srgbClr val="FF0000"/>
              </a:solidFill>
            </a:endParaRPr>
          </a:p>
          <a:p>
            <a:pPr indent="0" lvl="0" marL="0" rtl="0" algn="ctr">
              <a:lnSpc>
                <a:spcPct val="100000"/>
              </a:lnSpc>
              <a:spcBef>
                <a:spcPts val="560"/>
              </a:spcBef>
              <a:spcAft>
                <a:spcPts val="0"/>
              </a:spcAft>
              <a:buSzPts val="2800"/>
              <a:buNone/>
            </a:pPr>
            <a:r>
              <a:rPr b="1" i="1" lang="en-US" sz="2000"/>
              <a:t>(</a:t>
            </a:r>
            <a:r>
              <a:rPr b="1" i="1" lang="en-US" sz="2000">
                <a:solidFill>
                  <a:srgbClr val="0070C0"/>
                </a:solidFill>
              </a:rPr>
              <a:t>what we do for adults</a:t>
            </a:r>
            <a:r>
              <a:rPr b="1" i="1" lang="en-US" sz="2000"/>
              <a:t>) </a:t>
            </a:r>
            <a:endParaRPr b="1" i="1" sz="2000"/>
          </a:p>
          <a:p>
            <a:pPr indent="0" lvl="0" marL="0" rtl="0" algn="ctr">
              <a:lnSpc>
                <a:spcPct val="100000"/>
              </a:lnSpc>
              <a:spcBef>
                <a:spcPts val="560"/>
              </a:spcBef>
              <a:spcAft>
                <a:spcPts val="0"/>
              </a:spcAft>
              <a:buSzPts val="2800"/>
              <a:buNone/>
            </a:pPr>
            <a:r>
              <a:t/>
            </a:r>
            <a:endParaRPr b="1" i="1" sz="2000"/>
          </a:p>
          <a:p>
            <a:pPr indent="-431800" lvl="0" marL="609600" rtl="0" algn="l">
              <a:lnSpc>
                <a:spcPct val="100000"/>
              </a:lnSpc>
              <a:spcBef>
                <a:spcPts val="0"/>
              </a:spcBef>
              <a:spcAft>
                <a:spcPts val="0"/>
              </a:spcAft>
              <a:buSzPts val="2000"/>
              <a:buChar char="•"/>
            </a:pPr>
            <a:r>
              <a:rPr lang="en-US" sz="2000"/>
              <a:t>Personnel</a:t>
            </a:r>
            <a:endParaRPr sz="2000"/>
          </a:p>
          <a:p>
            <a:pPr indent="-431800" lvl="0" marL="609600" rtl="0" algn="l">
              <a:lnSpc>
                <a:spcPct val="100000"/>
              </a:lnSpc>
              <a:spcBef>
                <a:spcPts val="0"/>
              </a:spcBef>
              <a:spcAft>
                <a:spcPts val="0"/>
              </a:spcAft>
              <a:buSzPts val="2000"/>
              <a:buChar char="•"/>
            </a:pPr>
            <a:r>
              <a:rPr lang="en-US" sz="2000"/>
              <a:t>Serviceable Base Rate </a:t>
            </a:r>
            <a:endParaRPr sz="2000"/>
          </a:p>
          <a:p>
            <a:pPr indent="-431800" lvl="0" marL="609600" rtl="0" algn="l">
              <a:lnSpc>
                <a:spcPct val="100000"/>
              </a:lnSpc>
              <a:spcBef>
                <a:spcPts val="0"/>
              </a:spcBef>
              <a:spcAft>
                <a:spcPts val="0"/>
              </a:spcAft>
              <a:buSzPts val="2000"/>
              <a:buChar char="•"/>
            </a:pPr>
            <a:r>
              <a:rPr lang="en-US" sz="2000"/>
              <a:t>Location </a:t>
            </a:r>
            <a:endParaRPr sz="2000"/>
          </a:p>
          <a:p>
            <a:pPr indent="-431800" lvl="0" marL="609600" rtl="0" algn="l">
              <a:lnSpc>
                <a:spcPct val="100000"/>
              </a:lnSpc>
              <a:spcBef>
                <a:spcPts val="0"/>
              </a:spcBef>
              <a:spcAft>
                <a:spcPts val="0"/>
              </a:spcAft>
              <a:buSzPts val="2000"/>
              <a:buChar char="•"/>
            </a:pPr>
            <a:r>
              <a:rPr lang="en-US" sz="2000"/>
              <a:t>Scheduling Sessions  </a:t>
            </a:r>
            <a:endParaRPr sz="2000"/>
          </a:p>
          <a:p>
            <a:pPr indent="-431800" lvl="0" marL="609600" rtl="0" algn="l">
              <a:lnSpc>
                <a:spcPct val="100000"/>
              </a:lnSpc>
              <a:spcBef>
                <a:spcPts val="0"/>
              </a:spcBef>
              <a:spcAft>
                <a:spcPts val="0"/>
              </a:spcAft>
              <a:buSzPts val="2000"/>
              <a:buChar char="•"/>
            </a:pPr>
            <a:r>
              <a:rPr lang="en-US" sz="2000"/>
              <a:t>Assessment of Social Skills</a:t>
            </a:r>
            <a:endParaRPr sz="2000"/>
          </a:p>
          <a:p>
            <a:pPr indent="-431800" lvl="0" marL="609600" rtl="0" algn="l">
              <a:lnSpc>
                <a:spcPct val="100000"/>
              </a:lnSpc>
              <a:spcBef>
                <a:spcPts val="0"/>
              </a:spcBef>
              <a:spcAft>
                <a:spcPts val="0"/>
              </a:spcAft>
              <a:buSzPts val="2000"/>
              <a:buChar char="•"/>
            </a:pPr>
            <a:r>
              <a:rPr lang="en-US" sz="2000"/>
              <a:t>Designing the Curriculum</a:t>
            </a:r>
            <a:endParaRPr sz="2000"/>
          </a:p>
          <a:p>
            <a:pPr indent="-431800" lvl="0" marL="609600" rtl="0" algn="l">
              <a:lnSpc>
                <a:spcPct val="100000"/>
              </a:lnSpc>
              <a:spcBef>
                <a:spcPts val="0"/>
              </a:spcBef>
              <a:spcAft>
                <a:spcPts val="0"/>
              </a:spcAft>
              <a:buSzPts val="2000"/>
              <a:buChar char="•"/>
            </a:pPr>
            <a:r>
              <a:rPr lang="en-US" sz="2000"/>
              <a:t>Teaching Social Skills</a:t>
            </a:r>
            <a:endParaRPr sz="2000"/>
          </a:p>
          <a:p>
            <a:pPr indent="-431800" lvl="0" marL="609600" rtl="0" algn="l">
              <a:lnSpc>
                <a:spcPct val="100000"/>
              </a:lnSpc>
              <a:spcBef>
                <a:spcPts val="0"/>
              </a:spcBef>
              <a:spcAft>
                <a:spcPts val="0"/>
              </a:spcAft>
              <a:buSzPts val="2000"/>
              <a:buChar char="•"/>
            </a:pPr>
            <a:r>
              <a:rPr lang="en-US" sz="2000"/>
              <a:t>System for Reinforcing Expected Behavior </a:t>
            </a:r>
            <a:endParaRPr sz="2000"/>
          </a:p>
          <a:p>
            <a:pPr indent="0" lvl="0" marL="0" rtl="0" algn="l">
              <a:lnSpc>
                <a:spcPct val="100000"/>
              </a:lnSpc>
              <a:spcBef>
                <a:spcPts val="0"/>
              </a:spcBef>
              <a:spcAft>
                <a:spcPts val="0"/>
              </a:spcAft>
              <a:buNone/>
            </a:pPr>
            <a:r>
              <a:t/>
            </a:r>
            <a:endParaRPr sz="2000"/>
          </a:p>
          <a:p>
            <a:pPr indent="0" lvl="0" marL="0" rtl="0" algn="l">
              <a:lnSpc>
                <a:spcPct val="100000"/>
              </a:lnSpc>
              <a:spcBef>
                <a:spcPts val="560"/>
              </a:spcBef>
              <a:spcAft>
                <a:spcPts val="0"/>
              </a:spcAft>
              <a:buSzPts val="2800"/>
              <a:buNone/>
            </a:pPr>
            <a:r>
              <a:t/>
            </a:r>
            <a:endParaRPr sz="2000"/>
          </a:p>
          <a:p>
            <a:pPr indent="0" lvl="0" marL="0" rtl="0" algn="l">
              <a:lnSpc>
                <a:spcPct val="100000"/>
              </a:lnSpc>
              <a:spcBef>
                <a:spcPts val="560"/>
              </a:spcBef>
              <a:spcAft>
                <a:spcPts val="0"/>
              </a:spcAft>
              <a:buSzPts val="2800"/>
              <a:buNone/>
            </a:pPr>
            <a:r>
              <a:t/>
            </a:r>
            <a:endParaRPr b="1" sz="2000"/>
          </a:p>
          <a:p>
            <a:pPr indent="0" lvl="0" marL="0" rtl="0" algn="l">
              <a:lnSpc>
                <a:spcPct val="100000"/>
              </a:lnSpc>
              <a:spcBef>
                <a:spcPts val="560"/>
              </a:spcBef>
              <a:spcAft>
                <a:spcPts val="0"/>
              </a:spcAft>
              <a:buSzPts val="2800"/>
              <a:buNone/>
            </a:pPr>
            <a:r>
              <a:t/>
            </a:r>
            <a:endParaRPr b="1" sz="1900"/>
          </a:p>
          <a:p>
            <a:pPr indent="0" lvl="0" marL="0" rtl="0" algn="l">
              <a:lnSpc>
                <a:spcPct val="100000"/>
              </a:lnSpc>
              <a:spcBef>
                <a:spcPts val="560"/>
              </a:spcBef>
              <a:spcAft>
                <a:spcPts val="0"/>
              </a:spcAft>
              <a:buSzPts val="2800"/>
              <a:buNone/>
            </a:pPr>
            <a:r>
              <a:t/>
            </a:r>
            <a:endParaRPr b="1" sz="1100">
              <a:latin typeface="Arial"/>
              <a:ea typeface="Arial"/>
              <a:cs typeface="Arial"/>
              <a:sym typeface="Arial"/>
            </a:endParaRPr>
          </a:p>
          <a:p>
            <a:pPr indent="0" lvl="0" marL="0" rtl="0" algn="l">
              <a:lnSpc>
                <a:spcPct val="100000"/>
              </a:lnSpc>
              <a:spcBef>
                <a:spcPts val="560"/>
              </a:spcBef>
              <a:spcAft>
                <a:spcPts val="0"/>
              </a:spcAft>
              <a:buSzPts val="2800"/>
              <a:buNone/>
            </a:pPr>
            <a:r>
              <a:t/>
            </a:r>
            <a:endParaRPr/>
          </a:p>
        </p:txBody>
      </p:sp>
      <p:sp>
        <p:nvSpPr>
          <p:cNvPr id="185" name="Google Shape;185;g333e1a588e7_0_128"/>
          <p:cNvSpPr txBox="1"/>
          <p:nvPr>
            <p:ph idx="2" type="body"/>
          </p:nvPr>
        </p:nvSpPr>
        <p:spPr>
          <a:xfrm>
            <a:off x="4290067" y="1703800"/>
            <a:ext cx="3461100" cy="452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560"/>
              </a:spcBef>
              <a:spcAft>
                <a:spcPts val="0"/>
              </a:spcAft>
              <a:buSzPts val="2800"/>
              <a:buNone/>
            </a:pPr>
            <a:r>
              <a:rPr b="1" lang="en-US" sz="2000"/>
              <a:t>L2 - Data for Implementation</a:t>
            </a:r>
            <a:endParaRPr b="1" sz="2000"/>
          </a:p>
          <a:p>
            <a:pPr indent="0" lvl="0" marL="0" rtl="0" algn="ctr">
              <a:lnSpc>
                <a:spcPct val="100000"/>
              </a:lnSpc>
              <a:spcBef>
                <a:spcPts val="560"/>
              </a:spcBef>
              <a:spcAft>
                <a:spcPts val="0"/>
              </a:spcAft>
              <a:buSzPts val="2800"/>
              <a:buNone/>
            </a:pPr>
            <a:r>
              <a:rPr b="1" i="1" lang="en-US" sz="2000"/>
              <a:t>(</a:t>
            </a:r>
            <a:r>
              <a:rPr b="1" i="1" lang="en-US" sz="2000">
                <a:solidFill>
                  <a:srgbClr val="0070C0"/>
                </a:solidFill>
              </a:rPr>
              <a:t>how we make decisions</a:t>
            </a:r>
            <a:r>
              <a:rPr b="1" i="1" lang="en-US" sz="2000"/>
              <a:t>) </a:t>
            </a:r>
            <a:endParaRPr sz="2000"/>
          </a:p>
          <a:p>
            <a:pPr indent="-342900" lvl="0" marL="457200" rtl="0" algn="l">
              <a:lnSpc>
                <a:spcPct val="100000"/>
              </a:lnSpc>
              <a:spcBef>
                <a:spcPts val="560"/>
              </a:spcBef>
              <a:spcAft>
                <a:spcPts val="0"/>
              </a:spcAft>
              <a:buClr>
                <a:srgbClr val="FF0000"/>
              </a:buClr>
              <a:buSzPts val="2000"/>
              <a:buFont typeface="Calibri"/>
              <a:buChar char="•"/>
            </a:pPr>
            <a:r>
              <a:rPr lang="en-US" sz="2000"/>
              <a:t>Process for monitoring student progress</a:t>
            </a:r>
            <a:endParaRPr sz="2000"/>
          </a:p>
          <a:p>
            <a:pPr indent="-342900" lvl="0" marL="457200" rtl="0" algn="l">
              <a:lnSpc>
                <a:spcPct val="100000"/>
              </a:lnSpc>
              <a:spcBef>
                <a:spcPts val="0"/>
              </a:spcBef>
              <a:spcAft>
                <a:spcPts val="0"/>
              </a:spcAft>
              <a:buClr>
                <a:srgbClr val="FF0000"/>
              </a:buClr>
              <a:buSzPts val="2000"/>
              <a:buFont typeface="Calibri"/>
              <a:buChar char="•"/>
            </a:pPr>
            <a:r>
              <a:rPr lang="en-US" sz="2000"/>
              <a:t> Analyzing data</a:t>
            </a:r>
            <a:endParaRPr sz="2000"/>
          </a:p>
          <a:p>
            <a:pPr indent="-342900" lvl="0" marL="457200" rtl="0" algn="l">
              <a:lnSpc>
                <a:spcPct val="100000"/>
              </a:lnSpc>
              <a:spcBef>
                <a:spcPts val="0"/>
              </a:spcBef>
              <a:spcAft>
                <a:spcPts val="0"/>
              </a:spcAft>
              <a:buClr>
                <a:srgbClr val="FF0000"/>
              </a:buClr>
              <a:buSzPts val="2000"/>
              <a:buFont typeface="Calibri"/>
              <a:buChar char="•"/>
            </a:pPr>
            <a:r>
              <a:rPr lang="en-US" sz="2000"/>
              <a:t>Responding to data </a:t>
            </a:r>
            <a:endParaRPr sz="2000">
              <a:highlight>
                <a:srgbClr val="FFFF00"/>
              </a:highlight>
            </a:endParaRPr>
          </a:p>
          <a:p>
            <a:pPr indent="-342900" lvl="1" marL="914400" rtl="0" algn="l">
              <a:lnSpc>
                <a:spcPct val="100000"/>
              </a:lnSpc>
              <a:spcBef>
                <a:spcPts val="0"/>
              </a:spcBef>
              <a:spcAft>
                <a:spcPts val="0"/>
              </a:spcAft>
              <a:buClr>
                <a:srgbClr val="FF0000"/>
              </a:buClr>
              <a:buSzPts val="2000"/>
              <a:buFont typeface="Calibri"/>
              <a:buChar char="•"/>
            </a:pPr>
            <a:r>
              <a:rPr lang="en-US" sz="2000"/>
              <a:t>Modifications</a:t>
            </a:r>
            <a:endParaRPr sz="2000"/>
          </a:p>
          <a:p>
            <a:pPr indent="-342900" lvl="1" marL="914400" rtl="0" algn="l">
              <a:lnSpc>
                <a:spcPct val="100000"/>
              </a:lnSpc>
              <a:spcBef>
                <a:spcPts val="0"/>
              </a:spcBef>
              <a:spcAft>
                <a:spcPts val="0"/>
              </a:spcAft>
              <a:buClr>
                <a:srgbClr val="FF0000"/>
              </a:buClr>
              <a:buSzPts val="2000"/>
              <a:buFont typeface="Calibri"/>
              <a:buChar char="•"/>
            </a:pPr>
            <a:r>
              <a:rPr lang="en-US" sz="2000"/>
              <a:t>Generalization of Skills</a:t>
            </a:r>
            <a:endParaRPr sz="2000"/>
          </a:p>
          <a:p>
            <a:pPr indent="-342900" lvl="1" marL="914400" rtl="0" algn="l">
              <a:lnSpc>
                <a:spcPct val="100000"/>
              </a:lnSpc>
              <a:spcBef>
                <a:spcPts val="0"/>
              </a:spcBef>
              <a:spcAft>
                <a:spcPts val="0"/>
              </a:spcAft>
              <a:buClr>
                <a:srgbClr val="FF0000"/>
              </a:buClr>
              <a:buSzPts val="2000"/>
              <a:buFont typeface="Calibri"/>
              <a:buChar char="•"/>
            </a:pPr>
            <a:r>
              <a:rPr lang="en-US" sz="2000"/>
              <a:t>Self-Monitoring </a:t>
            </a:r>
            <a:endParaRPr sz="2000"/>
          </a:p>
          <a:p>
            <a:pPr indent="-342900" lvl="1" marL="914400" rtl="0" algn="l">
              <a:lnSpc>
                <a:spcPct val="100000"/>
              </a:lnSpc>
              <a:spcBef>
                <a:spcPts val="0"/>
              </a:spcBef>
              <a:spcAft>
                <a:spcPts val="0"/>
              </a:spcAft>
              <a:buClr>
                <a:srgbClr val="FF0000"/>
              </a:buClr>
              <a:buSzPts val="2000"/>
              <a:buFont typeface="Calibri"/>
              <a:buChar char="•"/>
            </a:pPr>
            <a:r>
              <a:rPr lang="en-US" sz="2000"/>
              <a:t>Fading</a:t>
            </a:r>
            <a:endParaRPr/>
          </a:p>
        </p:txBody>
      </p:sp>
      <p:sp>
        <p:nvSpPr>
          <p:cNvPr id="186" name="Google Shape;186;g333e1a588e7_0_128"/>
          <p:cNvSpPr txBox="1"/>
          <p:nvPr>
            <p:ph idx="2" type="body"/>
          </p:nvPr>
        </p:nvSpPr>
        <p:spPr>
          <a:xfrm>
            <a:off x="8102167" y="1703800"/>
            <a:ext cx="3778800" cy="452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560"/>
              </a:spcBef>
              <a:spcAft>
                <a:spcPts val="0"/>
              </a:spcAft>
              <a:buSzPts val="2800"/>
              <a:buNone/>
            </a:pPr>
            <a:r>
              <a:rPr b="1" lang="en-US" sz="2000"/>
              <a:t>L3 - Practices for Implementation</a:t>
            </a:r>
            <a:endParaRPr b="1" sz="2000"/>
          </a:p>
          <a:p>
            <a:pPr indent="0" lvl="0" marL="0" rtl="0" algn="ctr">
              <a:lnSpc>
                <a:spcPct val="100000"/>
              </a:lnSpc>
              <a:spcBef>
                <a:spcPts val="560"/>
              </a:spcBef>
              <a:spcAft>
                <a:spcPts val="0"/>
              </a:spcAft>
              <a:buSzPts val="2800"/>
              <a:buNone/>
            </a:pPr>
            <a:r>
              <a:rPr b="1" i="1" lang="en-US" sz="2000"/>
              <a:t>(</a:t>
            </a:r>
            <a:r>
              <a:rPr b="1" i="1" lang="en-US" sz="2000">
                <a:solidFill>
                  <a:srgbClr val="0070C0"/>
                </a:solidFill>
              </a:rPr>
              <a:t>what we do for students)</a:t>
            </a:r>
            <a:r>
              <a:rPr b="1" i="1" lang="en-US" sz="2000"/>
              <a:t> </a:t>
            </a:r>
            <a:endParaRPr b="1" i="1" sz="2000"/>
          </a:p>
          <a:p>
            <a:pPr indent="0" lvl="0" marL="0" rtl="0" algn="ctr">
              <a:lnSpc>
                <a:spcPct val="100000"/>
              </a:lnSpc>
              <a:spcBef>
                <a:spcPts val="560"/>
              </a:spcBef>
              <a:spcAft>
                <a:spcPts val="0"/>
              </a:spcAft>
              <a:buSzPts val="2800"/>
              <a:buNone/>
            </a:pPr>
            <a:r>
              <a:t/>
            </a:r>
            <a:endParaRPr b="1" i="1" sz="2000"/>
          </a:p>
          <a:p>
            <a:pPr indent="-431800" lvl="0" marL="609600" rtl="0" algn="l">
              <a:lnSpc>
                <a:spcPct val="100000"/>
              </a:lnSpc>
              <a:spcBef>
                <a:spcPts val="560"/>
              </a:spcBef>
              <a:spcAft>
                <a:spcPts val="0"/>
              </a:spcAft>
              <a:buSzPts val="2000"/>
              <a:buChar char="•"/>
            </a:pPr>
            <a:r>
              <a:rPr lang="en-US" sz="2000"/>
              <a:t>Communication for personnel, families &amp; students</a:t>
            </a:r>
            <a:endParaRPr sz="2000"/>
          </a:p>
          <a:p>
            <a:pPr indent="-431800" lvl="0" marL="609600" rtl="0" algn="l">
              <a:lnSpc>
                <a:spcPct val="100000"/>
              </a:lnSpc>
              <a:spcBef>
                <a:spcPts val="0"/>
              </a:spcBef>
              <a:spcAft>
                <a:spcPts val="0"/>
              </a:spcAft>
              <a:buSzPts val="2000"/>
              <a:buChar char="•"/>
            </a:pPr>
            <a:r>
              <a:rPr lang="en-US" sz="2000"/>
              <a:t>Training for personnel, families &amp; students</a:t>
            </a:r>
            <a:endParaRPr b="1" sz="2000"/>
          </a:p>
        </p:txBody>
      </p:sp>
      <p:sp>
        <p:nvSpPr>
          <p:cNvPr id="187" name="Google Shape;187;g333e1a588e7_0_128"/>
          <p:cNvSpPr/>
          <p:nvPr/>
        </p:nvSpPr>
        <p:spPr>
          <a:xfrm>
            <a:off x="284900" y="1584025"/>
            <a:ext cx="4075500" cy="4492200"/>
          </a:xfrm>
          <a:prstGeom prst="frame">
            <a:avLst>
              <a:gd fmla="val 2975" name="adj1"/>
            </a:avLst>
          </a:prstGeom>
          <a:solidFill>
            <a:srgbClr val="CC4125"/>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g3753ce1fdf0_0_0"/>
          <p:cNvSpPr txBox="1"/>
          <p:nvPr>
            <p:ph type="title"/>
          </p:nvPr>
        </p:nvSpPr>
        <p:spPr>
          <a:xfrm>
            <a:off x="609600" y="274637"/>
            <a:ext cx="10972800" cy="1143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3" name="Google Shape;193;g3753ce1fdf0_0_0"/>
          <p:cNvSpPr txBox="1"/>
          <p:nvPr>
            <p:ph idx="1" type="body"/>
          </p:nvPr>
        </p:nvSpPr>
        <p:spPr>
          <a:xfrm>
            <a:off x="609600" y="1600201"/>
            <a:ext cx="10972800" cy="4526100"/>
          </a:xfrm>
          <a:prstGeom prst="rect">
            <a:avLst/>
          </a:prstGeom>
        </p:spPr>
        <p:txBody>
          <a:bodyPr anchorCtr="0" anchor="t" bIns="91425" lIns="91425" spcFirstLastPara="1" rIns="91425" wrap="square" tIns="91425">
            <a:noAutofit/>
          </a:bodyPr>
          <a:lstStyle/>
          <a:p>
            <a:pPr indent="0" lvl="0" marL="0" rtl="0" algn="l">
              <a:spcBef>
                <a:spcPts val="640"/>
              </a:spcBef>
              <a:spcAft>
                <a:spcPts val="0"/>
              </a:spcAft>
              <a:buNone/>
            </a:pPr>
            <a:r>
              <a:t/>
            </a:r>
            <a:endParaRPr/>
          </a:p>
        </p:txBody>
      </p:sp>
      <p:pic>
        <p:nvPicPr>
          <p:cNvPr id="194" name="Google Shape;194;g3753ce1fdf0_0_0"/>
          <p:cNvPicPr preferRelativeResize="0"/>
          <p:nvPr/>
        </p:nvPicPr>
        <p:blipFill rotWithShape="1">
          <a:blip r:embed="rId3">
            <a:alphaModFix/>
          </a:blip>
          <a:srcRect b="0" l="0" r="0" t="0"/>
          <a:stretch/>
        </p:blipFill>
        <p:spPr>
          <a:xfrm>
            <a:off x="89450" y="0"/>
            <a:ext cx="12102548" cy="6262350"/>
          </a:xfrm>
          <a:prstGeom prst="rect">
            <a:avLst/>
          </a:prstGeom>
          <a:noFill/>
          <a:ln>
            <a:noFill/>
          </a:ln>
        </p:spPr>
      </p:pic>
      <p:sp>
        <p:nvSpPr>
          <p:cNvPr id="195" name="Google Shape;195;g3753ce1fdf0_0_0"/>
          <p:cNvSpPr txBox="1"/>
          <p:nvPr/>
        </p:nvSpPr>
        <p:spPr>
          <a:xfrm>
            <a:off x="685800" y="1003850"/>
            <a:ext cx="6072900" cy="4186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600">
                <a:solidFill>
                  <a:schemeClr val="lt1"/>
                </a:solidFill>
                <a:latin typeface="Calibri"/>
                <a:ea typeface="Calibri"/>
                <a:cs typeface="Calibri"/>
                <a:sym typeface="Calibri"/>
              </a:rPr>
              <a:t>Rationale</a:t>
            </a:r>
            <a:br>
              <a:rPr b="1" lang="en-US" sz="2600">
                <a:solidFill>
                  <a:schemeClr val="lt1"/>
                </a:solidFill>
                <a:latin typeface="Calibri"/>
                <a:ea typeface="Calibri"/>
                <a:cs typeface="Calibri"/>
                <a:sym typeface="Calibri"/>
              </a:rPr>
            </a:br>
            <a:r>
              <a:rPr b="1" lang="en-US" sz="2600">
                <a:solidFill>
                  <a:schemeClr val="lt1"/>
                </a:solidFill>
                <a:latin typeface="Calibri"/>
                <a:ea typeface="Calibri"/>
                <a:cs typeface="Calibri"/>
                <a:sym typeface="Calibri"/>
              </a:rPr>
              <a:t>Social Skills are essential to the success and well-being of all people. There is evidence suggesting a link between demonstrating mastery of social skills and academic achievement. Students with strong social skills experience less peer isolation and rejection.  Higher rates of peer acceptance contributes to positive academic outcomes.  </a:t>
            </a:r>
            <a:endParaRPr b="1" sz="2600">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g333e1a588e7_0_300"/>
          <p:cNvSpPr txBox="1"/>
          <p:nvPr>
            <p:ph type="title"/>
          </p:nvPr>
        </p:nvSpPr>
        <p:spPr>
          <a:xfrm>
            <a:off x="644375" y="152930"/>
            <a:ext cx="10972800" cy="700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Reflective Questions</a:t>
            </a:r>
            <a:endParaRPr/>
          </a:p>
        </p:txBody>
      </p:sp>
      <p:sp>
        <p:nvSpPr>
          <p:cNvPr id="202" name="Google Shape;202;g333e1a588e7_0_300"/>
          <p:cNvSpPr txBox="1"/>
          <p:nvPr>
            <p:ph idx="1" type="body"/>
          </p:nvPr>
        </p:nvSpPr>
        <p:spPr>
          <a:xfrm>
            <a:off x="537575" y="923850"/>
            <a:ext cx="11481600" cy="5010300"/>
          </a:xfrm>
          <a:prstGeom prst="rect">
            <a:avLst/>
          </a:prstGeom>
          <a:noFill/>
          <a:ln>
            <a:noFill/>
          </a:ln>
        </p:spPr>
        <p:txBody>
          <a:bodyPr anchorCtr="0" anchor="t" bIns="91425" lIns="91425" spcFirstLastPara="1" rIns="91425" wrap="square" tIns="91425">
            <a:noAutofit/>
          </a:bodyPr>
          <a:lstStyle/>
          <a:p>
            <a:pPr indent="-425450" lvl="0" marL="457200" rtl="0" algn="l">
              <a:lnSpc>
                <a:spcPct val="100000"/>
              </a:lnSpc>
              <a:spcBef>
                <a:spcPts val="0"/>
              </a:spcBef>
              <a:spcAft>
                <a:spcPts val="0"/>
              </a:spcAft>
              <a:buSzPts val="3100"/>
              <a:buAutoNum type="arabicPeriod"/>
            </a:pPr>
            <a:r>
              <a:rPr lang="en-US" sz="3100">
                <a:highlight>
                  <a:schemeClr val="lt1"/>
                </a:highlight>
              </a:rPr>
              <a:t>How has your team determined the function of the student’s behavior? </a:t>
            </a:r>
            <a:endParaRPr sz="3100">
              <a:highlight>
                <a:schemeClr val="lt1"/>
              </a:highlight>
            </a:endParaRPr>
          </a:p>
          <a:p>
            <a:pPr indent="0" lvl="0" marL="457200" rtl="0" algn="l">
              <a:lnSpc>
                <a:spcPct val="100000"/>
              </a:lnSpc>
              <a:spcBef>
                <a:spcPts val="0"/>
              </a:spcBef>
              <a:spcAft>
                <a:spcPts val="0"/>
              </a:spcAft>
              <a:buSzPts val="2800"/>
              <a:buNone/>
            </a:pPr>
            <a:r>
              <a:t/>
            </a:r>
            <a:endParaRPr sz="3100">
              <a:highlight>
                <a:schemeClr val="lt1"/>
              </a:highlight>
            </a:endParaRPr>
          </a:p>
          <a:p>
            <a:pPr indent="-425450" lvl="0" marL="457200" rtl="0" algn="l">
              <a:lnSpc>
                <a:spcPct val="100000"/>
              </a:lnSpc>
              <a:spcBef>
                <a:spcPts val="0"/>
              </a:spcBef>
              <a:spcAft>
                <a:spcPts val="0"/>
              </a:spcAft>
              <a:buSzPts val="3100"/>
              <a:buAutoNum type="arabicPeriod"/>
            </a:pPr>
            <a:r>
              <a:rPr lang="en-US" sz="3100">
                <a:highlight>
                  <a:schemeClr val="lt1"/>
                </a:highlight>
              </a:rPr>
              <a:t>What is your process for aligning the function to the correct intervention? </a:t>
            </a:r>
            <a:endParaRPr sz="3100">
              <a:highlight>
                <a:schemeClr val="lt1"/>
              </a:highlight>
            </a:endParaRPr>
          </a:p>
          <a:p>
            <a:pPr indent="0" lvl="0" marL="457200" rtl="0" algn="l">
              <a:lnSpc>
                <a:spcPct val="100000"/>
              </a:lnSpc>
              <a:spcBef>
                <a:spcPts val="0"/>
              </a:spcBef>
              <a:spcAft>
                <a:spcPts val="0"/>
              </a:spcAft>
              <a:buSzPts val="2800"/>
              <a:buNone/>
            </a:pPr>
            <a:r>
              <a:t/>
            </a:r>
            <a:endParaRPr sz="3100">
              <a:highlight>
                <a:schemeClr val="lt1"/>
              </a:highlight>
            </a:endParaRPr>
          </a:p>
          <a:p>
            <a:pPr indent="-425450" lvl="0" marL="457200" rtl="0" algn="l">
              <a:lnSpc>
                <a:spcPct val="100000"/>
              </a:lnSpc>
              <a:spcBef>
                <a:spcPts val="0"/>
              </a:spcBef>
              <a:spcAft>
                <a:spcPts val="0"/>
              </a:spcAft>
              <a:buSzPts val="3100"/>
              <a:buAutoNum type="arabicPeriod"/>
            </a:pPr>
            <a:r>
              <a:rPr lang="en-US" sz="3100">
                <a:highlight>
                  <a:schemeClr val="lt1"/>
                </a:highlight>
              </a:rPr>
              <a:t>What resources are needed vs available based on your serviceable base rate?</a:t>
            </a:r>
            <a:endParaRPr sz="3100">
              <a:highlight>
                <a:schemeClr val="lt1"/>
              </a:highlight>
            </a:endParaRPr>
          </a:p>
          <a:p>
            <a:pPr indent="0" lvl="0" marL="457200" rtl="0" algn="l">
              <a:lnSpc>
                <a:spcPct val="100000"/>
              </a:lnSpc>
              <a:spcBef>
                <a:spcPts val="0"/>
              </a:spcBef>
              <a:spcAft>
                <a:spcPts val="0"/>
              </a:spcAft>
              <a:buSzPts val="2800"/>
              <a:buNone/>
            </a:pPr>
            <a:r>
              <a:t/>
            </a:r>
            <a:endParaRPr sz="3100">
              <a:highlight>
                <a:schemeClr val="lt1"/>
              </a:highlight>
            </a:endParaRPr>
          </a:p>
          <a:p>
            <a:pPr indent="-425450" lvl="0" marL="457200" rtl="0" algn="l">
              <a:lnSpc>
                <a:spcPct val="100000"/>
              </a:lnSpc>
              <a:spcBef>
                <a:spcPts val="0"/>
              </a:spcBef>
              <a:spcAft>
                <a:spcPts val="0"/>
              </a:spcAft>
              <a:buSzPts val="3100"/>
              <a:buAutoNum type="arabicPeriod"/>
            </a:pPr>
            <a:r>
              <a:rPr lang="en-US" sz="3100">
                <a:highlight>
                  <a:schemeClr val="lt1"/>
                </a:highlight>
              </a:rPr>
              <a:t>Do you have an intervention in place for students exhibiting challenges with peer interactions and avoidance behavior? </a:t>
            </a:r>
            <a:endParaRPr sz="3100">
              <a:highlight>
                <a:schemeClr val="lt1"/>
              </a:highlight>
            </a:endParaRPr>
          </a:p>
          <a:p>
            <a:pPr indent="-228600" lvl="0" marL="457200" marR="0" rtl="0" algn="l">
              <a:lnSpc>
                <a:spcPct val="100000"/>
              </a:lnSpc>
              <a:spcBef>
                <a:spcPts val="640"/>
              </a:spcBef>
              <a:spcAft>
                <a:spcPts val="0"/>
              </a:spcAft>
              <a:buClr>
                <a:srgbClr val="FF0000"/>
              </a:buClr>
              <a:buSzPts val="3200"/>
              <a:buFont typeface="Arial"/>
              <a:buNone/>
            </a:pPr>
            <a:r>
              <a:t/>
            </a:r>
            <a:endParaRPr>
              <a:highlight>
                <a:srgbClr val="FFFF00"/>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4"/>
          <p:cNvSpPr txBox="1"/>
          <p:nvPr>
            <p:ph type="title"/>
          </p:nvPr>
        </p:nvSpPr>
        <p:spPr>
          <a:xfrm>
            <a:off x="609600" y="274637"/>
            <a:ext cx="109728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SzPct val="111111"/>
              <a:buNone/>
            </a:pPr>
            <a:r>
              <a:rPr b="1" lang="en-US"/>
              <a:t>Missouri Teacher Standards Addressed</a:t>
            </a:r>
            <a:br>
              <a:rPr lang="en-US">
                <a:latin typeface="Cambria"/>
                <a:ea typeface="Cambria"/>
                <a:cs typeface="Cambria"/>
                <a:sym typeface="Cambria"/>
              </a:rPr>
            </a:br>
            <a:endParaRPr/>
          </a:p>
        </p:txBody>
      </p:sp>
      <p:sp>
        <p:nvSpPr>
          <p:cNvPr id="209" name="Google Shape;209;p14"/>
          <p:cNvSpPr txBox="1"/>
          <p:nvPr>
            <p:ph idx="1" type="body"/>
          </p:nvPr>
        </p:nvSpPr>
        <p:spPr>
          <a:xfrm>
            <a:off x="609600" y="1600201"/>
            <a:ext cx="10972800" cy="4525963"/>
          </a:xfrm>
          <a:prstGeom prst="rect">
            <a:avLst/>
          </a:prstGeom>
          <a:noFill/>
          <a:ln>
            <a:noFill/>
          </a:ln>
        </p:spPr>
        <p:txBody>
          <a:bodyPr anchorCtr="0" anchor="t" bIns="45700" lIns="91425" spcFirstLastPara="1" rIns="91425" wrap="square" tIns="45700">
            <a:normAutofit/>
          </a:bodyPr>
          <a:lstStyle/>
          <a:p>
            <a:pPr indent="0" lvl="0" marL="0" rtl="0" algn="l">
              <a:lnSpc>
                <a:spcPct val="150000"/>
              </a:lnSpc>
              <a:spcBef>
                <a:spcPts val="0"/>
              </a:spcBef>
              <a:spcAft>
                <a:spcPts val="0"/>
              </a:spcAft>
              <a:buSzPts val="2800"/>
              <a:buNone/>
            </a:pPr>
            <a:r>
              <a:rPr lang="en-US" sz="1800"/>
              <a:t>2.1: Cognitive, social, emotional and physical development</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2.6: Language, culture, family and knowledge of community</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3.1: Implementation of curriculum standards</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solidFill>
                  <a:srgbClr val="221E1F"/>
                </a:solidFill>
              </a:rPr>
              <a:t>5.</a:t>
            </a:r>
            <a:r>
              <a:rPr lang="en-US" sz="1800"/>
              <a:t>1: Classroom management, motivation and engagement</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5.2: Managing time, space, transitions and activities</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5.3: Classroom, school and community culture</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6.1: Verbal and nonverbal communication</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6.2: Sensitivity to culture, gender, intellectual and physical differences</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8.1: Self-assessment and improvement</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8.2: Professional learning</a:t>
            </a:r>
            <a:endParaRPr sz="1800">
              <a:latin typeface="Cambria"/>
              <a:ea typeface="Cambria"/>
              <a:cs typeface="Cambria"/>
              <a:sym typeface="Cambria"/>
            </a:endParaRPr>
          </a:p>
          <a:p>
            <a:pPr indent="-228600" lvl="0" marL="457200" rtl="0" algn="l">
              <a:lnSpc>
                <a:spcPct val="90000"/>
              </a:lnSpc>
              <a:spcBef>
                <a:spcPts val="1000"/>
              </a:spcBef>
              <a:spcAft>
                <a:spcPts val="0"/>
              </a:spcAft>
              <a:buSzPts val="28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14" name="Shape 214"/>
        <p:cNvGrpSpPr/>
        <p:nvPr/>
      </p:nvGrpSpPr>
      <p:grpSpPr>
        <a:xfrm>
          <a:off x="0" y="0"/>
          <a:ext cx="0" cy="0"/>
          <a:chOff x="0" y="0"/>
          <a:chExt cx="0" cy="0"/>
        </a:xfrm>
      </p:grpSpPr>
      <p:sp>
        <p:nvSpPr>
          <p:cNvPr id="215" name="Google Shape;215;p42"/>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Key Terms</a:t>
            </a:r>
            <a:endParaRPr/>
          </a:p>
        </p:txBody>
      </p:sp>
      <p:sp>
        <p:nvSpPr>
          <p:cNvPr id="216" name="Google Shape;216;p42"/>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rPr lang="en-US"/>
              <a:t>Social Skills Intervention Groups(SSIG) </a:t>
            </a:r>
            <a:endParaRPr/>
          </a:p>
          <a:p>
            <a:pPr indent="-228600" lvl="0" marL="457200" marR="0" rtl="0" algn="l">
              <a:lnSpc>
                <a:spcPct val="100000"/>
              </a:lnSpc>
              <a:spcBef>
                <a:spcPts val="640"/>
              </a:spcBef>
              <a:spcAft>
                <a:spcPts val="0"/>
              </a:spcAft>
              <a:buClr>
                <a:srgbClr val="FF0000"/>
              </a:buClr>
              <a:buSzPts val="3200"/>
              <a:buFont typeface="Arial"/>
              <a:buNone/>
            </a:pPr>
            <a:r>
              <a:rPr lang="en-US">
                <a:extLst>
                  <a:ext uri="http://customooxmlschemas.google.com/">
                    <go:slidesCustomData xmlns:go="http://customooxmlschemas.google.com/" textRoundtripDataId="5"/>
                  </a:ext>
                </a:extLst>
              </a:rPr>
              <a:t>Acquisition Deficit</a:t>
            </a:r>
            <a:endParaRPr>
              <a:extLst>
                <a:ext uri="http://customooxmlschemas.google.com/">
                  <go:slidesCustomData xmlns:go="http://customooxmlschemas.google.com/" textRoundtripDataId="6"/>
                </a:ext>
              </a:extLst>
            </a:endParaRPr>
          </a:p>
          <a:p>
            <a:pPr indent="-228600" lvl="0" marL="457200" marR="0" rtl="0" algn="l">
              <a:lnSpc>
                <a:spcPct val="100000"/>
              </a:lnSpc>
              <a:spcBef>
                <a:spcPts val="640"/>
              </a:spcBef>
              <a:spcAft>
                <a:spcPts val="0"/>
              </a:spcAft>
              <a:buClr>
                <a:srgbClr val="FF0000"/>
              </a:buClr>
              <a:buSzPts val="3200"/>
              <a:buFont typeface="Arial"/>
              <a:buNone/>
            </a:pPr>
            <a:r>
              <a:rPr lang="en-US">
                <a:extLst>
                  <a:ext uri="http://customooxmlschemas.google.com/">
                    <go:slidesCustomData xmlns:go="http://customooxmlschemas.google.com/" textRoundtripDataId="7"/>
                  </a:ext>
                </a:extLst>
              </a:rPr>
              <a:t>Performance Deficit</a:t>
            </a:r>
            <a:endParaRPr>
              <a:extLst>
                <a:ext uri="http://customooxmlschemas.google.com/">
                  <go:slidesCustomData xmlns:go="http://customooxmlschemas.google.com/" textRoundtripDataId="8"/>
                </a:ext>
              </a:extLst>
            </a:endParaRPr>
          </a:p>
          <a:p>
            <a:pPr indent="-228600" lvl="0" marL="457200" marR="0" rtl="0" algn="l">
              <a:lnSpc>
                <a:spcPct val="100000"/>
              </a:lnSpc>
              <a:spcBef>
                <a:spcPts val="640"/>
              </a:spcBef>
              <a:spcAft>
                <a:spcPts val="0"/>
              </a:spcAft>
              <a:buClr>
                <a:srgbClr val="FF0000"/>
              </a:buClr>
              <a:buSzPts val="3200"/>
              <a:buFont typeface="Arial"/>
              <a:buNone/>
            </a:pPr>
            <a:r>
              <a:rPr lang="en-US">
                <a:extLst>
                  <a:ext uri="http://customooxmlschemas.google.com/">
                    <go:slidesCustomData xmlns:go="http://customooxmlschemas.google.com/" textRoundtripDataId="9"/>
                  </a:ext>
                </a:extLst>
              </a:rPr>
              <a:t>Fluency Deficit</a:t>
            </a:r>
            <a:endParaRPr/>
          </a:p>
          <a:p>
            <a:pPr indent="-228600" lvl="0" marL="457200" marR="0" rtl="0" algn="l">
              <a:lnSpc>
                <a:spcPct val="100000"/>
              </a:lnSpc>
              <a:spcBef>
                <a:spcPts val="640"/>
              </a:spcBef>
              <a:spcAft>
                <a:spcPts val="0"/>
              </a:spcAft>
              <a:buClr>
                <a:srgbClr val="FF0000"/>
              </a:buClr>
              <a:buSzPts val="3200"/>
              <a:buFont typeface="Arial"/>
              <a:buNone/>
            </a:pPr>
            <a:r>
              <a:rPr lang="en-US"/>
              <a:t>Competing Problem Behavior</a:t>
            </a:r>
            <a:endParaRPr/>
          </a:p>
          <a:p>
            <a:pPr indent="0" lvl="0" marL="2286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16"/>
          <p:cNvSpPr txBox="1"/>
          <p:nvPr>
            <p:ph type="title"/>
          </p:nvPr>
        </p:nvSpPr>
        <p:spPr>
          <a:xfrm>
            <a:off x="1045941" y="2453812"/>
            <a:ext cx="10363200" cy="1362075"/>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t> </a:t>
            </a:r>
            <a:r>
              <a:rPr lang="en-US">
                <a:solidFill>
                  <a:schemeClr val="dk1"/>
                </a:solidFill>
              </a:rPr>
              <a:t>Social Skills </a:t>
            </a:r>
            <a:endParaRPr>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g333e1a588e7_0_556"/>
          <p:cNvSpPr txBox="1"/>
          <p:nvPr>
            <p:ph type="title"/>
          </p:nvPr>
        </p:nvSpPr>
        <p:spPr>
          <a:xfrm>
            <a:off x="812800" y="366175"/>
            <a:ext cx="9936300" cy="1524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Defining Social Skills </a:t>
            </a:r>
            <a:endParaRPr/>
          </a:p>
        </p:txBody>
      </p:sp>
      <p:sp>
        <p:nvSpPr>
          <p:cNvPr id="227" name="Google Shape;227;g333e1a588e7_0_556"/>
          <p:cNvSpPr txBox="1"/>
          <p:nvPr>
            <p:ph idx="1" type="body"/>
          </p:nvPr>
        </p:nvSpPr>
        <p:spPr>
          <a:xfrm>
            <a:off x="609600" y="1600200"/>
            <a:ext cx="11424300" cy="452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Clr>
                <a:schemeClr val="dk1"/>
              </a:buClr>
              <a:buSzPts val="1500"/>
              <a:buFont typeface="Arial"/>
              <a:buNone/>
            </a:pPr>
            <a:r>
              <a:rPr i="1" lang="en-US" sz="4000">
                <a:solidFill>
                  <a:srgbClr val="2A2A2A"/>
                </a:solidFill>
              </a:rPr>
              <a:t>Social skills are the skills we use to communicate and interact with each other, both verbally and non-verbally, through gestures, body language and our personal appearance.</a:t>
            </a:r>
            <a:endParaRPr i="1" sz="4000">
              <a:solidFill>
                <a:srgbClr val="2A2A2A"/>
              </a:solidFill>
            </a:endParaRPr>
          </a:p>
          <a:p>
            <a:pPr indent="0" lvl="0" marL="0" rtl="0" algn="l">
              <a:lnSpc>
                <a:spcPct val="100000"/>
              </a:lnSpc>
              <a:spcBef>
                <a:spcPts val="640"/>
              </a:spcBef>
              <a:spcAft>
                <a:spcPts val="0"/>
              </a:spcAft>
              <a:buClr>
                <a:schemeClr val="dk1"/>
              </a:buClr>
              <a:buSzPts val="1500"/>
              <a:buFont typeface="Arial"/>
              <a:buNone/>
            </a:pPr>
            <a:r>
              <a:t/>
            </a:r>
            <a:endParaRPr i="1" sz="4000"/>
          </a:p>
          <a:p>
            <a:pPr indent="0" lvl="0" marL="0" rtl="0" algn="l">
              <a:lnSpc>
                <a:spcPct val="100000"/>
              </a:lnSpc>
              <a:spcBef>
                <a:spcPts val="640"/>
              </a:spcBef>
              <a:spcAft>
                <a:spcPts val="0"/>
              </a:spcAft>
              <a:buSzPts val="32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g333e1a588e7_0_686"/>
          <p:cNvSpPr txBox="1"/>
          <p:nvPr>
            <p:ph type="title"/>
          </p:nvPr>
        </p:nvSpPr>
        <p:spPr>
          <a:xfrm>
            <a:off x="609600" y="159935"/>
            <a:ext cx="10972800" cy="579600"/>
          </a:xfrm>
          <a:prstGeom prst="rect">
            <a:avLst/>
          </a:prstGeom>
          <a:noFill/>
          <a:ln>
            <a:noFill/>
          </a:ln>
        </p:spPr>
        <p:txBody>
          <a:bodyPr anchorCtr="0" anchor="ctr" bIns="60925" lIns="121900" spcFirstLastPara="1" rIns="121900" wrap="square" tIns="60925">
            <a:noAutofit/>
          </a:bodyPr>
          <a:lstStyle/>
          <a:p>
            <a:pPr indent="0" lvl="0" marL="0" rtl="0" algn="ctr">
              <a:lnSpc>
                <a:spcPct val="100000"/>
              </a:lnSpc>
              <a:spcBef>
                <a:spcPts val="0"/>
              </a:spcBef>
              <a:spcAft>
                <a:spcPts val="0"/>
              </a:spcAft>
              <a:buClr>
                <a:schemeClr val="dk1"/>
              </a:buClr>
              <a:buSzPts val="5300"/>
              <a:buFont typeface="Calibri"/>
              <a:buNone/>
            </a:pPr>
            <a:r>
              <a:rPr lang="en-US" sz="5300"/>
              <a:t>Social Skills… </a:t>
            </a:r>
            <a:endParaRPr/>
          </a:p>
        </p:txBody>
      </p:sp>
      <p:sp>
        <p:nvSpPr>
          <p:cNvPr id="234" name="Google Shape;234;g333e1a588e7_0_686"/>
          <p:cNvSpPr txBox="1"/>
          <p:nvPr>
            <p:ph idx="1" type="body"/>
          </p:nvPr>
        </p:nvSpPr>
        <p:spPr>
          <a:xfrm>
            <a:off x="208157" y="912195"/>
            <a:ext cx="11916900" cy="4526100"/>
          </a:xfrm>
          <a:prstGeom prst="rect">
            <a:avLst/>
          </a:prstGeom>
          <a:noFill/>
          <a:ln>
            <a:noFill/>
          </a:ln>
        </p:spPr>
        <p:txBody>
          <a:bodyPr anchorCtr="0" anchor="t" bIns="60925" lIns="121900" spcFirstLastPara="1" rIns="121900" wrap="square" tIns="60925">
            <a:noAutofit/>
          </a:bodyPr>
          <a:lstStyle/>
          <a:p>
            <a:pPr indent="0" lvl="0" marL="0" rtl="0" algn="l">
              <a:lnSpc>
                <a:spcPct val="90000"/>
              </a:lnSpc>
              <a:spcBef>
                <a:spcPts val="0"/>
              </a:spcBef>
              <a:spcAft>
                <a:spcPts val="0"/>
              </a:spcAft>
              <a:buSzPts val="3700"/>
              <a:buNone/>
            </a:pPr>
            <a:r>
              <a:t/>
            </a:r>
            <a:endParaRPr sz="3700"/>
          </a:p>
          <a:p>
            <a:pPr indent="-419100" lvl="0" marL="457200" rtl="0" algn="l">
              <a:lnSpc>
                <a:spcPct val="90000"/>
              </a:lnSpc>
              <a:spcBef>
                <a:spcPts val="700"/>
              </a:spcBef>
              <a:spcAft>
                <a:spcPts val="0"/>
              </a:spcAft>
              <a:buClr>
                <a:srgbClr val="FF0000"/>
              </a:buClr>
              <a:buSzPts val="3200"/>
              <a:buFont typeface="Arial"/>
              <a:buChar char="•"/>
            </a:pPr>
            <a:r>
              <a:rPr lang="en-US" sz="3200"/>
              <a:t>are </a:t>
            </a:r>
            <a:r>
              <a:rPr b="1" i="1" lang="en-US" sz="3200"/>
              <a:t>learned</a:t>
            </a:r>
            <a:r>
              <a:rPr lang="en-US" sz="3200"/>
              <a:t> behaviors</a:t>
            </a:r>
            <a:endParaRPr sz="3200"/>
          </a:p>
          <a:p>
            <a:pPr indent="-419100" lvl="0" marL="457200" rtl="0" algn="l">
              <a:lnSpc>
                <a:spcPct val="90000"/>
              </a:lnSpc>
              <a:spcBef>
                <a:spcPts val="700"/>
              </a:spcBef>
              <a:spcAft>
                <a:spcPts val="0"/>
              </a:spcAft>
              <a:buClr>
                <a:srgbClr val="FF0000"/>
              </a:buClr>
              <a:buSzPts val="3200"/>
              <a:buFont typeface="Arial"/>
              <a:buChar char="•"/>
            </a:pPr>
            <a:r>
              <a:rPr lang="en-US" sz="3200"/>
              <a:t>include specific </a:t>
            </a:r>
            <a:r>
              <a:rPr b="1" i="1" lang="en-US" sz="3200"/>
              <a:t>verbal </a:t>
            </a:r>
            <a:r>
              <a:rPr lang="en-US" sz="3200"/>
              <a:t>and </a:t>
            </a:r>
            <a:r>
              <a:rPr b="1" i="1" lang="en-US" sz="3200"/>
              <a:t>nonverbal</a:t>
            </a:r>
            <a:r>
              <a:rPr lang="en-US" sz="3200"/>
              <a:t> behaviors</a:t>
            </a:r>
            <a:endParaRPr sz="3200"/>
          </a:p>
          <a:p>
            <a:pPr indent="-419100" lvl="0" marL="457200" rtl="0" algn="l">
              <a:lnSpc>
                <a:spcPct val="90000"/>
              </a:lnSpc>
              <a:spcBef>
                <a:spcPts val="700"/>
              </a:spcBef>
              <a:spcAft>
                <a:spcPts val="0"/>
              </a:spcAft>
              <a:buClr>
                <a:srgbClr val="FF0000"/>
              </a:buClr>
              <a:buSzPts val="3200"/>
              <a:buFont typeface="Arial"/>
              <a:buChar char="•"/>
            </a:pPr>
            <a:r>
              <a:rPr lang="en-US" sz="3200"/>
              <a:t>require both </a:t>
            </a:r>
            <a:r>
              <a:rPr b="1" i="1" lang="en-US" sz="3200"/>
              <a:t>initiations</a:t>
            </a:r>
            <a:r>
              <a:rPr lang="en-US" sz="3200"/>
              <a:t> and </a:t>
            </a:r>
            <a:r>
              <a:rPr b="1" i="1" lang="en-US" sz="3200"/>
              <a:t>responses</a:t>
            </a:r>
            <a:endParaRPr sz="3200"/>
          </a:p>
          <a:p>
            <a:pPr indent="-419100" lvl="0" marL="457200" rtl="0" algn="l">
              <a:lnSpc>
                <a:spcPct val="90000"/>
              </a:lnSpc>
              <a:spcBef>
                <a:spcPts val="700"/>
              </a:spcBef>
              <a:spcAft>
                <a:spcPts val="0"/>
              </a:spcAft>
              <a:buClr>
                <a:srgbClr val="FF0000"/>
              </a:buClr>
              <a:buSzPts val="3200"/>
              <a:buFont typeface="Arial"/>
              <a:buChar char="•"/>
            </a:pPr>
            <a:r>
              <a:rPr lang="en-US" sz="3200"/>
              <a:t>are </a:t>
            </a:r>
            <a:r>
              <a:rPr b="1" i="1" lang="en-US" sz="3200"/>
              <a:t>interactive</a:t>
            </a:r>
            <a:r>
              <a:rPr lang="en-US" sz="3200"/>
              <a:t> by nature</a:t>
            </a:r>
            <a:endParaRPr sz="3200"/>
          </a:p>
          <a:p>
            <a:pPr indent="-419100" lvl="0" marL="457200" rtl="0" algn="l">
              <a:lnSpc>
                <a:spcPct val="90000"/>
              </a:lnSpc>
              <a:spcBef>
                <a:spcPts val="700"/>
              </a:spcBef>
              <a:spcAft>
                <a:spcPts val="0"/>
              </a:spcAft>
              <a:buClr>
                <a:srgbClr val="FF0000"/>
              </a:buClr>
              <a:buSzPts val="3200"/>
              <a:buFont typeface="Arial"/>
              <a:buChar char="•"/>
            </a:pPr>
            <a:r>
              <a:rPr lang="en-US" sz="3200"/>
              <a:t>are </a:t>
            </a:r>
            <a:r>
              <a:rPr b="1" i="1" lang="en-US" sz="3200"/>
              <a:t>highly contextual </a:t>
            </a:r>
            <a:r>
              <a:rPr lang="en-US" sz="3200"/>
              <a:t>and</a:t>
            </a:r>
            <a:r>
              <a:rPr b="1" i="1" lang="en-US" sz="3200"/>
              <a:t> </a:t>
            </a:r>
            <a:r>
              <a:rPr lang="en-US" sz="3200"/>
              <a:t>depend on environment</a:t>
            </a:r>
            <a:endParaRPr sz="3200"/>
          </a:p>
          <a:p>
            <a:pPr indent="-419100" lvl="0" marL="457200" rtl="0" algn="l">
              <a:lnSpc>
                <a:spcPct val="90000"/>
              </a:lnSpc>
              <a:spcBef>
                <a:spcPts val="700"/>
              </a:spcBef>
              <a:spcAft>
                <a:spcPts val="0"/>
              </a:spcAft>
              <a:buClr>
                <a:srgbClr val="FF0000"/>
              </a:buClr>
              <a:buSzPts val="3200"/>
              <a:buFont typeface="Arial"/>
              <a:buChar char="•"/>
            </a:pPr>
            <a:r>
              <a:rPr b="1" i="1" lang="en-US" sz="3200"/>
              <a:t>deficits </a:t>
            </a:r>
            <a:r>
              <a:rPr lang="en-US" sz="3200"/>
              <a:t>can be</a:t>
            </a:r>
            <a:r>
              <a:rPr i="1" lang="en-US" sz="3200"/>
              <a:t> </a:t>
            </a:r>
            <a:r>
              <a:rPr b="1" i="1" lang="en-US" sz="3200"/>
              <a:t>identified </a:t>
            </a:r>
            <a:r>
              <a:rPr lang="en-US" sz="3200"/>
              <a:t>and</a:t>
            </a:r>
            <a:r>
              <a:rPr b="1" i="1" lang="en-US" sz="3200"/>
              <a:t> replacement behaviors </a:t>
            </a:r>
            <a:r>
              <a:rPr lang="en-US" sz="3200"/>
              <a:t>can be</a:t>
            </a:r>
            <a:r>
              <a:rPr b="1" i="1" lang="en-US" sz="3200"/>
              <a:t> taught</a:t>
            </a:r>
            <a:endParaRPr b="1" i="1" sz="3200"/>
          </a:p>
          <a:p>
            <a:pPr indent="0" lvl="0" marL="609600" rtl="0" algn="l">
              <a:lnSpc>
                <a:spcPct val="90000"/>
              </a:lnSpc>
              <a:spcBef>
                <a:spcPts val="700"/>
              </a:spcBef>
              <a:spcAft>
                <a:spcPts val="0"/>
              </a:spcAft>
              <a:buSzPts val="3200"/>
              <a:buNone/>
            </a:pPr>
            <a:r>
              <a:t/>
            </a:r>
            <a:endParaRPr b="1" i="1" sz="3200"/>
          </a:p>
          <a:p>
            <a:pPr indent="-457200" lvl="0" marL="457200" rtl="0" algn="ctr">
              <a:lnSpc>
                <a:spcPct val="90000"/>
              </a:lnSpc>
              <a:spcBef>
                <a:spcPts val="500"/>
              </a:spcBef>
              <a:spcAft>
                <a:spcPts val="0"/>
              </a:spcAft>
              <a:buSzPts val="2700"/>
              <a:buFont typeface="Arial"/>
              <a:buNone/>
            </a:pPr>
            <a:r>
              <a:rPr lang="en-US" sz="1600"/>
              <a:t>										</a:t>
            </a:r>
            <a:endParaRPr sz="16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g340a02f0c10_0_51"/>
          <p:cNvSpPr txBox="1"/>
          <p:nvPr>
            <p:ph type="title"/>
          </p:nvPr>
        </p:nvSpPr>
        <p:spPr>
          <a:xfrm>
            <a:off x="1045941" y="2453812"/>
            <a:ext cx="10363200" cy="1362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solidFill>
                  <a:schemeClr val="dk1"/>
                </a:solidFill>
              </a:rPr>
              <a:t>Social Skills Intervention Group (SSIG)  Introduction </a:t>
            </a:r>
            <a:endParaRPr>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00"/>
        </a:solidFill>
      </p:bgPr>
    </p:bg>
    <p:spTree>
      <p:nvGrpSpPr>
        <p:cNvPr id="120" name="Shape 120"/>
        <p:cNvGrpSpPr/>
        <p:nvPr/>
      </p:nvGrpSpPr>
      <p:grpSpPr>
        <a:xfrm>
          <a:off x="0" y="0"/>
          <a:ext cx="0" cy="0"/>
          <a:chOff x="0" y="0"/>
          <a:chExt cx="0" cy="0"/>
        </a:xfrm>
      </p:grpSpPr>
      <p:sp>
        <p:nvSpPr>
          <p:cNvPr id="121" name="Google Shape;121;p4"/>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Facilitator Notes: Delete This Slide</a:t>
            </a:r>
            <a:endParaRPr/>
          </a:p>
        </p:txBody>
      </p:sp>
      <p:sp>
        <p:nvSpPr>
          <p:cNvPr id="122" name="Google Shape;122;p4"/>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165100" lvl="0" marL="342900" rtl="0" algn="l">
              <a:spcBef>
                <a:spcPts val="500"/>
              </a:spcBef>
              <a:spcAft>
                <a:spcPts val="0"/>
              </a:spcAft>
              <a:buClr>
                <a:srgbClr val="FF0000"/>
              </a:buClr>
              <a:buSzPts val="2400"/>
              <a:buFont typeface="Arial"/>
              <a:buNone/>
            </a:pPr>
            <a:r>
              <a:rPr lang="en-US" sz="2400"/>
              <a:t>Include the following slides: </a:t>
            </a:r>
            <a:endParaRPr sz="2400"/>
          </a:p>
          <a:p>
            <a:pPr indent="-317500" lvl="0" marL="342900" rtl="0" algn="l">
              <a:spcBef>
                <a:spcPts val="500"/>
              </a:spcBef>
              <a:spcAft>
                <a:spcPts val="0"/>
              </a:spcAft>
              <a:buSzPts val="2400"/>
              <a:buChar char="•"/>
            </a:pPr>
            <a:r>
              <a:rPr lang="en-US" sz="2400"/>
              <a:t>Attention Signal</a:t>
            </a:r>
            <a:endParaRPr sz="2400"/>
          </a:p>
          <a:p>
            <a:pPr indent="-317500" lvl="0" marL="342900" rtl="0" algn="l">
              <a:spcBef>
                <a:spcPts val="0"/>
              </a:spcBef>
              <a:spcAft>
                <a:spcPts val="0"/>
              </a:spcAft>
              <a:buSzPts val="2400"/>
              <a:buChar char="•"/>
            </a:pPr>
            <a:r>
              <a:rPr lang="en-US" sz="2400"/>
              <a:t>Introduction</a:t>
            </a:r>
            <a:endParaRPr sz="2400"/>
          </a:p>
          <a:p>
            <a:pPr indent="-317500" lvl="0" marL="342900" rtl="0" algn="l">
              <a:spcBef>
                <a:spcPts val="0"/>
              </a:spcBef>
              <a:spcAft>
                <a:spcPts val="0"/>
              </a:spcAft>
              <a:buSzPts val="2400"/>
              <a:buChar char="•"/>
            </a:pPr>
            <a:r>
              <a:rPr lang="en-US" sz="2400"/>
              <a:t>Breaks</a:t>
            </a:r>
            <a:endParaRPr sz="2400"/>
          </a:p>
          <a:p>
            <a:pPr indent="0" lvl="0" marL="0" rtl="0" algn="l">
              <a:spcBef>
                <a:spcPts val="500"/>
              </a:spcBef>
              <a:spcAft>
                <a:spcPts val="0"/>
              </a:spcAft>
              <a:buClr>
                <a:schemeClr val="dk1"/>
              </a:buClr>
              <a:buSzPts val="2400"/>
              <a:buFont typeface="Arial"/>
              <a:buNone/>
            </a:pPr>
            <a:r>
              <a:rPr lang="en-US" sz="2400"/>
              <a:t>Determine how you will provide access to resources:</a:t>
            </a:r>
            <a:endParaRPr sz="2400"/>
          </a:p>
          <a:p>
            <a:pPr indent="0" lvl="0" marL="0" rtl="0" algn="l">
              <a:spcBef>
                <a:spcPts val="500"/>
              </a:spcBef>
              <a:spcAft>
                <a:spcPts val="0"/>
              </a:spcAft>
              <a:buClr>
                <a:schemeClr val="dk1"/>
              </a:buClr>
              <a:buSzPts val="2400"/>
              <a:buFont typeface="Arial"/>
              <a:buNone/>
            </a:pPr>
            <a:r>
              <a:rPr lang="en-US" sz="2400"/>
              <a:t>This presentation is designed to cover the core content in a concise manner.  Each consultant has the option to add activities that will help to enhance the content. </a:t>
            </a:r>
            <a:endParaRPr sz="2400"/>
          </a:p>
          <a:p>
            <a:pPr indent="0" lvl="0" marL="0" marR="0" rtl="0" algn="l">
              <a:lnSpc>
                <a:spcPct val="100000"/>
              </a:lnSpc>
              <a:spcBef>
                <a:spcPts val="640"/>
              </a:spcBef>
              <a:spcAft>
                <a:spcPts val="0"/>
              </a:spcAft>
              <a:buClr>
                <a:srgbClr val="FF0000"/>
              </a:buClr>
              <a:buSzPts val="3200"/>
              <a:buFont typeface="Arial"/>
              <a:buNone/>
            </a:pPr>
            <a:r>
              <a:rPr lang="en-US" sz="2400"/>
              <a:t>Do you have examples of social skills curriculum for teams to review as an activity option.  </a:t>
            </a:r>
            <a:endParaRPr sz="2400"/>
          </a:p>
          <a:p>
            <a:pPr indent="0" lvl="0" marL="228600" marR="0" rtl="0" algn="l">
              <a:lnSpc>
                <a:spcPct val="100000"/>
              </a:lnSpc>
              <a:spcBef>
                <a:spcPts val="640"/>
              </a:spcBef>
              <a:spcAft>
                <a:spcPts val="0"/>
              </a:spcAft>
              <a:buClr>
                <a:srgbClr val="FF0000"/>
              </a:buClr>
              <a:buSzPts val="3200"/>
              <a:buFont typeface="Arial"/>
              <a:buNone/>
            </a:pPr>
            <a:r>
              <a:rPr lang="en-US" sz="2400"/>
              <a:t> </a:t>
            </a: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g333e1a588e7_0_706"/>
          <p:cNvSpPr txBox="1"/>
          <p:nvPr>
            <p:ph type="title"/>
          </p:nvPr>
        </p:nvSpPr>
        <p:spPr>
          <a:xfrm>
            <a:off x="-169633" y="225667"/>
            <a:ext cx="12311100" cy="1143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t/>
            </a:r>
            <a:endParaRPr sz="5600"/>
          </a:p>
          <a:p>
            <a:pPr indent="0" lvl="0" marL="0" rtl="0" algn="ctr">
              <a:lnSpc>
                <a:spcPct val="100000"/>
              </a:lnSpc>
              <a:spcBef>
                <a:spcPts val="0"/>
              </a:spcBef>
              <a:spcAft>
                <a:spcPts val="0"/>
              </a:spcAft>
              <a:buSzPts val="4400"/>
              <a:buNone/>
            </a:pPr>
            <a:r>
              <a:rPr lang="en-US" sz="5600"/>
              <a:t>Social Skills Intervention Groups (SSIG)</a:t>
            </a:r>
            <a:r>
              <a:rPr lang="en-US"/>
              <a:t> </a:t>
            </a:r>
            <a:endParaRPr/>
          </a:p>
        </p:txBody>
      </p:sp>
      <p:sp>
        <p:nvSpPr>
          <p:cNvPr id="245" name="Google Shape;245;g333e1a588e7_0_706"/>
          <p:cNvSpPr txBox="1"/>
          <p:nvPr>
            <p:ph idx="1" type="body"/>
          </p:nvPr>
        </p:nvSpPr>
        <p:spPr>
          <a:xfrm>
            <a:off x="337233" y="2021100"/>
            <a:ext cx="11208000" cy="4526100"/>
          </a:xfrm>
          <a:prstGeom prst="rect">
            <a:avLst/>
          </a:prstGeom>
          <a:noFill/>
          <a:ln>
            <a:noFill/>
          </a:ln>
        </p:spPr>
        <p:txBody>
          <a:bodyPr anchorCtr="0" anchor="t" bIns="91425" lIns="91425" spcFirstLastPara="1" rIns="91425" wrap="square" tIns="91425">
            <a:noAutofit/>
          </a:bodyPr>
          <a:lstStyle/>
          <a:p>
            <a:pPr indent="-508000" lvl="0" marL="609600" rtl="0" algn="l">
              <a:lnSpc>
                <a:spcPct val="100000"/>
              </a:lnSpc>
              <a:spcBef>
                <a:spcPts val="0"/>
              </a:spcBef>
              <a:spcAft>
                <a:spcPts val="0"/>
              </a:spcAft>
              <a:buSzPts val="3200"/>
              <a:buChar char="•"/>
            </a:pPr>
            <a:r>
              <a:rPr lang="en-US" sz="3200">
                <a:highlight>
                  <a:srgbClr val="FFFFFF"/>
                </a:highlight>
              </a:rPr>
              <a:t>Small Group Intervention (4 to 8 students per group)</a:t>
            </a:r>
            <a:endParaRPr sz="3200">
              <a:highlight>
                <a:srgbClr val="FFFFFF"/>
              </a:highlight>
            </a:endParaRPr>
          </a:p>
          <a:p>
            <a:pPr indent="-508000" lvl="0" marL="609600" rtl="0" algn="l">
              <a:lnSpc>
                <a:spcPct val="100000"/>
              </a:lnSpc>
              <a:spcBef>
                <a:spcPts val="0"/>
              </a:spcBef>
              <a:spcAft>
                <a:spcPts val="0"/>
              </a:spcAft>
              <a:buSzPts val="3200"/>
              <a:buChar char="•"/>
            </a:pPr>
            <a:r>
              <a:rPr lang="en-US" sz="3200">
                <a:highlight>
                  <a:srgbClr val="FFFFFF"/>
                </a:highlight>
              </a:rPr>
              <a:t>Addresses students identified as demonstrating social skills deficits</a:t>
            </a:r>
            <a:r>
              <a:rPr lang="en-US">
                <a:highlight>
                  <a:srgbClr val="FFFFFF"/>
                </a:highlight>
              </a:rPr>
              <a:t> who are </a:t>
            </a:r>
            <a:r>
              <a:rPr lang="en-US"/>
              <a:t>developing socially at a slower rate than their peers (e.g., ADHD, Trauma,Language Deficits)   </a:t>
            </a:r>
            <a:endParaRPr>
              <a:highlight>
                <a:srgbClr val="FFFFFF"/>
              </a:highlight>
            </a:endParaRPr>
          </a:p>
          <a:p>
            <a:pPr indent="-508000" lvl="0" marL="609600" rtl="0" algn="l">
              <a:lnSpc>
                <a:spcPct val="100000"/>
              </a:lnSpc>
              <a:spcBef>
                <a:spcPts val="0"/>
              </a:spcBef>
              <a:spcAft>
                <a:spcPts val="0"/>
              </a:spcAft>
              <a:buSzPts val="3200"/>
              <a:buChar char="•"/>
            </a:pPr>
            <a:r>
              <a:rPr lang="en-US" sz="3200">
                <a:highlight>
                  <a:srgbClr val="FFFFFF"/>
                </a:highlight>
              </a:rPr>
              <a:t>Aims to improve social skills, social performance and social knowledge.</a:t>
            </a:r>
            <a:endParaRPr sz="3200"/>
          </a:p>
        </p:txBody>
      </p:sp>
      <p:sp>
        <p:nvSpPr>
          <p:cNvPr id="246" name="Google Shape;246;g333e1a588e7_0_706"/>
          <p:cNvSpPr txBox="1"/>
          <p:nvPr/>
        </p:nvSpPr>
        <p:spPr>
          <a:xfrm>
            <a:off x="11013733" y="5848067"/>
            <a:ext cx="777900" cy="5694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100"/>
              <a:buFont typeface="Arial"/>
              <a:buNone/>
            </a:pPr>
            <a:r>
              <a:t/>
            </a:r>
            <a:endParaRPr b="1" i="0" sz="2100" u="none" cap="none" strike="noStrike">
              <a:solidFill>
                <a:srgbClr val="000000"/>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grpSp>
        <p:nvGrpSpPr>
          <p:cNvPr id="252" name="Google Shape;252;g333e1a588e7_0_862"/>
          <p:cNvGrpSpPr/>
          <p:nvPr/>
        </p:nvGrpSpPr>
        <p:grpSpPr>
          <a:xfrm>
            <a:off x="2031949" y="1150883"/>
            <a:ext cx="8026199" cy="4800600"/>
            <a:chOff x="1524000" y="914400"/>
            <a:chExt cx="6019800" cy="4800600"/>
          </a:xfrm>
        </p:grpSpPr>
        <p:sp>
          <p:nvSpPr>
            <p:cNvPr id="253" name="Google Shape;253;g333e1a588e7_0_862"/>
            <p:cNvSpPr/>
            <p:nvPr/>
          </p:nvSpPr>
          <p:spPr>
            <a:xfrm>
              <a:off x="3771900" y="914400"/>
              <a:ext cx="1600200" cy="914400"/>
            </a:xfrm>
            <a:prstGeom prst="flowChartProcess">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Behavior</a:t>
              </a:r>
              <a:endParaRPr b="0" i="0" sz="1800" u="none" cap="none" strike="noStrike">
                <a:solidFill>
                  <a:schemeClr val="dk1"/>
                </a:solidFill>
                <a:latin typeface="Calibri"/>
                <a:ea typeface="Calibri"/>
                <a:cs typeface="Calibri"/>
                <a:sym typeface="Calibri"/>
              </a:endParaRPr>
            </a:p>
          </p:txBody>
        </p:sp>
        <p:sp>
          <p:nvSpPr>
            <p:cNvPr id="254" name="Google Shape;254;g333e1a588e7_0_862"/>
            <p:cNvSpPr/>
            <p:nvPr/>
          </p:nvSpPr>
          <p:spPr>
            <a:xfrm>
              <a:off x="2590800" y="2209800"/>
              <a:ext cx="1600200" cy="914400"/>
            </a:xfrm>
            <a:prstGeom prst="flowChartProcess">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Obtain/Get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Something</a:t>
              </a:r>
              <a:endParaRPr b="0" i="0" sz="1800" u="none" cap="none" strike="noStrike">
                <a:solidFill>
                  <a:schemeClr val="dk1"/>
                </a:solidFill>
                <a:latin typeface="Calibri"/>
                <a:ea typeface="Calibri"/>
                <a:cs typeface="Calibri"/>
                <a:sym typeface="Calibri"/>
              </a:endParaRPr>
            </a:p>
          </p:txBody>
        </p:sp>
        <p:sp>
          <p:nvSpPr>
            <p:cNvPr id="255" name="Google Shape;255;g333e1a588e7_0_862"/>
            <p:cNvSpPr/>
            <p:nvPr/>
          </p:nvSpPr>
          <p:spPr>
            <a:xfrm>
              <a:off x="4917528" y="2209800"/>
              <a:ext cx="1600200" cy="914400"/>
            </a:xfrm>
            <a:prstGeom prst="flowChartProcess">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Avoid/Escape Something</a:t>
              </a:r>
              <a:endParaRPr b="0" i="0" sz="1800" u="none" cap="none" strike="noStrike">
                <a:solidFill>
                  <a:schemeClr val="dk1"/>
                </a:solidFill>
                <a:latin typeface="Calibri"/>
                <a:ea typeface="Calibri"/>
                <a:cs typeface="Calibri"/>
                <a:sym typeface="Calibri"/>
              </a:endParaRPr>
            </a:p>
          </p:txBody>
        </p:sp>
        <p:sp>
          <p:nvSpPr>
            <p:cNvPr id="256" name="Google Shape;256;g333e1a588e7_0_862"/>
            <p:cNvSpPr/>
            <p:nvPr/>
          </p:nvSpPr>
          <p:spPr>
            <a:xfrm>
              <a:off x="5943600" y="3436883"/>
              <a:ext cx="1600200" cy="914400"/>
            </a:xfrm>
            <a:prstGeom prst="flowChartProcess">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Tangible/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Activity</a:t>
              </a:r>
              <a:endParaRPr b="0" i="0" sz="1800" u="none" cap="none" strike="noStrike">
                <a:solidFill>
                  <a:schemeClr val="dk1"/>
                </a:solidFill>
                <a:latin typeface="Calibri"/>
                <a:ea typeface="Calibri"/>
                <a:cs typeface="Calibri"/>
                <a:sym typeface="Calibri"/>
              </a:endParaRPr>
            </a:p>
          </p:txBody>
        </p:sp>
        <p:sp>
          <p:nvSpPr>
            <p:cNvPr id="257" name="Google Shape;257;g333e1a588e7_0_862"/>
            <p:cNvSpPr/>
            <p:nvPr/>
          </p:nvSpPr>
          <p:spPr>
            <a:xfrm>
              <a:off x="3771900" y="3429000"/>
              <a:ext cx="1600200" cy="914400"/>
            </a:xfrm>
            <a:prstGeom prst="flowChartProcess">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Social</a:t>
              </a:r>
              <a:endParaRPr b="0" i="0" sz="1800" u="none" cap="none" strike="noStrike">
                <a:solidFill>
                  <a:schemeClr val="dk1"/>
                </a:solidFill>
                <a:latin typeface="Calibri"/>
                <a:ea typeface="Calibri"/>
                <a:cs typeface="Calibri"/>
                <a:sym typeface="Calibri"/>
              </a:endParaRPr>
            </a:p>
          </p:txBody>
        </p:sp>
        <p:sp>
          <p:nvSpPr>
            <p:cNvPr id="258" name="Google Shape;258;g333e1a588e7_0_862"/>
            <p:cNvSpPr/>
            <p:nvPr/>
          </p:nvSpPr>
          <p:spPr>
            <a:xfrm>
              <a:off x="1524000" y="3429000"/>
              <a:ext cx="1600200" cy="914400"/>
            </a:xfrm>
            <a:prstGeom prst="flowChartProcess">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Stimulation/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Sensory</a:t>
              </a:r>
              <a:endParaRPr b="0" i="0" sz="1800" u="none" cap="none" strike="noStrike">
                <a:solidFill>
                  <a:schemeClr val="dk1"/>
                </a:solidFill>
                <a:latin typeface="Calibri"/>
                <a:ea typeface="Calibri"/>
                <a:cs typeface="Calibri"/>
                <a:sym typeface="Calibri"/>
              </a:endParaRPr>
            </a:p>
          </p:txBody>
        </p:sp>
        <p:sp>
          <p:nvSpPr>
            <p:cNvPr id="259" name="Google Shape;259;g333e1a588e7_0_862"/>
            <p:cNvSpPr/>
            <p:nvPr/>
          </p:nvSpPr>
          <p:spPr>
            <a:xfrm>
              <a:off x="4917528" y="4800600"/>
              <a:ext cx="1600200" cy="914400"/>
            </a:xfrm>
            <a:prstGeom prst="flowChartProcess">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Peer</a:t>
              </a:r>
              <a:endParaRPr b="0" i="0" sz="1800" u="none" cap="none" strike="noStrike">
                <a:solidFill>
                  <a:schemeClr val="dk1"/>
                </a:solidFill>
                <a:latin typeface="Calibri"/>
                <a:ea typeface="Calibri"/>
                <a:cs typeface="Calibri"/>
                <a:sym typeface="Calibri"/>
              </a:endParaRPr>
            </a:p>
          </p:txBody>
        </p:sp>
        <p:sp>
          <p:nvSpPr>
            <p:cNvPr id="260" name="Google Shape;260;g333e1a588e7_0_862"/>
            <p:cNvSpPr/>
            <p:nvPr/>
          </p:nvSpPr>
          <p:spPr>
            <a:xfrm>
              <a:off x="2590800" y="4800600"/>
              <a:ext cx="1600200" cy="914400"/>
            </a:xfrm>
            <a:prstGeom prst="flowChartProcess">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Adult</a:t>
              </a:r>
              <a:endParaRPr b="0" i="0" sz="1800" u="none" cap="none" strike="noStrike">
                <a:solidFill>
                  <a:schemeClr val="dk1"/>
                </a:solidFill>
                <a:latin typeface="Calibri"/>
                <a:ea typeface="Calibri"/>
                <a:cs typeface="Calibri"/>
                <a:sym typeface="Calibri"/>
              </a:endParaRPr>
            </a:p>
          </p:txBody>
        </p:sp>
        <p:cxnSp>
          <p:nvCxnSpPr>
            <p:cNvPr id="261" name="Google Shape;261;g333e1a588e7_0_862"/>
            <p:cNvCxnSpPr>
              <a:stCxn id="253" idx="2"/>
            </p:cNvCxnSpPr>
            <p:nvPr/>
          </p:nvCxnSpPr>
          <p:spPr>
            <a:xfrm>
              <a:off x="4572000" y="1828800"/>
              <a:ext cx="0" cy="1905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62" name="Google Shape;262;g333e1a588e7_0_862"/>
            <p:cNvCxnSpPr/>
            <p:nvPr/>
          </p:nvCxnSpPr>
          <p:spPr>
            <a:xfrm rot="10800000">
              <a:off x="3390900" y="2019300"/>
              <a:ext cx="1181100" cy="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63" name="Google Shape;263;g333e1a588e7_0_862"/>
            <p:cNvCxnSpPr/>
            <p:nvPr/>
          </p:nvCxnSpPr>
          <p:spPr>
            <a:xfrm rot="10800000">
              <a:off x="4572000" y="2019300"/>
              <a:ext cx="1181100" cy="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64" name="Google Shape;264;g333e1a588e7_0_862"/>
            <p:cNvCxnSpPr>
              <a:endCxn id="254" idx="0"/>
            </p:cNvCxnSpPr>
            <p:nvPr/>
          </p:nvCxnSpPr>
          <p:spPr>
            <a:xfrm>
              <a:off x="3390900" y="2019300"/>
              <a:ext cx="0" cy="1905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65" name="Google Shape;265;g333e1a588e7_0_862"/>
            <p:cNvCxnSpPr/>
            <p:nvPr/>
          </p:nvCxnSpPr>
          <p:spPr>
            <a:xfrm>
              <a:off x="5753100" y="2019300"/>
              <a:ext cx="0" cy="1524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66" name="Google Shape;266;g333e1a588e7_0_862"/>
            <p:cNvCxnSpPr>
              <a:stCxn id="254" idx="2"/>
            </p:cNvCxnSpPr>
            <p:nvPr/>
          </p:nvCxnSpPr>
          <p:spPr>
            <a:xfrm>
              <a:off x="3390900" y="3124200"/>
              <a:ext cx="0" cy="1524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67" name="Google Shape;267;g333e1a588e7_0_862"/>
            <p:cNvCxnSpPr/>
            <p:nvPr/>
          </p:nvCxnSpPr>
          <p:spPr>
            <a:xfrm>
              <a:off x="5753100" y="3134711"/>
              <a:ext cx="0" cy="1524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68" name="Google Shape;268;g333e1a588e7_0_862"/>
            <p:cNvCxnSpPr/>
            <p:nvPr/>
          </p:nvCxnSpPr>
          <p:spPr>
            <a:xfrm rot="10800000">
              <a:off x="2209800" y="3276600"/>
              <a:ext cx="1181100" cy="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69" name="Google Shape;269;g333e1a588e7_0_862"/>
            <p:cNvCxnSpPr/>
            <p:nvPr/>
          </p:nvCxnSpPr>
          <p:spPr>
            <a:xfrm rot="10800000">
              <a:off x="3390900" y="3276600"/>
              <a:ext cx="1181100" cy="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70" name="Google Shape;270;g333e1a588e7_0_862"/>
            <p:cNvCxnSpPr/>
            <p:nvPr/>
          </p:nvCxnSpPr>
          <p:spPr>
            <a:xfrm rot="10800000">
              <a:off x="4572000" y="3272659"/>
              <a:ext cx="1181100" cy="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71" name="Google Shape;271;g333e1a588e7_0_862"/>
            <p:cNvCxnSpPr/>
            <p:nvPr/>
          </p:nvCxnSpPr>
          <p:spPr>
            <a:xfrm rot="10800000">
              <a:off x="5717628" y="3276600"/>
              <a:ext cx="1181100" cy="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72" name="Google Shape;272;g333e1a588e7_0_862"/>
            <p:cNvCxnSpPr/>
            <p:nvPr/>
          </p:nvCxnSpPr>
          <p:spPr>
            <a:xfrm>
              <a:off x="2209800" y="3287111"/>
              <a:ext cx="0" cy="1497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73" name="Google Shape;273;g333e1a588e7_0_862"/>
            <p:cNvCxnSpPr/>
            <p:nvPr/>
          </p:nvCxnSpPr>
          <p:spPr>
            <a:xfrm>
              <a:off x="4572000" y="3272659"/>
              <a:ext cx="0" cy="1563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74" name="Google Shape;274;g333e1a588e7_0_862"/>
            <p:cNvCxnSpPr/>
            <p:nvPr/>
          </p:nvCxnSpPr>
          <p:spPr>
            <a:xfrm>
              <a:off x="6898728" y="3272659"/>
              <a:ext cx="0" cy="1563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75" name="Google Shape;275;g333e1a588e7_0_862"/>
            <p:cNvCxnSpPr>
              <a:stCxn id="257" idx="2"/>
            </p:cNvCxnSpPr>
            <p:nvPr/>
          </p:nvCxnSpPr>
          <p:spPr>
            <a:xfrm>
              <a:off x="4572000" y="4343400"/>
              <a:ext cx="0" cy="3048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76" name="Google Shape;276;g333e1a588e7_0_862"/>
            <p:cNvCxnSpPr/>
            <p:nvPr/>
          </p:nvCxnSpPr>
          <p:spPr>
            <a:xfrm rot="10800000">
              <a:off x="3390797" y="4648200"/>
              <a:ext cx="1228500" cy="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77" name="Google Shape;277;g333e1a588e7_0_862"/>
            <p:cNvCxnSpPr/>
            <p:nvPr/>
          </p:nvCxnSpPr>
          <p:spPr>
            <a:xfrm rot="10800000">
              <a:off x="4627077" y="4648200"/>
              <a:ext cx="1228500" cy="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78" name="Google Shape;278;g333e1a588e7_0_862"/>
            <p:cNvCxnSpPr>
              <a:endCxn id="260" idx="0"/>
            </p:cNvCxnSpPr>
            <p:nvPr/>
          </p:nvCxnSpPr>
          <p:spPr>
            <a:xfrm>
              <a:off x="3390900" y="4648200"/>
              <a:ext cx="0" cy="1524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79" name="Google Shape;279;g333e1a588e7_0_862"/>
            <p:cNvCxnSpPr/>
            <p:nvPr/>
          </p:nvCxnSpPr>
          <p:spPr>
            <a:xfrm>
              <a:off x="5855577" y="4648200"/>
              <a:ext cx="0" cy="152400"/>
            </a:xfrm>
            <a:prstGeom prst="straightConnector1">
              <a:avLst/>
            </a:prstGeom>
            <a:gradFill>
              <a:gsLst>
                <a:gs pos="0">
                  <a:srgbClr val="BABABA"/>
                </a:gs>
                <a:gs pos="35000">
                  <a:srgbClr val="CFCFCF"/>
                </a:gs>
                <a:gs pos="100000">
                  <a:srgbClr val="EDEDED"/>
                </a:gs>
              </a:gsLst>
              <a:lin ang="16200038" scaled="0"/>
            </a:gra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cxnSp>
      </p:grpSp>
      <p:sp>
        <p:nvSpPr>
          <p:cNvPr id="280" name="Google Shape;280;g333e1a588e7_0_862"/>
          <p:cNvSpPr txBox="1"/>
          <p:nvPr>
            <p:ph type="title"/>
          </p:nvPr>
        </p:nvSpPr>
        <p:spPr>
          <a:xfrm>
            <a:off x="672663" y="71158"/>
            <a:ext cx="109728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1100"/>
              <a:buFont typeface="Arial"/>
              <a:buNone/>
            </a:pPr>
            <a:r>
              <a:rPr lang="en-US"/>
              <a:t>The Function SSIG Meets is…</a:t>
            </a:r>
            <a:endParaRPr b="0" i="0" sz="4400" u="none" cap="none" strike="noStrike">
              <a:solidFill>
                <a:schemeClr val="dk1"/>
              </a:solidFill>
              <a:latin typeface="Calibri"/>
              <a:ea typeface="Calibri"/>
              <a:cs typeface="Calibri"/>
              <a:sym typeface="Calibri"/>
            </a:endParaRPr>
          </a:p>
        </p:txBody>
      </p:sp>
      <p:sp>
        <p:nvSpPr>
          <p:cNvPr id="281" name="Google Shape;281;g333e1a588e7_0_862"/>
          <p:cNvSpPr/>
          <p:nvPr/>
        </p:nvSpPr>
        <p:spPr>
          <a:xfrm>
            <a:off x="3434450" y="2452400"/>
            <a:ext cx="2217900" cy="973800"/>
          </a:xfrm>
          <a:prstGeom prst="frame">
            <a:avLst>
              <a:gd fmla="val 12500" name="adj1"/>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82" name="Google Shape;282;g333e1a588e7_0_862"/>
          <p:cNvSpPr/>
          <p:nvPr/>
        </p:nvSpPr>
        <p:spPr>
          <a:xfrm>
            <a:off x="5050125" y="3660500"/>
            <a:ext cx="2217900" cy="973800"/>
          </a:xfrm>
          <a:prstGeom prst="frame">
            <a:avLst>
              <a:gd fmla="val 12500" name="adj1"/>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83" name="Google Shape;283;g333e1a588e7_0_862"/>
          <p:cNvSpPr/>
          <p:nvPr/>
        </p:nvSpPr>
        <p:spPr>
          <a:xfrm>
            <a:off x="6514650" y="5054250"/>
            <a:ext cx="2217900" cy="973800"/>
          </a:xfrm>
          <a:prstGeom prst="frame">
            <a:avLst>
              <a:gd fmla="val 12500" name="adj1"/>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84" name="Google Shape;284;g333e1a588e7_0_862"/>
          <p:cNvSpPr/>
          <p:nvPr/>
        </p:nvSpPr>
        <p:spPr>
          <a:xfrm>
            <a:off x="6514650" y="2384050"/>
            <a:ext cx="2217900" cy="973800"/>
          </a:xfrm>
          <a:prstGeom prst="frame">
            <a:avLst>
              <a:gd fmla="val 12500" name="adj1"/>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85" name="Google Shape;285;g333e1a588e7_0_862"/>
          <p:cNvSpPr/>
          <p:nvPr/>
        </p:nvSpPr>
        <p:spPr>
          <a:xfrm>
            <a:off x="2031950" y="3609675"/>
            <a:ext cx="2217900" cy="973800"/>
          </a:xfrm>
          <a:prstGeom prst="frame">
            <a:avLst>
              <a:gd fmla="val 12500" name="adj1"/>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86" name="Google Shape;286;g333e1a588e7_0_862"/>
          <p:cNvSpPr/>
          <p:nvPr/>
        </p:nvSpPr>
        <p:spPr>
          <a:xfrm>
            <a:off x="7840250" y="3609675"/>
            <a:ext cx="2217900" cy="973800"/>
          </a:xfrm>
          <a:prstGeom prst="frame">
            <a:avLst>
              <a:gd fmla="val 12500" name="adj1"/>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87" name="Google Shape;287;g333e1a588e7_0_862"/>
          <p:cNvSpPr/>
          <p:nvPr/>
        </p:nvSpPr>
        <p:spPr>
          <a:xfrm>
            <a:off x="3434450" y="4977675"/>
            <a:ext cx="2217900" cy="973800"/>
          </a:xfrm>
          <a:prstGeom prst="frame">
            <a:avLst>
              <a:gd fmla="val 12500" name="adj1"/>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g333e1a588e7_0_712"/>
          <p:cNvSpPr txBox="1"/>
          <p:nvPr>
            <p:ph type="title"/>
          </p:nvPr>
        </p:nvSpPr>
        <p:spPr>
          <a:xfrm>
            <a:off x="609600" y="76568"/>
            <a:ext cx="10972800" cy="852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Social Skill Intervention Groups</a:t>
            </a:r>
            <a:endParaRPr/>
          </a:p>
        </p:txBody>
      </p:sp>
      <p:sp>
        <p:nvSpPr>
          <p:cNvPr id="293" name="Google Shape;293;g333e1a588e7_0_712"/>
          <p:cNvSpPr txBox="1"/>
          <p:nvPr>
            <p:ph idx="1" type="body"/>
          </p:nvPr>
        </p:nvSpPr>
        <p:spPr>
          <a:xfrm>
            <a:off x="834833" y="1466333"/>
            <a:ext cx="10972800" cy="4526100"/>
          </a:xfrm>
          <a:prstGeom prst="rect">
            <a:avLst/>
          </a:prstGeom>
          <a:noFill/>
          <a:ln>
            <a:noFill/>
          </a:ln>
        </p:spPr>
        <p:txBody>
          <a:bodyPr anchorCtr="0" anchor="t" bIns="91425" lIns="91425" spcFirstLastPara="1" rIns="91425" wrap="square" tIns="91425">
            <a:noAutofit/>
          </a:bodyPr>
          <a:lstStyle/>
          <a:p>
            <a:pPr indent="-431800" lvl="0" marL="457200" rtl="0" algn="l">
              <a:spcBef>
                <a:spcPts val="0"/>
              </a:spcBef>
              <a:spcAft>
                <a:spcPts val="0"/>
              </a:spcAft>
              <a:buClr>
                <a:srgbClr val="202124"/>
              </a:buClr>
              <a:buSzPts val="3200"/>
              <a:buChar char="•"/>
            </a:pPr>
            <a:r>
              <a:rPr lang="en-US">
                <a:highlight>
                  <a:schemeClr val="lt1"/>
                </a:highlight>
              </a:rPr>
              <a:t>Led by an adult who teaches the participants how to interact appropriately with adults, their peers and in social settings. </a:t>
            </a:r>
            <a:endParaRPr>
              <a:highlight>
                <a:schemeClr val="lt1"/>
              </a:highlight>
            </a:endParaRPr>
          </a:p>
          <a:p>
            <a:pPr indent="0" lvl="0" marL="457200" rtl="0" algn="l">
              <a:spcBef>
                <a:spcPts val="0"/>
              </a:spcBef>
              <a:spcAft>
                <a:spcPts val="0"/>
              </a:spcAft>
              <a:buNone/>
            </a:pPr>
            <a:r>
              <a:rPr lang="en-US">
                <a:highlight>
                  <a:schemeClr val="lt1"/>
                </a:highlight>
              </a:rPr>
              <a:t> </a:t>
            </a:r>
            <a:endParaRPr>
              <a:solidFill>
                <a:srgbClr val="202124"/>
              </a:solidFill>
            </a:endParaRPr>
          </a:p>
          <a:p>
            <a:pPr indent="-431800" lvl="0" marL="457200" rtl="0" algn="l">
              <a:spcBef>
                <a:spcPts val="0"/>
              </a:spcBef>
              <a:spcAft>
                <a:spcPts val="0"/>
              </a:spcAft>
              <a:buClr>
                <a:srgbClr val="202124"/>
              </a:buClr>
              <a:buSzPts val="3200"/>
              <a:buChar char="•"/>
            </a:pPr>
            <a:r>
              <a:rPr lang="en-US" sz="3200"/>
              <a:t>Support academic instruction by providing targeted instruction on specific skills (e.g., self-awareness, self-management and decision making skills</a:t>
            </a:r>
            <a:r>
              <a:rPr lang="en-US" sz="3200">
                <a:solidFill>
                  <a:srgbClr val="202124"/>
                </a:solidFill>
              </a:rPr>
              <a:t>)</a:t>
            </a:r>
            <a:endParaRPr sz="3200">
              <a:solidFill>
                <a:srgbClr val="202124"/>
              </a:solidFill>
            </a:endParaRPr>
          </a:p>
          <a:p>
            <a:pPr indent="0" lvl="0" marL="457200" rtl="0" algn="l">
              <a:spcBef>
                <a:spcPts val="0"/>
              </a:spcBef>
              <a:spcAft>
                <a:spcPts val="0"/>
              </a:spcAft>
              <a:buNone/>
            </a:pPr>
            <a:r>
              <a:t/>
            </a:r>
            <a:endParaRPr>
              <a:solidFill>
                <a:srgbClr val="202124"/>
              </a:solidFill>
            </a:endParaRPr>
          </a:p>
          <a:p>
            <a:pPr indent="-431800" lvl="0" marL="457200" rtl="0" algn="l">
              <a:spcBef>
                <a:spcPts val="0"/>
              </a:spcBef>
              <a:spcAft>
                <a:spcPts val="0"/>
              </a:spcAft>
              <a:buClr>
                <a:srgbClr val="202124"/>
              </a:buClr>
              <a:buSzPts val="3200"/>
              <a:buChar char="•"/>
            </a:pPr>
            <a:r>
              <a:rPr lang="en-US" sz="3200"/>
              <a:t>Help</a:t>
            </a:r>
            <a:r>
              <a:rPr lang="en-US" sz="3200">
                <a:solidFill>
                  <a:srgbClr val="202124"/>
                </a:solidFill>
              </a:rPr>
              <a:t> students set goals for themselves and build positive relationships with peers.</a:t>
            </a:r>
            <a:endParaRPr sz="3200">
              <a:solidFill>
                <a:srgbClr val="202124"/>
              </a:solidFill>
            </a:endParaRPr>
          </a:p>
          <a:p>
            <a:pPr indent="0" lvl="0" marL="0" rtl="0" algn="l">
              <a:lnSpc>
                <a:spcPct val="115000"/>
              </a:lnSpc>
              <a:spcBef>
                <a:spcPts val="0"/>
              </a:spcBef>
              <a:spcAft>
                <a:spcPts val="0"/>
              </a:spcAft>
              <a:buSzPts val="3200"/>
              <a:buNone/>
            </a:pPr>
            <a:r>
              <a:t/>
            </a:r>
            <a:endParaRPr sz="3200">
              <a:solidFill>
                <a:srgbClr val="FF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g333e1a588e7_0_27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Research Impacts</a:t>
            </a:r>
            <a:endParaRPr/>
          </a:p>
        </p:txBody>
      </p:sp>
      <p:sp>
        <p:nvSpPr>
          <p:cNvPr id="299" name="Google Shape;299;g333e1a588e7_0_275"/>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457200" lvl="0" marL="457200" rtl="0" algn="l">
              <a:lnSpc>
                <a:spcPct val="100000"/>
              </a:lnSpc>
              <a:spcBef>
                <a:spcPts val="640"/>
              </a:spcBef>
              <a:spcAft>
                <a:spcPts val="0"/>
              </a:spcAft>
              <a:buSzPts val="3700"/>
              <a:buChar char="•"/>
            </a:pPr>
            <a:r>
              <a:rPr lang="en-US" sz="3700"/>
              <a:t>Students who participated in SSIG improved in grades and standardized-test scores by 11 percentile points</a:t>
            </a:r>
            <a:endParaRPr sz="3700"/>
          </a:p>
          <a:p>
            <a:pPr indent="0" lvl="0" marL="457200" rtl="0" algn="l">
              <a:lnSpc>
                <a:spcPct val="100000"/>
              </a:lnSpc>
              <a:spcBef>
                <a:spcPts val="640"/>
              </a:spcBef>
              <a:spcAft>
                <a:spcPts val="0"/>
              </a:spcAft>
              <a:buSzPts val="3200"/>
              <a:buNone/>
            </a:pPr>
            <a:r>
              <a:t/>
            </a:r>
            <a:endParaRPr sz="3700"/>
          </a:p>
          <a:p>
            <a:pPr indent="-457200" lvl="0" marL="457200" rtl="0" algn="l">
              <a:lnSpc>
                <a:spcPct val="100000"/>
              </a:lnSpc>
              <a:spcBef>
                <a:spcPts val="640"/>
              </a:spcBef>
              <a:spcAft>
                <a:spcPts val="0"/>
              </a:spcAft>
              <a:buSzPts val="3700"/>
              <a:buChar char="•"/>
            </a:pPr>
            <a:r>
              <a:rPr lang="en-US" sz="3700"/>
              <a:t>Research concluded that Social Skills play an important role in the academic achievement and adjustment in school </a:t>
            </a:r>
            <a:endParaRPr sz="37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g333e1a588e7_0_111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Designed</a:t>
            </a:r>
            <a:r>
              <a:rPr lang="en-US"/>
              <a:t> for Students   </a:t>
            </a:r>
            <a:endParaRPr/>
          </a:p>
        </p:txBody>
      </p:sp>
      <p:sp>
        <p:nvSpPr>
          <p:cNvPr id="305" name="Google Shape;305;g333e1a588e7_0_1115"/>
          <p:cNvSpPr txBox="1"/>
          <p:nvPr>
            <p:ph idx="1" type="body"/>
          </p:nvPr>
        </p:nvSpPr>
        <p:spPr>
          <a:xfrm>
            <a:off x="513000" y="1331876"/>
            <a:ext cx="10972800" cy="4526100"/>
          </a:xfrm>
          <a:prstGeom prst="rect">
            <a:avLst/>
          </a:prstGeom>
          <a:noFill/>
          <a:ln>
            <a:noFill/>
          </a:ln>
        </p:spPr>
        <p:txBody>
          <a:bodyPr anchorCtr="0" anchor="t" bIns="91425" lIns="91425" spcFirstLastPara="1" rIns="91425" wrap="square" tIns="91425">
            <a:noAutofit/>
          </a:bodyPr>
          <a:lstStyle/>
          <a:p>
            <a:pPr indent="0" lvl="0" marL="0" rtl="0" algn="l">
              <a:lnSpc>
                <a:spcPct val="88333"/>
              </a:lnSpc>
              <a:spcBef>
                <a:spcPts val="5"/>
              </a:spcBef>
              <a:spcAft>
                <a:spcPts val="0"/>
              </a:spcAft>
              <a:buSzPts val="3200"/>
              <a:buNone/>
            </a:pPr>
            <a:r>
              <a:rPr lang="en-US" sz="3100">
                <a:highlight>
                  <a:srgbClr val="FFFFFF"/>
                </a:highlight>
              </a:rPr>
              <a:t>Students that: </a:t>
            </a:r>
            <a:endParaRPr sz="3100">
              <a:highlight>
                <a:srgbClr val="FFFFFF"/>
              </a:highlight>
            </a:endParaRPr>
          </a:p>
          <a:p>
            <a:pPr indent="-425450" lvl="0" marL="457200" rtl="0" algn="l">
              <a:lnSpc>
                <a:spcPct val="88333"/>
              </a:lnSpc>
              <a:spcBef>
                <a:spcPts val="5"/>
              </a:spcBef>
              <a:spcAft>
                <a:spcPts val="0"/>
              </a:spcAft>
              <a:buSzPts val="3100"/>
              <a:buChar char="•"/>
            </a:pPr>
            <a:r>
              <a:rPr lang="en-US" sz="3100">
                <a:highlight>
                  <a:srgbClr val="FFFFFF"/>
                </a:highlight>
              </a:rPr>
              <a:t>Have deficiencies in social skill functioning </a:t>
            </a:r>
            <a:endParaRPr sz="3100">
              <a:highlight>
                <a:srgbClr val="FFFFFF"/>
              </a:highlight>
            </a:endParaRPr>
          </a:p>
          <a:p>
            <a:pPr indent="-425450" lvl="0" marL="457200" rtl="0" algn="l">
              <a:lnSpc>
                <a:spcPct val="88333"/>
              </a:lnSpc>
              <a:spcBef>
                <a:spcPts val="0"/>
              </a:spcBef>
              <a:spcAft>
                <a:spcPts val="0"/>
              </a:spcAft>
              <a:buSzPts val="3100"/>
              <a:buChar char="•"/>
            </a:pPr>
            <a:r>
              <a:rPr lang="en-US" sz="3100">
                <a:highlight>
                  <a:srgbClr val="FFFFFF"/>
                </a:highlight>
              </a:rPr>
              <a:t>Are identified as exhibiting internalizing and/or externalizing behaviors across </a:t>
            </a:r>
            <a:r>
              <a:rPr lang="en-US" sz="3100">
                <a:highlight>
                  <a:srgbClr val="FFFFFF"/>
                </a:highlight>
              </a:rPr>
              <a:t>multiple</a:t>
            </a:r>
            <a:r>
              <a:rPr lang="en-US" sz="3100">
                <a:highlight>
                  <a:srgbClr val="FFFFFF"/>
                </a:highlight>
              </a:rPr>
              <a:t> </a:t>
            </a:r>
            <a:r>
              <a:rPr lang="en-US" sz="3100">
                <a:highlight>
                  <a:srgbClr val="FFFFFF"/>
                </a:highlight>
              </a:rPr>
              <a:t>settings. </a:t>
            </a:r>
            <a:r>
              <a:rPr lang="en-US" sz="3100">
                <a:highlight>
                  <a:srgbClr val="FFFFFF"/>
                </a:highlight>
              </a:rPr>
              <a:t> </a:t>
            </a:r>
            <a:endParaRPr sz="3100">
              <a:highlight>
                <a:srgbClr val="FFFFFF"/>
              </a:highlight>
            </a:endParaRPr>
          </a:p>
          <a:p>
            <a:pPr indent="-425450" lvl="0" marL="457200" rtl="0" algn="l">
              <a:lnSpc>
                <a:spcPct val="88333"/>
              </a:lnSpc>
              <a:spcBef>
                <a:spcPts val="0"/>
              </a:spcBef>
              <a:spcAft>
                <a:spcPts val="0"/>
              </a:spcAft>
              <a:buSzPts val="3100"/>
              <a:buChar char="•"/>
            </a:pPr>
            <a:r>
              <a:rPr lang="en-US" sz="3100">
                <a:highlight>
                  <a:srgbClr val="FFFFFF"/>
                </a:highlight>
              </a:rPr>
              <a:t>Struggle with acquisition deficits because social skills are missing from their repertoire </a:t>
            </a:r>
            <a:endParaRPr sz="31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g37aaae737c1_1_0"/>
          <p:cNvSpPr txBox="1"/>
          <p:nvPr>
            <p:ph type="title"/>
          </p:nvPr>
        </p:nvSpPr>
        <p:spPr>
          <a:xfrm>
            <a:off x="609600" y="52834"/>
            <a:ext cx="10972800" cy="880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Benefits of Social Skills Instruction   </a:t>
            </a:r>
            <a:endParaRPr/>
          </a:p>
        </p:txBody>
      </p:sp>
      <p:sp>
        <p:nvSpPr>
          <p:cNvPr id="311" name="Google Shape;311;g37aaae737c1_1_0"/>
          <p:cNvSpPr txBox="1"/>
          <p:nvPr>
            <p:ph idx="1" type="body"/>
          </p:nvPr>
        </p:nvSpPr>
        <p:spPr>
          <a:xfrm>
            <a:off x="437067" y="1449467"/>
            <a:ext cx="10972800" cy="4526100"/>
          </a:xfrm>
          <a:prstGeom prst="rect">
            <a:avLst/>
          </a:prstGeom>
          <a:noFill/>
          <a:ln>
            <a:noFill/>
          </a:ln>
        </p:spPr>
        <p:txBody>
          <a:bodyPr anchorCtr="0" anchor="t" bIns="91425" lIns="91425" spcFirstLastPara="1" rIns="91425" wrap="square" tIns="91425">
            <a:noAutofit/>
          </a:bodyPr>
          <a:lstStyle/>
          <a:p>
            <a:pPr indent="-508000" lvl="0" marL="609600" rtl="0" algn="l">
              <a:lnSpc>
                <a:spcPct val="115000"/>
              </a:lnSpc>
              <a:spcBef>
                <a:spcPts val="0"/>
              </a:spcBef>
              <a:spcAft>
                <a:spcPts val="0"/>
              </a:spcAft>
              <a:buSzPts val="3200"/>
              <a:buChar char="★"/>
            </a:pPr>
            <a:r>
              <a:rPr lang="en-US" sz="3200">
                <a:highlight>
                  <a:srgbClr val="FAFAFA"/>
                </a:highlight>
              </a:rPr>
              <a:t>B</a:t>
            </a:r>
            <a:r>
              <a:rPr lang="en-US" sz="3200"/>
              <a:t>etter relationships </a:t>
            </a:r>
            <a:endParaRPr sz="3200"/>
          </a:p>
          <a:p>
            <a:pPr indent="-508000" lvl="0" marL="609600" rtl="0" algn="l">
              <a:lnSpc>
                <a:spcPct val="115000"/>
              </a:lnSpc>
              <a:spcBef>
                <a:spcPts val="0"/>
              </a:spcBef>
              <a:spcAft>
                <a:spcPts val="0"/>
              </a:spcAft>
              <a:buSzPts val="3200"/>
              <a:buChar char="★"/>
            </a:pPr>
            <a:r>
              <a:rPr lang="en-US" sz="3200"/>
              <a:t>Contribute to peer acceptance </a:t>
            </a:r>
            <a:endParaRPr sz="3200"/>
          </a:p>
          <a:p>
            <a:pPr indent="-508000" lvl="0" marL="609600" rtl="0" algn="l">
              <a:lnSpc>
                <a:spcPct val="115000"/>
              </a:lnSpc>
              <a:spcBef>
                <a:spcPts val="0"/>
              </a:spcBef>
              <a:spcAft>
                <a:spcPts val="0"/>
              </a:spcAft>
              <a:buSzPts val="3200"/>
              <a:buChar char="★"/>
            </a:pPr>
            <a:r>
              <a:rPr lang="en-US" sz="3200"/>
              <a:t>More effective coping skills within social environments</a:t>
            </a:r>
            <a:endParaRPr sz="3200"/>
          </a:p>
          <a:p>
            <a:pPr indent="-508000" lvl="0" marL="609600" rtl="0" algn="l">
              <a:lnSpc>
                <a:spcPct val="115000"/>
              </a:lnSpc>
              <a:spcBef>
                <a:spcPts val="0"/>
              </a:spcBef>
              <a:spcAft>
                <a:spcPts val="0"/>
              </a:spcAft>
              <a:buSzPts val="3200"/>
              <a:buChar char="★"/>
            </a:pPr>
            <a:r>
              <a:rPr lang="en-US" sz="3200"/>
              <a:t>Predictive of job success </a:t>
            </a:r>
            <a:endParaRPr sz="3200"/>
          </a:p>
          <a:p>
            <a:pPr indent="-508000" lvl="0" marL="609600" rtl="0" algn="l">
              <a:lnSpc>
                <a:spcPct val="115000"/>
              </a:lnSpc>
              <a:spcBef>
                <a:spcPts val="0"/>
              </a:spcBef>
              <a:spcAft>
                <a:spcPts val="0"/>
              </a:spcAft>
              <a:buSzPts val="3200"/>
              <a:buChar char="★"/>
            </a:pPr>
            <a:r>
              <a:rPr lang="en-US" sz="3200"/>
              <a:t>Associated with better mental health status</a:t>
            </a:r>
            <a:endParaRPr sz="3200"/>
          </a:p>
          <a:p>
            <a:pPr indent="0" lvl="0" marL="609600" rtl="0" algn="l">
              <a:lnSpc>
                <a:spcPct val="100000"/>
              </a:lnSpc>
              <a:spcBef>
                <a:spcPts val="0"/>
              </a:spcBef>
              <a:spcAft>
                <a:spcPts val="0"/>
              </a:spcAft>
              <a:buSzPts val="3200"/>
              <a:buNone/>
            </a:pPr>
            <a:r>
              <a:t/>
            </a:r>
            <a:endParaRPr sz="3200">
              <a:latin typeface="Arial"/>
              <a:ea typeface="Arial"/>
              <a:cs typeface="Arial"/>
              <a:sym typeface="Arial"/>
            </a:endParaRPr>
          </a:p>
          <a:p>
            <a:pPr indent="0" lvl="0" marL="0" rtl="0" algn="l">
              <a:lnSpc>
                <a:spcPct val="115000"/>
              </a:lnSpc>
              <a:spcBef>
                <a:spcPts val="0"/>
              </a:spcBef>
              <a:spcAft>
                <a:spcPts val="0"/>
              </a:spcAft>
              <a:buClr>
                <a:schemeClr val="dk1"/>
              </a:buClr>
              <a:buSzPts val="1500"/>
              <a:buFont typeface="Arial"/>
              <a:buNone/>
            </a:pPr>
            <a:r>
              <a:t/>
            </a:r>
            <a:endParaRPr sz="1600">
              <a:solidFill>
                <a:srgbClr val="FF0000"/>
              </a:solidFill>
              <a:highlight>
                <a:srgbClr val="FAFAFA"/>
              </a:high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1">
                                            <p:txEl>
                                              <p:pRg end="0" st="0"/>
                                            </p:txEl>
                                          </p:spTgt>
                                        </p:tgtEl>
                                        <p:attrNameLst>
                                          <p:attrName>style.visibility</p:attrName>
                                        </p:attrNameLst>
                                      </p:cBhvr>
                                      <p:to>
                                        <p:strVal val="visible"/>
                                      </p:to>
                                    </p:set>
                                    <p:animEffect filter="fade" transition="in">
                                      <p:cBhvr>
                                        <p:cTn dur="3500"/>
                                        <p:tgtEl>
                                          <p:spTgt spid="311">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1" st="1"/>
                                            </p:txEl>
                                          </p:spTgt>
                                        </p:tgtEl>
                                        <p:attrNameLst>
                                          <p:attrName>style.visibility</p:attrName>
                                        </p:attrNameLst>
                                      </p:cBhvr>
                                      <p:to>
                                        <p:strVal val="visible"/>
                                      </p:to>
                                    </p:set>
                                    <p:animEffect filter="fade" transition="in">
                                      <p:cBhvr>
                                        <p:cTn dur="3500"/>
                                        <p:tgtEl>
                                          <p:spTgt spid="311">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2" st="2"/>
                                            </p:txEl>
                                          </p:spTgt>
                                        </p:tgtEl>
                                        <p:attrNameLst>
                                          <p:attrName>style.visibility</p:attrName>
                                        </p:attrNameLst>
                                      </p:cBhvr>
                                      <p:to>
                                        <p:strVal val="visible"/>
                                      </p:to>
                                    </p:set>
                                    <p:animEffect filter="fade" transition="in">
                                      <p:cBhvr>
                                        <p:cTn dur="3500"/>
                                        <p:tgtEl>
                                          <p:spTgt spid="311">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3" st="3"/>
                                            </p:txEl>
                                          </p:spTgt>
                                        </p:tgtEl>
                                        <p:attrNameLst>
                                          <p:attrName>style.visibility</p:attrName>
                                        </p:attrNameLst>
                                      </p:cBhvr>
                                      <p:to>
                                        <p:strVal val="visible"/>
                                      </p:to>
                                    </p:set>
                                    <p:animEffect filter="fade" transition="in">
                                      <p:cBhvr>
                                        <p:cTn dur="3500"/>
                                        <p:tgtEl>
                                          <p:spTgt spid="311">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4" st="4"/>
                                            </p:txEl>
                                          </p:spTgt>
                                        </p:tgtEl>
                                        <p:attrNameLst>
                                          <p:attrName>style.visibility</p:attrName>
                                        </p:attrNameLst>
                                      </p:cBhvr>
                                      <p:to>
                                        <p:strVal val="visible"/>
                                      </p:to>
                                    </p:set>
                                    <p:animEffect filter="fade" transition="in">
                                      <p:cBhvr>
                                        <p:cTn dur="3500"/>
                                        <p:tgtEl>
                                          <p:spTgt spid="311">
                                            <p:txEl>
                                              <p:pRg end="4" st="4"/>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5" st="5"/>
                                            </p:txEl>
                                          </p:spTgt>
                                        </p:tgtEl>
                                        <p:attrNameLst>
                                          <p:attrName>style.visibility</p:attrName>
                                        </p:attrNameLst>
                                      </p:cBhvr>
                                      <p:to>
                                        <p:strVal val="visible"/>
                                      </p:to>
                                    </p:set>
                                    <p:animEffect filter="fade" transition="in">
                                      <p:cBhvr>
                                        <p:cTn dur="3500"/>
                                        <p:tgtEl>
                                          <p:spTgt spid="311">
                                            <p:txEl>
                                              <p:pRg end="5" st="5"/>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6" st="6"/>
                                            </p:txEl>
                                          </p:spTgt>
                                        </p:tgtEl>
                                        <p:attrNameLst>
                                          <p:attrName>style.visibility</p:attrName>
                                        </p:attrNameLst>
                                      </p:cBhvr>
                                      <p:to>
                                        <p:strVal val="visible"/>
                                      </p:to>
                                    </p:set>
                                    <p:animEffect filter="fade" transition="in">
                                      <p:cBhvr>
                                        <p:cTn dur="3500"/>
                                        <p:tgtEl>
                                          <p:spTgt spid="311">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g333e1a588e7_0_988"/>
          <p:cNvSpPr txBox="1"/>
          <p:nvPr>
            <p:ph type="title"/>
          </p:nvPr>
        </p:nvSpPr>
        <p:spPr>
          <a:xfrm>
            <a:off x="1045941" y="2453812"/>
            <a:ext cx="10363200" cy="1362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t>  </a:t>
            </a:r>
            <a:r>
              <a:rPr lang="en-US">
                <a:solidFill>
                  <a:schemeClr val="dk1"/>
                </a:solidFill>
              </a:rPr>
              <a:t>Developing the Essential Features of SSIG </a:t>
            </a:r>
            <a:endParaRPr>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g333e1a588e7_0_1384"/>
          <p:cNvSpPr txBox="1"/>
          <p:nvPr>
            <p:ph type="title"/>
          </p:nvPr>
        </p:nvSpPr>
        <p:spPr>
          <a:xfrm>
            <a:off x="220167" y="-121833"/>
            <a:ext cx="10972800" cy="1143300"/>
          </a:xfrm>
          <a:prstGeom prst="rect">
            <a:avLst/>
          </a:prstGeom>
          <a:noFill/>
          <a:ln>
            <a:noFill/>
          </a:ln>
        </p:spPr>
        <p:txBody>
          <a:bodyPr anchorCtr="0" anchor="ctr" bIns="60925" lIns="121900" spcFirstLastPara="1" rIns="121900" wrap="square" tIns="60925">
            <a:noAutofit/>
          </a:bodyPr>
          <a:lstStyle/>
          <a:p>
            <a:pPr indent="0" lvl="0" marL="0" rtl="0" algn="ctr">
              <a:lnSpc>
                <a:spcPct val="100000"/>
              </a:lnSpc>
              <a:spcBef>
                <a:spcPts val="0"/>
              </a:spcBef>
              <a:spcAft>
                <a:spcPts val="0"/>
              </a:spcAft>
              <a:buClr>
                <a:schemeClr val="dk1"/>
              </a:buClr>
              <a:buSzPts val="5900"/>
              <a:buFont typeface="Calibri"/>
              <a:buNone/>
            </a:pPr>
            <a:r>
              <a:rPr lang="en-US"/>
              <a:t>Essential Personnel </a:t>
            </a:r>
            <a:endParaRPr/>
          </a:p>
        </p:txBody>
      </p:sp>
      <p:sp>
        <p:nvSpPr>
          <p:cNvPr id="323" name="Google Shape;323;g333e1a588e7_0_1384"/>
          <p:cNvSpPr txBox="1"/>
          <p:nvPr>
            <p:ph idx="1" type="body"/>
          </p:nvPr>
        </p:nvSpPr>
        <p:spPr>
          <a:xfrm>
            <a:off x="220167" y="894933"/>
            <a:ext cx="10972800" cy="4953900"/>
          </a:xfrm>
          <a:prstGeom prst="rect">
            <a:avLst/>
          </a:prstGeom>
          <a:noFill/>
          <a:ln>
            <a:noFill/>
          </a:ln>
        </p:spPr>
        <p:txBody>
          <a:bodyPr anchorCtr="0" anchor="t" bIns="60925" lIns="121900" spcFirstLastPara="1" rIns="121900" wrap="square" tIns="60925">
            <a:noAutofit/>
          </a:bodyPr>
          <a:lstStyle/>
          <a:p>
            <a:pPr indent="-425450" lvl="0" marL="457200" rtl="0" algn="l">
              <a:lnSpc>
                <a:spcPct val="100000"/>
              </a:lnSpc>
              <a:spcBef>
                <a:spcPts val="0"/>
              </a:spcBef>
              <a:spcAft>
                <a:spcPts val="0"/>
              </a:spcAft>
              <a:buClr>
                <a:srgbClr val="FF0000"/>
              </a:buClr>
              <a:buSzPts val="3700"/>
              <a:buFont typeface="Arial"/>
              <a:buChar char="•"/>
            </a:pPr>
            <a:r>
              <a:rPr lang="en-US" sz="3700"/>
              <a:t>I</a:t>
            </a:r>
            <a:r>
              <a:rPr lang="en-US" sz="3500"/>
              <a:t>ntervention Coordinator</a:t>
            </a:r>
            <a:endParaRPr sz="3500"/>
          </a:p>
          <a:p>
            <a:pPr indent="-330200" lvl="1" marL="990600" rtl="0" algn="l">
              <a:lnSpc>
                <a:spcPct val="100000"/>
              </a:lnSpc>
              <a:spcBef>
                <a:spcPts val="700"/>
              </a:spcBef>
              <a:spcAft>
                <a:spcPts val="0"/>
              </a:spcAft>
              <a:buSzPts val="3000"/>
              <a:buChar char="•"/>
            </a:pPr>
            <a:r>
              <a:rPr lang="en-US" sz="3000"/>
              <a:t>Organizes resources</a:t>
            </a:r>
            <a:endParaRPr sz="3000"/>
          </a:p>
          <a:p>
            <a:pPr indent="-330200" lvl="1" marL="990600" rtl="0" algn="l">
              <a:lnSpc>
                <a:spcPct val="100000"/>
              </a:lnSpc>
              <a:spcBef>
                <a:spcPts val="700"/>
              </a:spcBef>
              <a:spcAft>
                <a:spcPts val="0"/>
              </a:spcAft>
              <a:buSzPts val="3000"/>
              <a:buChar char="•"/>
            </a:pPr>
            <a:r>
              <a:rPr lang="en-US" sz="3000"/>
              <a:t>Trains facilitators and family</a:t>
            </a:r>
            <a:endParaRPr sz="3000"/>
          </a:p>
          <a:p>
            <a:pPr indent="-330200" lvl="1" marL="990600" rtl="0" algn="l">
              <a:lnSpc>
                <a:spcPct val="100000"/>
              </a:lnSpc>
              <a:spcBef>
                <a:spcPts val="700"/>
              </a:spcBef>
              <a:spcAft>
                <a:spcPts val="0"/>
              </a:spcAft>
              <a:buSzPts val="3000"/>
              <a:buChar char="•"/>
            </a:pPr>
            <a:r>
              <a:rPr lang="en-US" sz="3000"/>
              <a:t>Communicates student outcomes to the Advanced Tiers team</a:t>
            </a:r>
            <a:endParaRPr sz="3000"/>
          </a:p>
          <a:p>
            <a:pPr indent="-330200" lvl="1" marL="990600" rtl="0" algn="l">
              <a:lnSpc>
                <a:spcPct val="100000"/>
              </a:lnSpc>
              <a:spcBef>
                <a:spcPts val="700"/>
              </a:spcBef>
              <a:spcAft>
                <a:spcPts val="0"/>
              </a:spcAft>
              <a:buSzPts val="3000"/>
              <a:buChar char="•"/>
            </a:pPr>
            <a:r>
              <a:rPr lang="en-US" sz="3000"/>
              <a:t>May also be data manager</a:t>
            </a:r>
            <a:endParaRPr sz="3000"/>
          </a:p>
          <a:p>
            <a:pPr indent="-412750" lvl="0" marL="457200" rtl="0" algn="l">
              <a:lnSpc>
                <a:spcPct val="100000"/>
              </a:lnSpc>
              <a:spcBef>
                <a:spcPts val="900"/>
              </a:spcBef>
              <a:spcAft>
                <a:spcPts val="0"/>
              </a:spcAft>
              <a:buClr>
                <a:srgbClr val="FF0000"/>
              </a:buClr>
              <a:buSzPts val="3500"/>
              <a:buFont typeface="Arial"/>
              <a:buChar char="•"/>
            </a:pPr>
            <a:r>
              <a:rPr lang="en-US" sz="3500"/>
              <a:t>Facilitator(s)</a:t>
            </a:r>
            <a:endParaRPr sz="3500"/>
          </a:p>
          <a:p>
            <a:pPr indent="-330200" lvl="1" marL="990600" rtl="0" algn="l">
              <a:lnSpc>
                <a:spcPct val="100000"/>
              </a:lnSpc>
              <a:spcBef>
                <a:spcPts val="700"/>
              </a:spcBef>
              <a:spcAft>
                <a:spcPts val="0"/>
              </a:spcAft>
              <a:buSzPts val="3000"/>
              <a:buChar char="•"/>
            </a:pPr>
            <a:r>
              <a:rPr lang="en-US" sz="3000"/>
              <a:t>Organizes lesson plans and materials</a:t>
            </a:r>
            <a:endParaRPr sz="3000"/>
          </a:p>
          <a:p>
            <a:pPr indent="-330200" lvl="1" marL="990600" rtl="0" algn="l">
              <a:lnSpc>
                <a:spcPct val="100000"/>
              </a:lnSpc>
              <a:spcBef>
                <a:spcPts val="700"/>
              </a:spcBef>
              <a:spcAft>
                <a:spcPts val="0"/>
              </a:spcAft>
              <a:buSzPts val="3000"/>
              <a:buChar char="•"/>
            </a:pPr>
            <a:r>
              <a:rPr lang="en-US" sz="3000"/>
              <a:t>Teaches a group of students</a:t>
            </a:r>
            <a:endParaRPr sz="3000"/>
          </a:p>
          <a:p>
            <a:pPr indent="-330200" lvl="1" marL="990600" rtl="0" algn="l">
              <a:lnSpc>
                <a:spcPct val="100000"/>
              </a:lnSpc>
              <a:spcBef>
                <a:spcPts val="700"/>
              </a:spcBef>
              <a:spcAft>
                <a:spcPts val="0"/>
              </a:spcAft>
              <a:buSzPts val="3000"/>
              <a:buChar char="•"/>
            </a:pPr>
            <a:r>
              <a:rPr lang="en-US" sz="3000"/>
              <a:t>Communicates with families</a:t>
            </a:r>
            <a:endParaRPr sz="3000"/>
          </a:p>
          <a:p>
            <a:pPr indent="-139700" lvl="1" marL="990600" rtl="0" algn="l">
              <a:lnSpc>
                <a:spcPct val="100000"/>
              </a:lnSpc>
              <a:spcBef>
                <a:spcPts val="700"/>
              </a:spcBef>
              <a:spcAft>
                <a:spcPts val="0"/>
              </a:spcAft>
              <a:buSzPts val="3700"/>
              <a:buNone/>
            </a:pPr>
            <a:r>
              <a:t/>
            </a:r>
            <a:endParaRPr sz="2600"/>
          </a:p>
          <a:p>
            <a:pPr indent="-139700" lvl="1" marL="990600" rtl="0" algn="l">
              <a:lnSpc>
                <a:spcPct val="100000"/>
              </a:lnSpc>
              <a:spcBef>
                <a:spcPts val="700"/>
              </a:spcBef>
              <a:spcAft>
                <a:spcPts val="0"/>
              </a:spcAft>
              <a:buSzPts val="3700"/>
              <a:buNone/>
            </a:pPr>
            <a:r>
              <a:t/>
            </a:r>
            <a:endParaRPr sz="26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g333e1a588e7_0_1391"/>
          <p:cNvSpPr txBox="1"/>
          <p:nvPr>
            <p:ph type="title"/>
          </p:nvPr>
        </p:nvSpPr>
        <p:spPr>
          <a:xfrm>
            <a:off x="812800" y="366175"/>
            <a:ext cx="10731600" cy="1524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Counselors</a:t>
            </a:r>
            <a:endParaRPr/>
          </a:p>
        </p:txBody>
      </p:sp>
      <p:sp>
        <p:nvSpPr>
          <p:cNvPr id="329" name="Google Shape;329;g333e1a588e7_0_1391"/>
          <p:cNvSpPr txBox="1"/>
          <p:nvPr>
            <p:ph idx="1" type="body"/>
          </p:nvPr>
        </p:nvSpPr>
        <p:spPr>
          <a:xfrm>
            <a:off x="661633" y="1417833"/>
            <a:ext cx="10972800" cy="452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SzPts val="3200"/>
              <a:buNone/>
            </a:pPr>
            <a:r>
              <a:rPr lang="en-US"/>
              <a:t>Assess</a:t>
            </a:r>
            <a:endParaRPr/>
          </a:p>
          <a:p>
            <a:pPr indent="-508000" lvl="0" marL="609600" rtl="0" algn="l">
              <a:lnSpc>
                <a:spcPct val="100000"/>
              </a:lnSpc>
              <a:spcBef>
                <a:spcPts val="640"/>
              </a:spcBef>
              <a:spcAft>
                <a:spcPts val="0"/>
              </a:spcAft>
              <a:buSzPts val="3200"/>
              <a:buChar char="•"/>
            </a:pPr>
            <a:r>
              <a:rPr lang="en-US"/>
              <a:t>Current responsibilities</a:t>
            </a:r>
            <a:endParaRPr/>
          </a:p>
          <a:p>
            <a:pPr indent="-508000" lvl="0" marL="609600" rtl="0" algn="l">
              <a:lnSpc>
                <a:spcPct val="100000"/>
              </a:lnSpc>
              <a:spcBef>
                <a:spcPts val="0"/>
              </a:spcBef>
              <a:spcAft>
                <a:spcPts val="0"/>
              </a:spcAft>
              <a:buSzPts val="3200"/>
              <a:buChar char="•"/>
            </a:pPr>
            <a:r>
              <a:rPr lang="en-US"/>
              <a:t>Groups they are currently facilitating for alignment </a:t>
            </a:r>
            <a:endParaRPr/>
          </a:p>
          <a:p>
            <a:pPr indent="-508000" lvl="0" marL="609600" rtl="0" algn="l">
              <a:lnSpc>
                <a:spcPct val="100000"/>
              </a:lnSpc>
              <a:spcBef>
                <a:spcPts val="0"/>
              </a:spcBef>
              <a:spcAft>
                <a:spcPts val="0"/>
              </a:spcAft>
              <a:buSzPts val="3200"/>
              <a:buChar char="•"/>
            </a:pPr>
            <a:r>
              <a:rPr lang="en-US"/>
              <a:t>Time availability </a:t>
            </a:r>
            <a:endParaRPr/>
          </a:p>
          <a:p>
            <a:pPr indent="0" lvl="0" marL="0" rtl="0" algn="l">
              <a:lnSpc>
                <a:spcPct val="100000"/>
              </a:lnSpc>
              <a:spcBef>
                <a:spcPts val="640"/>
              </a:spcBef>
              <a:spcAft>
                <a:spcPts val="0"/>
              </a:spcAft>
              <a:buSzPts val="3200"/>
              <a:buNone/>
            </a:pPr>
            <a:r>
              <a:t/>
            </a:r>
            <a:endParaRPr/>
          </a:p>
          <a:p>
            <a:pPr indent="0" lvl="0" marL="0" rtl="0" algn="l">
              <a:lnSpc>
                <a:spcPct val="100000"/>
              </a:lnSpc>
              <a:spcBef>
                <a:spcPts val="640"/>
              </a:spcBef>
              <a:spcAft>
                <a:spcPts val="0"/>
              </a:spcAft>
              <a:buSzPts val="3200"/>
              <a:buNone/>
            </a:pPr>
            <a:r>
              <a:rPr lang="en-US"/>
              <a:t>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g333e1a588e7_0_1397"/>
          <p:cNvSpPr txBox="1"/>
          <p:nvPr>
            <p:ph type="title"/>
          </p:nvPr>
        </p:nvSpPr>
        <p:spPr>
          <a:xfrm>
            <a:off x="812800" y="366175"/>
            <a:ext cx="10806900" cy="1524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Responsibilities of Teachers/Staff  </a:t>
            </a:r>
            <a:endParaRPr/>
          </a:p>
        </p:txBody>
      </p:sp>
      <p:sp>
        <p:nvSpPr>
          <p:cNvPr id="335" name="Google Shape;335;g333e1a588e7_0_1397"/>
          <p:cNvSpPr txBox="1"/>
          <p:nvPr>
            <p:ph idx="1" type="body"/>
          </p:nvPr>
        </p:nvSpPr>
        <p:spPr>
          <a:xfrm>
            <a:off x="759125" y="1715025"/>
            <a:ext cx="11010600" cy="603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3200"/>
              <a:buNone/>
            </a:pPr>
            <a:r>
              <a:rPr lang="en-US" sz="3300">
                <a:highlight>
                  <a:srgbClr val="FFFFFF"/>
                </a:highlight>
              </a:rPr>
              <a:t> Teachers will:  </a:t>
            </a:r>
            <a:endParaRPr sz="3300">
              <a:highlight>
                <a:srgbClr val="FFFFFF"/>
              </a:highlight>
            </a:endParaRPr>
          </a:p>
          <a:p>
            <a:pPr indent="-514350" lvl="0" marL="609600" rtl="0" algn="l">
              <a:lnSpc>
                <a:spcPct val="115000"/>
              </a:lnSpc>
              <a:spcBef>
                <a:spcPts val="0"/>
              </a:spcBef>
              <a:spcAft>
                <a:spcPts val="0"/>
              </a:spcAft>
              <a:buSzPts val="3300"/>
              <a:buChar char="•"/>
            </a:pPr>
            <a:r>
              <a:rPr lang="en-US" sz="3300">
                <a:highlight>
                  <a:srgbClr val="FFFFFF"/>
                </a:highlight>
              </a:rPr>
              <a:t>help students practice and use social skills taught in the weekly group session.</a:t>
            </a:r>
            <a:endParaRPr sz="3300">
              <a:highlight>
                <a:srgbClr val="FFFFFF"/>
              </a:highlight>
            </a:endParaRPr>
          </a:p>
          <a:p>
            <a:pPr indent="-514350" lvl="0" marL="609600" rtl="0" algn="l">
              <a:lnSpc>
                <a:spcPct val="115000"/>
              </a:lnSpc>
              <a:spcBef>
                <a:spcPts val="0"/>
              </a:spcBef>
              <a:spcAft>
                <a:spcPts val="0"/>
              </a:spcAft>
              <a:buSzPts val="3300"/>
              <a:buChar char="•"/>
            </a:pPr>
            <a:r>
              <a:rPr lang="en-US" sz="3300">
                <a:highlight>
                  <a:srgbClr val="FFFFFF"/>
                </a:highlight>
              </a:rPr>
              <a:t>prompt and reinforce student use of newly learned skills.</a:t>
            </a:r>
            <a:endParaRPr sz="3300">
              <a:highlight>
                <a:srgbClr val="FFFFFF"/>
              </a:highlight>
            </a:endParaRPr>
          </a:p>
          <a:p>
            <a:pPr indent="-514350" lvl="0" marL="609600" rtl="0" algn="l">
              <a:lnSpc>
                <a:spcPct val="115000"/>
              </a:lnSpc>
              <a:spcBef>
                <a:spcPts val="0"/>
              </a:spcBef>
              <a:spcAft>
                <a:spcPts val="0"/>
              </a:spcAft>
              <a:buSzPts val="3300"/>
              <a:buChar char="•"/>
            </a:pPr>
            <a:r>
              <a:rPr lang="en-US" sz="3300">
                <a:highlight>
                  <a:srgbClr val="FFFFFF"/>
                </a:highlight>
              </a:rPr>
              <a:t>regularly rate student performance of specific social skills </a:t>
            </a:r>
            <a:r>
              <a:rPr lang="en-US" sz="3300">
                <a:solidFill>
                  <a:srgbClr val="231F20"/>
                </a:solidFill>
              </a:rPr>
              <a:t>as indicated on their daily or weekly progress report. </a:t>
            </a:r>
            <a:endParaRPr sz="33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Working Agreements</a:t>
            </a:r>
            <a:endParaRPr/>
          </a:p>
        </p:txBody>
      </p:sp>
      <p:sp>
        <p:nvSpPr>
          <p:cNvPr id="129" name="Google Shape;129;p5"/>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rmAutofit fontScale="92500" lnSpcReduction="20000"/>
          </a:bodyPr>
          <a:lstStyle/>
          <a:p>
            <a:pPr indent="-139700" lvl="0" marL="342900" rtl="0" algn="l">
              <a:lnSpc>
                <a:spcPct val="100000"/>
              </a:lnSpc>
              <a:spcBef>
                <a:spcPts val="0"/>
              </a:spcBef>
              <a:spcAft>
                <a:spcPts val="0"/>
              </a:spcAft>
              <a:buSzPct val="75000"/>
              <a:buNone/>
            </a:pPr>
            <a:r>
              <a:rPr b="1" lang="en-US">
                <a:latin typeface="Arial"/>
                <a:ea typeface="Arial"/>
                <a:cs typeface="Arial"/>
                <a:sym typeface="Arial"/>
              </a:rPr>
              <a:t>Be Respectful</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Be an active listener—open to new ideas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Use notes for side bar conversations</a:t>
            </a:r>
            <a:endParaRPr>
              <a:latin typeface="Arial"/>
              <a:ea typeface="Arial"/>
              <a:cs typeface="Arial"/>
              <a:sym typeface="Arial"/>
            </a:endParaRPr>
          </a:p>
          <a:p>
            <a:pPr indent="0" lvl="0" marL="342900" rtl="0" algn="l">
              <a:lnSpc>
                <a:spcPct val="100000"/>
              </a:lnSpc>
              <a:spcBef>
                <a:spcPts val="640"/>
              </a:spcBef>
              <a:spcAft>
                <a:spcPts val="0"/>
              </a:spcAft>
              <a:buSzPts val="3200"/>
              <a:buNone/>
            </a:pPr>
            <a:r>
              <a:t/>
            </a:r>
            <a:endParaRPr sz="850">
              <a:latin typeface="Arial"/>
              <a:ea typeface="Arial"/>
              <a:cs typeface="Arial"/>
              <a:sym typeface="Arial"/>
            </a:endParaRPr>
          </a:p>
          <a:p>
            <a:pPr indent="-139700" lvl="0" marL="342900" rtl="0" algn="l">
              <a:lnSpc>
                <a:spcPct val="100000"/>
              </a:lnSpc>
              <a:spcBef>
                <a:spcPts val="640"/>
              </a:spcBef>
              <a:spcAft>
                <a:spcPts val="0"/>
              </a:spcAft>
              <a:buSzPct val="75000"/>
              <a:buNone/>
            </a:pPr>
            <a:r>
              <a:rPr b="1" lang="en-US">
                <a:latin typeface="Arial"/>
                <a:ea typeface="Arial"/>
                <a:cs typeface="Arial"/>
                <a:sym typeface="Arial"/>
              </a:rPr>
              <a:t>Be Responsible</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Be on time for sessions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Silence cell phones—reply appropriately</a:t>
            </a:r>
            <a:endParaRPr>
              <a:latin typeface="Arial"/>
              <a:ea typeface="Arial"/>
              <a:cs typeface="Arial"/>
              <a:sym typeface="Arial"/>
            </a:endParaRPr>
          </a:p>
          <a:p>
            <a:pPr indent="0" lvl="0" marL="342900" rtl="0" algn="l">
              <a:lnSpc>
                <a:spcPct val="100000"/>
              </a:lnSpc>
              <a:spcBef>
                <a:spcPts val="640"/>
              </a:spcBef>
              <a:spcAft>
                <a:spcPts val="0"/>
              </a:spcAft>
              <a:buSzPct val="384384"/>
              <a:buNone/>
            </a:pPr>
            <a:r>
              <a:t/>
            </a:r>
            <a:endParaRPr sz="900">
              <a:latin typeface="Arial"/>
              <a:ea typeface="Arial"/>
              <a:cs typeface="Arial"/>
              <a:sym typeface="Arial"/>
            </a:endParaRPr>
          </a:p>
          <a:p>
            <a:pPr indent="-139700" lvl="0" marL="342900" rtl="0" algn="l">
              <a:lnSpc>
                <a:spcPct val="100000"/>
              </a:lnSpc>
              <a:spcBef>
                <a:spcPts val="640"/>
              </a:spcBef>
              <a:spcAft>
                <a:spcPts val="0"/>
              </a:spcAft>
              <a:buSzPct val="75000"/>
              <a:buNone/>
            </a:pPr>
            <a:r>
              <a:rPr b="1" lang="en-US">
                <a:latin typeface="Arial"/>
                <a:ea typeface="Arial"/>
                <a:cs typeface="Arial"/>
                <a:sym typeface="Arial"/>
              </a:rPr>
              <a:t>Be a Problem Solver</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Follow the decision making process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Work toward consensus and support decisions of the group</a:t>
            </a:r>
            <a:endParaRPr>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g333e1a588e7_0_1403"/>
          <p:cNvSpPr txBox="1"/>
          <p:nvPr>
            <p:ph type="title"/>
          </p:nvPr>
        </p:nvSpPr>
        <p:spPr>
          <a:xfrm>
            <a:off x="1146984" y="386108"/>
            <a:ext cx="8947200" cy="938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Team Discussion </a:t>
            </a:r>
            <a:endParaRPr/>
          </a:p>
        </p:txBody>
      </p:sp>
      <p:sp>
        <p:nvSpPr>
          <p:cNvPr id="341" name="Google Shape;341;g333e1a588e7_0_1403"/>
          <p:cNvSpPr txBox="1"/>
          <p:nvPr>
            <p:ph idx="1" type="body"/>
          </p:nvPr>
        </p:nvSpPr>
        <p:spPr>
          <a:xfrm>
            <a:off x="297650" y="1575525"/>
            <a:ext cx="11579400" cy="603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500"/>
              <a:buFont typeface="Arial"/>
              <a:buNone/>
            </a:pPr>
            <a:r>
              <a:rPr lang="en-US" sz="3500">
                <a:solidFill>
                  <a:schemeClr val="dk1"/>
                </a:solidFill>
                <a:highlight>
                  <a:srgbClr val="FFFFFF"/>
                </a:highlight>
              </a:rPr>
              <a:t> Discuss and document each of the considerations below:</a:t>
            </a:r>
            <a:endParaRPr sz="3500">
              <a:solidFill>
                <a:schemeClr val="dk1"/>
              </a:solidFill>
              <a:highlight>
                <a:srgbClr val="FF9900"/>
              </a:highlight>
            </a:endParaRPr>
          </a:p>
          <a:p>
            <a:pPr indent="-527050" lvl="0" marL="609600" rtl="0" algn="l">
              <a:lnSpc>
                <a:spcPct val="115000"/>
              </a:lnSpc>
              <a:spcBef>
                <a:spcPts val="0"/>
              </a:spcBef>
              <a:spcAft>
                <a:spcPts val="0"/>
              </a:spcAft>
              <a:buClr>
                <a:schemeClr val="dk1"/>
              </a:buClr>
              <a:buSzPts val="3500"/>
              <a:buFont typeface="Calibri"/>
              <a:buAutoNum type="arabicPeriod"/>
            </a:pPr>
            <a:r>
              <a:rPr lang="en-US" sz="3500">
                <a:solidFill>
                  <a:schemeClr val="dk1"/>
                </a:solidFill>
              </a:rPr>
              <a:t>Who in your building will be the coordinator of SSIG? </a:t>
            </a:r>
            <a:endParaRPr sz="3500">
              <a:solidFill>
                <a:schemeClr val="dk1"/>
              </a:solidFill>
            </a:endParaRPr>
          </a:p>
          <a:p>
            <a:pPr indent="-527050" lvl="0" marL="609600" rtl="0" algn="l">
              <a:lnSpc>
                <a:spcPct val="115000"/>
              </a:lnSpc>
              <a:spcBef>
                <a:spcPts val="0"/>
              </a:spcBef>
              <a:spcAft>
                <a:spcPts val="0"/>
              </a:spcAft>
              <a:buClr>
                <a:schemeClr val="dk1"/>
              </a:buClr>
              <a:buSzPts val="3500"/>
              <a:buFont typeface="Calibri"/>
              <a:buAutoNum type="arabicPeriod"/>
            </a:pPr>
            <a:r>
              <a:rPr lang="en-US" sz="3500">
                <a:solidFill>
                  <a:schemeClr val="dk1"/>
                </a:solidFill>
              </a:rPr>
              <a:t>Who will be the facilitator(s)?</a:t>
            </a:r>
            <a:endParaRPr sz="3500">
              <a:solidFill>
                <a:schemeClr val="dk1"/>
              </a:solidFill>
            </a:endParaRPr>
          </a:p>
          <a:p>
            <a:pPr indent="-527050" lvl="0" marL="609600" rtl="0" algn="l">
              <a:lnSpc>
                <a:spcPct val="115000"/>
              </a:lnSpc>
              <a:spcBef>
                <a:spcPts val="0"/>
              </a:spcBef>
              <a:spcAft>
                <a:spcPts val="0"/>
              </a:spcAft>
              <a:buClr>
                <a:schemeClr val="dk1"/>
              </a:buClr>
              <a:buSzPts val="3500"/>
              <a:buFont typeface="Calibri"/>
              <a:buAutoNum type="arabicPeriod"/>
            </a:pPr>
            <a:r>
              <a:rPr lang="en-US" sz="3500">
                <a:solidFill>
                  <a:schemeClr val="dk1"/>
                </a:solidFill>
              </a:rPr>
              <a:t>What responsibilities will be assigned to the counselor ? </a:t>
            </a:r>
            <a:endParaRPr sz="3500">
              <a:solidFill>
                <a:schemeClr val="dk1"/>
              </a:solidFill>
            </a:endParaRPr>
          </a:p>
          <a:p>
            <a:pPr indent="0" lvl="0" marL="0" rtl="0" algn="l">
              <a:lnSpc>
                <a:spcPct val="115000"/>
              </a:lnSpc>
              <a:spcBef>
                <a:spcPts val="0"/>
              </a:spcBef>
              <a:spcAft>
                <a:spcPts val="0"/>
              </a:spcAft>
              <a:buClr>
                <a:schemeClr val="dk1"/>
              </a:buClr>
              <a:buSzPts val="1500"/>
              <a:buFont typeface="Arial"/>
              <a:buNone/>
            </a:pPr>
            <a:r>
              <a:t/>
            </a:r>
            <a:endParaRPr b="1" sz="3500">
              <a:solidFill>
                <a:schemeClr val="dk1"/>
              </a:solidFill>
            </a:endParaRPr>
          </a:p>
          <a:p>
            <a:pPr indent="0" lvl="0" marL="0" rtl="0" algn="l">
              <a:lnSpc>
                <a:spcPct val="100000"/>
              </a:lnSpc>
              <a:spcBef>
                <a:spcPts val="640"/>
              </a:spcBef>
              <a:spcAft>
                <a:spcPts val="0"/>
              </a:spcAft>
              <a:buSzPts val="3200"/>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g333e1a588e7_0_1817"/>
          <p:cNvSpPr txBox="1"/>
          <p:nvPr>
            <p:ph type="title"/>
          </p:nvPr>
        </p:nvSpPr>
        <p:spPr>
          <a:xfrm>
            <a:off x="1507160" y="436485"/>
            <a:ext cx="9818100" cy="926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Pause &amp; Reflect </a:t>
            </a:r>
            <a:endParaRPr/>
          </a:p>
        </p:txBody>
      </p:sp>
      <p:sp>
        <p:nvSpPr>
          <p:cNvPr id="347" name="Google Shape;347;g333e1a588e7_0_1817"/>
          <p:cNvSpPr txBox="1"/>
          <p:nvPr>
            <p:ph idx="1" type="body"/>
          </p:nvPr>
        </p:nvSpPr>
        <p:spPr>
          <a:xfrm>
            <a:off x="464925" y="1909825"/>
            <a:ext cx="5312700" cy="4180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640"/>
              </a:spcBef>
              <a:spcAft>
                <a:spcPts val="0"/>
              </a:spcAft>
              <a:buSzPts val="3200"/>
              <a:buNone/>
            </a:pPr>
            <a:r>
              <a:rPr lang="en-US" sz="3400">
                <a:solidFill>
                  <a:schemeClr val="dk1"/>
                </a:solidFill>
              </a:rPr>
              <a:t>What action steps do you need to add to your action plan to ensure that the items you just discussed are accomplished? </a:t>
            </a:r>
            <a:endParaRPr sz="3400">
              <a:solidFill>
                <a:schemeClr val="dk1"/>
              </a:solidFill>
            </a:endParaRPr>
          </a:p>
          <a:p>
            <a:pPr indent="0" lvl="0" marL="457200" marR="0" rtl="0" algn="l">
              <a:lnSpc>
                <a:spcPct val="100000"/>
              </a:lnSpc>
              <a:spcBef>
                <a:spcPts val="0"/>
              </a:spcBef>
              <a:spcAft>
                <a:spcPts val="0"/>
              </a:spcAft>
              <a:buSzPts val="3200"/>
              <a:buNone/>
            </a:pPr>
            <a:r>
              <a:t/>
            </a:r>
            <a:endParaRPr sz="3400">
              <a:solidFill>
                <a:schemeClr val="dk1"/>
              </a:solidFill>
            </a:endParaRPr>
          </a:p>
        </p:txBody>
      </p:sp>
      <p:pic>
        <p:nvPicPr>
          <p:cNvPr id="348" name="Google Shape;348;g333e1a588e7_0_1817"/>
          <p:cNvPicPr preferRelativeResize="0"/>
          <p:nvPr/>
        </p:nvPicPr>
        <p:blipFill>
          <a:blip r:embed="rId3">
            <a:alphaModFix/>
          </a:blip>
          <a:stretch>
            <a:fillRect/>
          </a:stretch>
        </p:blipFill>
        <p:spPr>
          <a:xfrm>
            <a:off x="6378000" y="1649400"/>
            <a:ext cx="5404125" cy="39970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g333e1a588e7_0_1657"/>
          <p:cNvSpPr txBox="1"/>
          <p:nvPr>
            <p:ph type="title"/>
          </p:nvPr>
        </p:nvSpPr>
        <p:spPr>
          <a:xfrm>
            <a:off x="292833" y="274633"/>
            <a:ext cx="11665200" cy="1143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 Determining the Number of Students </a:t>
            </a:r>
            <a:endParaRPr/>
          </a:p>
        </p:txBody>
      </p:sp>
      <p:sp>
        <p:nvSpPr>
          <p:cNvPr id="354" name="Google Shape;354;g333e1a588e7_0_1657"/>
          <p:cNvSpPr txBox="1"/>
          <p:nvPr>
            <p:ph idx="1" type="body"/>
          </p:nvPr>
        </p:nvSpPr>
        <p:spPr>
          <a:xfrm>
            <a:off x="609600" y="1600200"/>
            <a:ext cx="11306400" cy="452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SzPts val="3200"/>
              <a:buNone/>
            </a:pPr>
            <a:r>
              <a:rPr lang="en-US" sz="3300"/>
              <a:t>Consider your current building resources: </a:t>
            </a:r>
            <a:endParaRPr sz="3300"/>
          </a:p>
          <a:p>
            <a:pPr indent="-514350" lvl="0" marL="609600" rtl="0" algn="l">
              <a:lnSpc>
                <a:spcPct val="100000"/>
              </a:lnSpc>
              <a:spcBef>
                <a:spcPts val="640"/>
              </a:spcBef>
              <a:spcAft>
                <a:spcPts val="0"/>
              </a:spcAft>
              <a:buSzPts val="3300"/>
              <a:buAutoNum type="arabicPeriod"/>
            </a:pPr>
            <a:r>
              <a:rPr lang="en-US" sz="3300"/>
              <a:t>Total number of students needing Tier 2 (Should not exceed 15-20% of total student population)</a:t>
            </a:r>
            <a:endParaRPr sz="3300"/>
          </a:p>
          <a:p>
            <a:pPr indent="-514350" lvl="0" marL="609600" rtl="0" algn="l">
              <a:lnSpc>
                <a:spcPct val="100000"/>
              </a:lnSpc>
              <a:spcBef>
                <a:spcPts val="0"/>
              </a:spcBef>
              <a:spcAft>
                <a:spcPts val="0"/>
              </a:spcAft>
              <a:buSzPts val="3300"/>
              <a:buAutoNum type="arabicPeriod"/>
            </a:pPr>
            <a:r>
              <a:rPr lang="en-US" sz="3300"/>
              <a:t>Personnel available to facilitate groups</a:t>
            </a:r>
            <a:endParaRPr sz="3300"/>
          </a:p>
          <a:p>
            <a:pPr indent="-514350" lvl="0" marL="609600" rtl="0" algn="l">
              <a:lnSpc>
                <a:spcPct val="100000"/>
              </a:lnSpc>
              <a:spcBef>
                <a:spcPts val="0"/>
              </a:spcBef>
              <a:spcAft>
                <a:spcPts val="0"/>
              </a:spcAft>
              <a:buSzPts val="3300"/>
              <a:buAutoNum type="arabicPeriod"/>
            </a:pPr>
            <a:r>
              <a:rPr lang="en-US" sz="3300"/>
              <a:t>The available space for groups to meet</a:t>
            </a:r>
            <a:endParaRPr sz="3300"/>
          </a:p>
          <a:p>
            <a:pPr indent="0" lvl="0" marL="0" rtl="0" algn="l">
              <a:lnSpc>
                <a:spcPct val="100000"/>
              </a:lnSpc>
              <a:spcBef>
                <a:spcPts val="640"/>
              </a:spcBef>
              <a:spcAft>
                <a:spcPts val="0"/>
              </a:spcAft>
              <a:buSzPts val="3200"/>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g37d6f3ea6c1_0_0"/>
          <p:cNvSpPr txBox="1"/>
          <p:nvPr>
            <p:ph type="title"/>
          </p:nvPr>
        </p:nvSpPr>
        <p:spPr>
          <a:xfrm>
            <a:off x="649200" y="108337"/>
            <a:ext cx="10972800" cy="1143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SSIG Group Dynamics </a:t>
            </a:r>
            <a:endParaRPr/>
          </a:p>
        </p:txBody>
      </p:sp>
      <p:sp>
        <p:nvSpPr>
          <p:cNvPr id="360" name="Google Shape;360;g37d6f3ea6c1_0_0"/>
          <p:cNvSpPr txBox="1"/>
          <p:nvPr>
            <p:ph idx="1" type="body"/>
          </p:nvPr>
        </p:nvSpPr>
        <p:spPr>
          <a:xfrm>
            <a:off x="233275" y="1135475"/>
            <a:ext cx="11482800" cy="6034800"/>
          </a:xfrm>
          <a:prstGeom prst="rect">
            <a:avLst/>
          </a:prstGeom>
          <a:noFill/>
          <a:ln>
            <a:noFill/>
          </a:ln>
        </p:spPr>
        <p:txBody>
          <a:bodyPr anchorCtr="0" anchor="t" bIns="91425" lIns="91425" spcFirstLastPara="1" rIns="91425" wrap="square" tIns="91425">
            <a:noAutofit/>
          </a:bodyPr>
          <a:lstStyle/>
          <a:p>
            <a:pPr indent="-527050" lvl="0" marL="609600" rtl="0" algn="l">
              <a:lnSpc>
                <a:spcPct val="100000"/>
              </a:lnSpc>
              <a:spcBef>
                <a:spcPts val="640"/>
              </a:spcBef>
              <a:spcAft>
                <a:spcPts val="0"/>
              </a:spcAft>
              <a:buSzPts val="3500"/>
              <a:buChar char="•"/>
            </a:pPr>
            <a:r>
              <a:rPr lang="en-US" sz="3500"/>
              <a:t>Manageable Group Size is 4-6</a:t>
            </a:r>
            <a:endParaRPr sz="3500"/>
          </a:p>
          <a:p>
            <a:pPr indent="-527050" lvl="0" marL="609600" rtl="0" algn="l">
              <a:lnSpc>
                <a:spcPct val="100000"/>
              </a:lnSpc>
              <a:spcBef>
                <a:spcPts val="0"/>
              </a:spcBef>
              <a:spcAft>
                <a:spcPts val="0"/>
              </a:spcAft>
              <a:buSzPts val="3500"/>
              <a:buChar char="•"/>
            </a:pPr>
            <a:r>
              <a:rPr lang="en-US" sz="3500"/>
              <a:t>Other Considerations: </a:t>
            </a:r>
            <a:endParaRPr sz="3500"/>
          </a:p>
          <a:p>
            <a:pPr indent="-527050" lvl="1" marL="1219200" rtl="0" algn="l">
              <a:lnSpc>
                <a:spcPct val="100000"/>
              </a:lnSpc>
              <a:spcBef>
                <a:spcPts val="0"/>
              </a:spcBef>
              <a:spcAft>
                <a:spcPts val="0"/>
              </a:spcAft>
              <a:buSzPts val="3500"/>
              <a:buChar char="•"/>
            </a:pPr>
            <a:r>
              <a:rPr lang="en-US" sz="3500"/>
              <a:t>Gender</a:t>
            </a:r>
            <a:endParaRPr sz="3500"/>
          </a:p>
          <a:p>
            <a:pPr indent="-527050" lvl="1" marL="1219200" rtl="0" algn="l">
              <a:lnSpc>
                <a:spcPct val="100000"/>
              </a:lnSpc>
              <a:spcBef>
                <a:spcPts val="0"/>
              </a:spcBef>
              <a:spcAft>
                <a:spcPts val="0"/>
              </a:spcAft>
              <a:buSzPts val="3500"/>
              <a:buChar char="•"/>
            </a:pPr>
            <a:r>
              <a:rPr lang="en-US" sz="3500"/>
              <a:t>Age</a:t>
            </a:r>
            <a:endParaRPr sz="3500"/>
          </a:p>
          <a:p>
            <a:pPr indent="-527050" lvl="1" marL="1219200" rtl="0" algn="l">
              <a:lnSpc>
                <a:spcPct val="100000"/>
              </a:lnSpc>
              <a:spcBef>
                <a:spcPts val="0"/>
              </a:spcBef>
              <a:spcAft>
                <a:spcPts val="0"/>
              </a:spcAft>
              <a:buSzPts val="3500"/>
              <a:buChar char="•"/>
            </a:pPr>
            <a:r>
              <a:rPr lang="en-US" sz="3500"/>
              <a:t>Severity of Deficits</a:t>
            </a:r>
            <a:endParaRPr sz="3500"/>
          </a:p>
          <a:p>
            <a:pPr indent="-527050" lvl="1" marL="1219200" rtl="0" algn="l">
              <a:lnSpc>
                <a:spcPct val="100000"/>
              </a:lnSpc>
              <a:spcBef>
                <a:spcPts val="0"/>
              </a:spcBef>
              <a:spcAft>
                <a:spcPts val="0"/>
              </a:spcAft>
              <a:buSzPts val="3500"/>
              <a:buChar char="•"/>
            </a:pPr>
            <a:r>
              <a:rPr lang="en-US" sz="3500"/>
              <a:t>Skill Level </a:t>
            </a:r>
            <a:endParaRPr sz="3500"/>
          </a:p>
          <a:p>
            <a:pPr indent="0" lvl="0" marL="1219200" rtl="0" algn="l">
              <a:lnSpc>
                <a:spcPct val="100000"/>
              </a:lnSpc>
              <a:spcBef>
                <a:spcPts val="640"/>
              </a:spcBef>
              <a:spcAft>
                <a:spcPts val="0"/>
              </a:spcAft>
              <a:buSzPts val="3200"/>
              <a:buNone/>
            </a:pPr>
            <a:r>
              <a:t/>
            </a:r>
            <a:endParaRPr sz="3500"/>
          </a:p>
        </p:txBody>
      </p:sp>
      <p:pic>
        <p:nvPicPr>
          <p:cNvPr id="361" name="Google Shape;361;g37d6f3ea6c1_0_0"/>
          <p:cNvPicPr preferRelativeResize="0"/>
          <p:nvPr/>
        </p:nvPicPr>
        <p:blipFill rotWithShape="1">
          <a:blip r:embed="rId3">
            <a:alphaModFix/>
          </a:blip>
          <a:srcRect b="0" l="0" r="0" t="0"/>
          <a:stretch/>
        </p:blipFill>
        <p:spPr>
          <a:xfrm>
            <a:off x="5523600" y="2079975"/>
            <a:ext cx="6413276" cy="404812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g333e1a588e7_0_1668"/>
          <p:cNvSpPr txBox="1"/>
          <p:nvPr>
            <p:ph type="title"/>
          </p:nvPr>
        </p:nvSpPr>
        <p:spPr>
          <a:xfrm>
            <a:off x="609600" y="-56596"/>
            <a:ext cx="10972800" cy="1143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Location, Location, Location </a:t>
            </a:r>
            <a:endParaRPr/>
          </a:p>
        </p:txBody>
      </p:sp>
      <p:sp>
        <p:nvSpPr>
          <p:cNvPr id="367" name="Google Shape;367;g333e1a588e7_0_1668"/>
          <p:cNvSpPr txBox="1"/>
          <p:nvPr>
            <p:ph idx="1" type="body"/>
          </p:nvPr>
        </p:nvSpPr>
        <p:spPr>
          <a:xfrm>
            <a:off x="678633" y="928400"/>
            <a:ext cx="10972800" cy="4526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500"/>
              <a:buFont typeface="Arial"/>
              <a:buNone/>
            </a:pPr>
            <a:r>
              <a:t/>
            </a:r>
            <a:endParaRPr sz="1500">
              <a:highlight>
                <a:srgbClr val="FFFFFF"/>
              </a:highlight>
            </a:endParaRPr>
          </a:p>
          <a:p>
            <a:pPr indent="-558800" lvl="0" marL="609600" rtl="0" algn="l">
              <a:lnSpc>
                <a:spcPct val="115000"/>
              </a:lnSpc>
              <a:spcBef>
                <a:spcPts val="0"/>
              </a:spcBef>
              <a:spcAft>
                <a:spcPts val="0"/>
              </a:spcAft>
              <a:buClr>
                <a:schemeClr val="dk1"/>
              </a:buClr>
              <a:buSzPts val="4000"/>
              <a:buFont typeface="Calibri"/>
              <a:buChar char="●"/>
            </a:pPr>
            <a:r>
              <a:rPr lang="en-US" sz="4000">
                <a:highlight>
                  <a:srgbClr val="FFFFFF"/>
                </a:highlight>
              </a:rPr>
              <a:t>Designate a consistent location for social skill groups to meet </a:t>
            </a:r>
            <a:endParaRPr sz="4000">
              <a:highlight>
                <a:srgbClr val="FFFFFF"/>
              </a:highlight>
            </a:endParaRPr>
          </a:p>
          <a:p>
            <a:pPr indent="-558800" lvl="0" marL="609600" rtl="0" algn="l">
              <a:lnSpc>
                <a:spcPct val="115000"/>
              </a:lnSpc>
              <a:spcBef>
                <a:spcPts val="0"/>
              </a:spcBef>
              <a:spcAft>
                <a:spcPts val="0"/>
              </a:spcAft>
              <a:buClr>
                <a:schemeClr val="dk1"/>
              </a:buClr>
              <a:buSzPts val="4000"/>
              <a:buFont typeface="Calibri"/>
              <a:buChar char="●"/>
            </a:pPr>
            <a:r>
              <a:rPr lang="en-US" sz="4000">
                <a:highlight>
                  <a:srgbClr val="FFFFFF"/>
                </a:highlight>
              </a:rPr>
              <a:t>Adequate space to store materials needed to teach and practice skills</a:t>
            </a:r>
            <a:endParaRPr sz="4000">
              <a:highlight>
                <a:srgbClr val="FFFFFF"/>
              </a:highlight>
            </a:endParaRPr>
          </a:p>
          <a:p>
            <a:pPr indent="-558800" lvl="0" marL="609600" rtl="0" algn="l">
              <a:lnSpc>
                <a:spcPct val="115000"/>
              </a:lnSpc>
              <a:spcBef>
                <a:spcPts val="0"/>
              </a:spcBef>
              <a:spcAft>
                <a:spcPts val="0"/>
              </a:spcAft>
              <a:buClr>
                <a:schemeClr val="dk1"/>
              </a:buClr>
              <a:buSzPts val="4000"/>
              <a:buFont typeface="Calibri"/>
              <a:buChar char="●"/>
            </a:pPr>
            <a:r>
              <a:rPr lang="en-US" sz="4000">
                <a:highlight>
                  <a:srgbClr val="FFFFFF"/>
                </a:highlight>
              </a:rPr>
              <a:t>Pleasant and comfortable learning environment</a:t>
            </a:r>
            <a:endParaRPr sz="4000">
              <a:highlight>
                <a:srgbClr val="FFFFFF"/>
              </a:highlight>
            </a:endParaRPr>
          </a:p>
          <a:p>
            <a:pPr indent="0" lvl="0" marL="0" rtl="0" algn="l">
              <a:lnSpc>
                <a:spcPct val="115000"/>
              </a:lnSpc>
              <a:spcBef>
                <a:spcPts val="0"/>
              </a:spcBef>
              <a:spcAft>
                <a:spcPts val="0"/>
              </a:spcAft>
              <a:buClr>
                <a:schemeClr val="dk1"/>
              </a:buClr>
              <a:buSzPts val="1500"/>
              <a:buFont typeface="Arial"/>
              <a:buNone/>
            </a:pPr>
            <a:r>
              <a:t/>
            </a:r>
            <a:endParaRPr sz="1600"/>
          </a:p>
          <a:p>
            <a:pPr indent="0" lvl="0" marL="0" rtl="0" algn="l">
              <a:lnSpc>
                <a:spcPct val="100000"/>
              </a:lnSpc>
              <a:spcBef>
                <a:spcPts val="640"/>
              </a:spcBef>
              <a:spcAft>
                <a:spcPts val="0"/>
              </a:spcAft>
              <a:buSzPts val="3200"/>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g37d6f3ea6c1_0_128"/>
          <p:cNvSpPr txBox="1"/>
          <p:nvPr>
            <p:ph type="title"/>
          </p:nvPr>
        </p:nvSpPr>
        <p:spPr>
          <a:xfrm>
            <a:off x="623450" y="517225"/>
            <a:ext cx="10959000" cy="9003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Calibri"/>
              <a:buNone/>
            </a:pPr>
            <a:r>
              <a:rPr lang="en-US" sz="3959"/>
              <a:t> Naming the Intervention   </a:t>
            </a:r>
            <a:br>
              <a:rPr lang="en-US" sz="4410"/>
            </a:br>
            <a:endParaRPr sz="4410"/>
          </a:p>
        </p:txBody>
      </p:sp>
      <p:sp>
        <p:nvSpPr>
          <p:cNvPr id="374" name="Google Shape;374;g37d6f3ea6c1_0_128"/>
          <p:cNvSpPr txBox="1"/>
          <p:nvPr>
            <p:ph idx="1" type="body"/>
          </p:nvPr>
        </p:nvSpPr>
        <p:spPr>
          <a:xfrm>
            <a:off x="377575" y="945700"/>
            <a:ext cx="10959000" cy="4262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a:t> </a:t>
            </a:r>
            <a:endParaRPr/>
          </a:p>
          <a:p>
            <a:pPr indent="0" lvl="0" marL="457200" rtl="0" algn="l">
              <a:lnSpc>
                <a:spcPct val="100000"/>
              </a:lnSpc>
              <a:spcBef>
                <a:spcPts val="640"/>
              </a:spcBef>
              <a:spcAft>
                <a:spcPts val="0"/>
              </a:spcAft>
              <a:buNone/>
            </a:pPr>
            <a:r>
              <a:rPr lang="en-US" sz="3000"/>
              <a:t>Consider naming the intervention groups </a:t>
            </a:r>
            <a:endParaRPr sz="3000"/>
          </a:p>
          <a:p>
            <a:pPr indent="-419100" lvl="1" marL="914400" rtl="0" algn="l">
              <a:lnSpc>
                <a:spcPct val="100000"/>
              </a:lnSpc>
              <a:spcBef>
                <a:spcPts val="640"/>
              </a:spcBef>
              <a:spcAft>
                <a:spcPts val="0"/>
              </a:spcAft>
              <a:buSzPts val="3000"/>
              <a:buChar char="•"/>
            </a:pPr>
            <a:r>
              <a:rPr lang="en-US" sz="3000"/>
              <a:t>Examples: </a:t>
            </a:r>
            <a:endParaRPr sz="3000"/>
          </a:p>
          <a:p>
            <a:pPr indent="-419100" lvl="2" marL="1371600" rtl="0" algn="l">
              <a:spcBef>
                <a:spcPts val="640"/>
              </a:spcBef>
              <a:spcAft>
                <a:spcPts val="0"/>
              </a:spcAft>
              <a:buSzPts val="3000"/>
              <a:buChar char="•"/>
            </a:pPr>
            <a:r>
              <a:rPr lang="en-US" sz="3000"/>
              <a:t>SSIG = Social Skills Intervention Groups</a:t>
            </a:r>
            <a:endParaRPr sz="3000"/>
          </a:p>
          <a:p>
            <a:pPr indent="-419100" lvl="2" marL="1371600" rtl="0" algn="l">
              <a:spcBef>
                <a:spcPts val="640"/>
              </a:spcBef>
              <a:spcAft>
                <a:spcPts val="0"/>
              </a:spcAft>
              <a:buSzPts val="3000"/>
              <a:buChar char="•"/>
            </a:pPr>
            <a:r>
              <a:rPr lang="en-US" sz="3000"/>
              <a:t>STARS = Striving To Achieve Remarkable Success</a:t>
            </a:r>
            <a:endParaRPr sz="3000"/>
          </a:p>
          <a:p>
            <a:pPr indent="-419100" lvl="2" marL="1371600" rtl="0" algn="l">
              <a:spcBef>
                <a:spcPts val="640"/>
              </a:spcBef>
              <a:spcAft>
                <a:spcPts val="0"/>
              </a:spcAft>
              <a:buSzPts val="3000"/>
              <a:buChar char="•"/>
            </a:pPr>
            <a:r>
              <a:rPr lang="en-US" sz="3000"/>
              <a:t>The Zen Den</a:t>
            </a:r>
            <a:endParaRPr sz="3000"/>
          </a:p>
          <a:p>
            <a:pPr indent="0" lvl="0" marL="0" rtl="0" algn="l">
              <a:spcBef>
                <a:spcPts val="640"/>
              </a:spcBef>
              <a:spcAft>
                <a:spcPts val="0"/>
              </a:spcAft>
              <a:buNone/>
            </a:pPr>
            <a:r>
              <a:t/>
            </a:r>
            <a:endParaRPr sz="3000"/>
          </a:p>
          <a:p>
            <a:pPr indent="-342900" lvl="0" marL="342900" rtl="0" algn="l">
              <a:lnSpc>
                <a:spcPct val="100000"/>
              </a:lnSpc>
              <a:spcBef>
                <a:spcPts val="640"/>
              </a:spcBef>
              <a:spcAft>
                <a:spcPts val="0"/>
              </a:spcAft>
              <a:buSzPts val="3200"/>
              <a:buFont typeface="Arial"/>
              <a:buNone/>
            </a:pPr>
            <a:r>
              <a:t/>
            </a:r>
            <a:endParaRPr sz="3000"/>
          </a:p>
          <a:p>
            <a:pPr indent="-139700" lvl="0" marL="342900" rtl="0" algn="l">
              <a:lnSpc>
                <a:spcPct val="100000"/>
              </a:lnSpc>
              <a:spcBef>
                <a:spcPts val="640"/>
              </a:spcBef>
              <a:spcAft>
                <a:spcPts val="0"/>
              </a:spcAft>
              <a:buSzPts val="3200"/>
              <a:buNone/>
            </a:pPr>
            <a:r>
              <a:t/>
            </a:r>
            <a:endParaRPr/>
          </a:p>
        </p:txBody>
      </p:sp>
      <p:pic>
        <p:nvPicPr>
          <p:cNvPr id="375" name="Google Shape;375;g37d6f3ea6c1_0_128"/>
          <p:cNvPicPr preferRelativeResize="0"/>
          <p:nvPr/>
        </p:nvPicPr>
        <p:blipFill>
          <a:blip r:embed="rId3">
            <a:alphaModFix/>
          </a:blip>
          <a:stretch>
            <a:fillRect/>
          </a:stretch>
        </p:blipFill>
        <p:spPr>
          <a:xfrm>
            <a:off x="8682175" y="4126250"/>
            <a:ext cx="3436400" cy="21453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g333e1a588e7_0_1674"/>
          <p:cNvSpPr txBox="1"/>
          <p:nvPr>
            <p:ph type="title"/>
          </p:nvPr>
        </p:nvSpPr>
        <p:spPr>
          <a:xfrm>
            <a:off x="823525" y="0"/>
            <a:ext cx="9894600" cy="1524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Scheduling of Sessions </a:t>
            </a:r>
            <a:endParaRPr/>
          </a:p>
        </p:txBody>
      </p:sp>
      <p:sp>
        <p:nvSpPr>
          <p:cNvPr id="381" name="Google Shape;381;g333e1a588e7_0_1674"/>
          <p:cNvSpPr txBox="1"/>
          <p:nvPr>
            <p:ph idx="1" type="body"/>
          </p:nvPr>
        </p:nvSpPr>
        <p:spPr>
          <a:xfrm>
            <a:off x="609600" y="1204233"/>
            <a:ext cx="10972800" cy="5145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3200"/>
              <a:buNone/>
            </a:pPr>
            <a:r>
              <a:t/>
            </a:r>
            <a:endParaRPr sz="2300">
              <a:highlight>
                <a:srgbClr val="FFFFFF"/>
              </a:highlight>
            </a:endParaRPr>
          </a:p>
          <a:p>
            <a:pPr indent="-450850" lvl="0" marL="609600" rtl="0" algn="l">
              <a:lnSpc>
                <a:spcPct val="115000"/>
              </a:lnSpc>
              <a:spcBef>
                <a:spcPts val="0"/>
              </a:spcBef>
              <a:spcAft>
                <a:spcPts val="0"/>
              </a:spcAft>
              <a:buClr>
                <a:schemeClr val="dk1"/>
              </a:buClr>
              <a:buSzPts val="2300"/>
              <a:buFont typeface="Calibri"/>
              <a:buChar char="●"/>
            </a:pPr>
            <a:r>
              <a:rPr lang="en-US" sz="2300">
                <a:highlight>
                  <a:srgbClr val="FFFFFF"/>
                </a:highlight>
              </a:rPr>
              <a:t> Designated times and days of the week should be assigned to each group</a:t>
            </a:r>
            <a:endParaRPr sz="2300">
              <a:highlight>
                <a:srgbClr val="FFFFFF"/>
              </a:highlight>
            </a:endParaRPr>
          </a:p>
          <a:p>
            <a:pPr indent="-450850" lvl="0" marL="609600" rtl="0" algn="l">
              <a:lnSpc>
                <a:spcPct val="115000"/>
              </a:lnSpc>
              <a:spcBef>
                <a:spcPts val="0"/>
              </a:spcBef>
              <a:spcAft>
                <a:spcPts val="0"/>
              </a:spcAft>
              <a:buClr>
                <a:schemeClr val="dk1"/>
              </a:buClr>
              <a:buSzPts val="2300"/>
              <a:buFont typeface="Calibri"/>
              <a:buChar char="●"/>
            </a:pPr>
            <a:r>
              <a:rPr lang="en-US" sz="2300">
                <a:highlight>
                  <a:srgbClr val="FFFFFF"/>
                </a:highlight>
              </a:rPr>
              <a:t> Establish sufficient time for teaching </a:t>
            </a:r>
            <a:endParaRPr sz="2300">
              <a:highlight>
                <a:srgbClr val="FFFFFF"/>
              </a:highlight>
            </a:endParaRPr>
          </a:p>
          <a:p>
            <a:pPr indent="-450850" lvl="1" marL="1219200" rtl="0" algn="l">
              <a:lnSpc>
                <a:spcPct val="115000"/>
              </a:lnSpc>
              <a:spcBef>
                <a:spcPts val="0"/>
              </a:spcBef>
              <a:spcAft>
                <a:spcPts val="0"/>
              </a:spcAft>
              <a:buClr>
                <a:schemeClr val="dk1"/>
              </a:buClr>
              <a:buSzPts val="2300"/>
              <a:buFont typeface="Calibri"/>
              <a:buChar char="○"/>
            </a:pPr>
            <a:r>
              <a:rPr lang="en-US" sz="2300">
                <a:highlight>
                  <a:srgbClr val="FFFFFF"/>
                </a:highlight>
              </a:rPr>
              <a:t>Approximately 20- 30 minutes at least once a week, depending on the age of the students</a:t>
            </a:r>
            <a:endParaRPr sz="2300">
              <a:highlight>
                <a:srgbClr val="FFFFFF"/>
              </a:highlight>
            </a:endParaRPr>
          </a:p>
          <a:p>
            <a:pPr indent="-450850" lvl="1" marL="1219200" rtl="0" algn="l">
              <a:lnSpc>
                <a:spcPct val="115000"/>
              </a:lnSpc>
              <a:spcBef>
                <a:spcPts val="0"/>
              </a:spcBef>
              <a:spcAft>
                <a:spcPts val="0"/>
              </a:spcAft>
              <a:buClr>
                <a:schemeClr val="dk1"/>
              </a:buClr>
              <a:buSzPts val="2300"/>
              <a:buFont typeface="Calibri"/>
              <a:buChar char="○"/>
            </a:pPr>
            <a:r>
              <a:rPr lang="en-US" sz="2300">
                <a:highlight>
                  <a:srgbClr val="FFFFFF"/>
                </a:highlight>
              </a:rPr>
              <a:t> Two or three shorter periods per week may be the most effective arrangement for younger children. </a:t>
            </a:r>
            <a:endParaRPr sz="2300">
              <a:highlight>
                <a:srgbClr val="FFFFFF"/>
              </a:highlight>
            </a:endParaRPr>
          </a:p>
          <a:p>
            <a:pPr indent="-450850" lvl="0" marL="609600" rtl="0" algn="l">
              <a:lnSpc>
                <a:spcPct val="115000"/>
              </a:lnSpc>
              <a:spcBef>
                <a:spcPts val="0"/>
              </a:spcBef>
              <a:spcAft>
                <a:spcPts val="0"/>
              </a:spcAft>
              <a:buClr>
                <a:schemeClr val="dk1"/>
              </a:buClr>
              <a:buSzPts val="2300"/>
              <a:buFont typeface="Calibri"/>
              <a:buChar char="●"/>
            </a:pPr>
            <a:r>
              <a:rPr lang="en-US" sz="2300">
                <a:highlight>
                  <a:srgbClr val="FFFFFF"/>
                </a:highlight>
              </a:rPr>
              <a:t>Consider conducting sessions before school (Breakfast Club), during lunch, (Lunch Bunch) or after school (Social Skills Club)</a:t>
            </a:r>
            <a:endParaRPr sz="2300">
              <a:highlight>
                <a:srgbClr val="FFFFFF"/>
              </a:highlight>
            </a:endParaRPr>
          </a:p>
          <a:p>
            <a:pPr indent="-450850" lvl="0" marL="609600" rtl="0" algn="l">
              <a:lnSpc>
                <a:spcPct val="115000"/>
              </a:lnSpc>
              <a:spcBef>
                <a:spcPts val="0"/>
              </a:spcBef>
              <a:spcAft>
                <a:spcPts val="0"/>
              </a:spcAft>
              <a:buClr>
                <a:schemeClr val="dk1"/>
              </a:buClr>
              <a:buSzPts val="2300"/>
              <a:buFont typeface="Calibri"/>
              <a:buChar char="●"/>
            </a:pPr>
            <a:r>
              <a:rPr lang="en-US" sz="2300">
                <a:highlight>
                  <a:srgbClr val="FFFFFF"/>
                </a:highlight>
              </a:rPr>
              <a:t>Providing a visual schedule depicting the days of the week and time may ease anxiety about the group for some students. </a:t>
            </a:r>
            <a:endParaRPr sz="2300">
              <a:highlight>
                <a:srgbClr val="FFFFFF"/>
              </a:highlight>
            </a:endParaRPr>
          </a:p>
          <a:p>
            <a:pPr indent="0" lvl="0" marL="0" rtl="0" algn="l">
              <a:lnSpc>
                <a:spcPct val="100000"/>
              </a:lnSpc>
              <a:spcBef>
                <a:spcPts val="640"/>
              </a:spcBef>
              <a:spcAft>
                <a:spcPts val="0"/>
              </a:spcAft>
              <a:buSzPts val="3200"/>
              <a:buNone/>
            </a:pPr>
            <a:r>
              <a:t/>
            </a:r>
            <a:endParaRPr sz="23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g33b28a3e396_0_15"/>
          <p:cNvSpPr txBox="1"/>
          <p:nvPr>
            <p:ph type="title"/>
          </p:nvPr>
        </p:nvSpPr>
        <p:spPr>
          <a:xfrm>
            <a:off x="643800" y="117362"/>
            <a:ext cx="10972800" cy="1143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Example: Elementary School Schedule</a:t>
            </a:r>
            <a:endParaRPr/>
          </a:p>
        </p:txBody>
      </p:sp>
      <p:graphicFrame>
        <p:nvGraphicFramePr>
          <p:cNvPr id="387" name="Google Shape;387;g33b28a3e396_0_15"/>
          <p:cNvGraphicFramePr/>
          <p:nvPr/>
        </p:nvGraphicFramePr>
        <p:xfrm>
          <a:off x="952500" y="1354200"/>
          <a:ext cx="3000000" cy="3000000"/>
        </p:xfrm>
        <a:graphic>
          <a:graphicData uri="http://schemas.openxmlformats.org/drawingml/2006/table">
            <a:tbl>
              <a:tblPr>
                <a:noFill/>
                <a:tableStyleId>{533E1140-58E4-48E6-8E04-C853E208D743}</a:tableStyleId>
              </a:tblPr>
              <a:tblGrid>
                <a:gridCol w="2057400"/>
                <a:gridCol w="2057400"/>
                <a:gridCol w="2057400"/>
                <a:gridCol w="2057400"/>
                <a:gridCol w="2057400"/>
              </a:tblGrid>
              <a:tr h="485100">
                <a:tc>
                  <a:txBody>
                    <a:bodyPr/>
                    <a:lstStyle/>
                    <a:p>
                      <a:pPr indent="0" lvl="0" marL="0" rtl="0" algn="ctr">
                        <a:spcBef>
                          <a:spcPts val="0"/>
                        </a:spcBef>
                        <a:spcAft>
                          <a:spcPts val="0"/>
                        </a:spcAft>
                        <a:buNone/>
                      </a:pPr>
                      <a:r>
                        <a:rPr b="1" lang="en-US"/>
                        <a:t>Monday</a:t>
                      </a:r>
                      <a:endParaRPr b="1"/>
                    </a:p>
                  </a:txBody>
                  <a:tcPr marT="91425" marB="91425" marR="91425" marL="91425">
                    <a:solidFill>
                      <a:srgbClr val="F9CB9C"/>
                    </a:solidFill>
                  </a:tcPr>
                </a:tc>
                <a:tc>
                  <a:txBody>
                    <a:bodyPr/>
                    <a:lstStyle/>
                    <a:p>
                      <a:pPr indent="0" lvl="0" marL="0" rtl="0" algn="ctr">
                        <a:spcBef>
                          <a:spcPts val="0"/>
                        </a:spcBef>
                        <a:spcAft>
                          <a:spcPts val="0"/>
                        </a:spcAft>
                        <a:buNone/>
                      </a:pPr>
                      <a:r>
                        <a:rPr b="1" lang="en-US"/>
                        <a:t>Tuesday</a:t>
                      </a:r>
                      <a:endParaRPr b="1"/>
                    </a:p>
                  </a:txBody>
                  <a:tcPr marT="91425" marB="91425" marR="91425" marL="91425">
                    <a:solidFill>
                      <a:srgbClr val="F9CB9C"/>
                    </a:solidFill>
                  </a:tcPr>
                </a:tc>
                <a:tc>
                  <a:txBody>
                    <a:bodyPr/>
                    <a:lstStyle/>
                    <a:p>
                      <a:pPr indent="0" lvl="0" marL="0" rtl="0" algn="ctr">
                        <a:spcBef>
                          <a:spcPts val="0"/>
                        </a:spcBef>
                        <a:spcAft>
                          <a:spcPts val="0"/>
                        </a:spcAft>
                        <a:buNone/>
                      </a:pPr>
                      <a:r>
                        <a:rPr b="1" lang="en-US"/>
                        <a:t>Wednesday</a:t>
                      </a:r>
                      <a:endParaRPr b="1"/>
                    </a:p>
                  </a:txBody>
                  <a:tcPr marT="91425" marB="91425" marR="91425" marL="91425">
                    <a:solidFill>
                      <a:srgbClr val="F9CB9C"/>
                    </a:solidFill>
                  </a:tcPr>
                </a:tc>
                <a:tc>
                  <a:txBody>
                    <a:bodyPr/>
                    <a:lstStyle/>
                    <a:p>
                      <a:pPr indent="0" lvl="0" marL="0" rtl="0" algn="ctr">
                        <a:spcBef>
                          <a:spcPts val="0"/>
                        </a:spcBef>
                        <a:spcAft>
                          <a:spcPts val="0"/>
                        </a:spcAft>
                        <a:buNone/>
                      </a:pPr>
                      <a:r>
                        <a:rPr b="1" lang="en-US"/>
                        <a:t>Thursday</a:t>
                      </a:r>
                      <a:endParaRPr b="1"/>
                    </a:p>
                  </a:txBody>
                  <a:tcPr marT="91425" marB="91425" marR="91425" marL="91425">
                    <a:solidFill>
                      <a:srgbClr val="F9CB9C"/>
                    </a:solidFill>
                  </a:tcPr>
                </a:tc>
                <a:tc>
                  <a:txBody>
                    <a:bodyPr/>
                    <a:lstStyle/>
                    <a:p>
                      <a:pPr indent="0" lvl="0" marL="0" rtl="0" algn="ctr">
                        <a:spcBef>
                          <a:spcPts val="0"/>
                        </a:spcBef>
                        <a:spcAft>
                          <a:spcPts val="0"/>
                        </a:spcAft>
                        <a:buNone/>
                      </a:pPr>
                      <a:r>
                        <a:rPr b="1" lang="en-US"/>
                        <a:t>Friday </a:t>
                      </a:r>
                      <a:endParaRPr b="1"/>
                    </a:p>
                  </a:txBody>
                  <a:tcPr marT="91425" marB="91425" marR="91425" marL="91425">
                    <a:solidFill>
                      <a:srgbClr val="F9CB9C"/>
                    </a:solidFill>
                  </a:tcPr>
                </a:tc>
              </a:tr>
              <a:tr h="1039075">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US">
                          <a:solidFill>
                            <a:schemeClr val="dk1"/>
                          </a:solidFill>
                        </a:rPr>
                        <a:t>Peer Relations or Friendship Skills</a:t>
                      </a:r>
                      <a:endParaRPr>
                        <a:solidFill>
                          <a:schemeClr val="dk1"/>
                        </a:solidFill>
                      </a:endParaRPr>
                    </a:p>
                    <a:p>
                      <a:pPr indent="0" lvl="0" marL="0" rtl="0" algn="ctr">
                        <a:spcBef>
                          <a:spcPts val="0"/>
                        </a:spcBef>
                        <a:spcAft>
                          <a:spcPts val="0"/>
                        </a:spcAft>
                        <a:buClr>
                          <a:schemeClr val="dk1"/>
                        </a:buClr>
                        <a:buSzPts val="1100"/>
                        <a:buFont typeface="Arial"/>
                        <a:buNone/>
                      </a:pPr>
                      <a:r>
                        <a:rPr lang="en-US">
                          <a:solidFill>
                            <a:schemeClr val="dk1"/>
                          </a:solidFill>
                        </a:rPr>
                        <a:t>8:30-9:00</a:t>
                      </a:r>
                      <a:endParaRPr>
                        <a:solidFill>
                          <a:schemeClr val="dk1"/>
                        </a:solidFill>
                      </a:endParaRPr>
                    </a:p>
                    <a:p>
                      <a:pPr indent="0" lvl="0" marL="0" rtl="0" algn="l">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lang="en-US">
                          <a:solidFill>
                            <a:schemeClr val="dk1"/>
                          </a:solidFill>
                        </a:rPr>
                        <a:t>Peer Relations or Friendship Skills</a:t>
                      </a:r>
                      <a:endParaRPr>
                        <a:solidFill>
                          <a:schemeClr val="dk1"/>
                        </a:solidFill>
                      </a:endParaRPr>
                    </a:p>
                    <a:p>
                      <a:pPr indent="0" lvl="0" marL="0" rtl="0" algn="ctr">
                        <a:spcBef>
                          <a:spcPts val="0"/>
                        </a:spcBef>
                        <a:spcAft>
                          <a:spcPts val="0"/>
                        </a:spcAft>
                        <a:buNone/>
                      </a:pPr>
                      <a:r>
                        <a:rPr lang="en-US">
                          <a:solidFill>
                            <a:schemeClr val="dk1"/>
                          </a:solidFill>
                        </a:rPr>
                        <a:t>8:30-9:00</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r>
              <a:tr h="381000">
                <a:tc>
                  <a:txBody>
                    <a:bodyPr/>
                    <a:lstStyle/>
                    <a:p>
                      <a:pPr indent="0" lvl="0" marL="0" rtl="0" algn="ctr">
                        <a:spcBef>
                          <a:spcPts val="0"/>
                        </a:spcBef>
                        <a:spcAft>
                          <a:spcPts val="0"/>
                        </a:spcAft>
                        <a:buNone/>
                      </a:pPr>
                      <a:r>
                        <a:rPr lang="en-US"/>
                        <a:t>Self-Regulation </a:t>
                      </a:r>
                      <a:endParaRPr/>
                    </a:p>
                    <a:p>
                      <a:pPr indent="0" lvl="0" marL="0" rtl="0" algn="ctr">
                        <a:spcBef>
                          <a:spcPts val="0"/>
                        </a:spcBef>
                        <a:spcAft>
                          <a:spcPts val="0"/>
                        </a:spcAft>
                        <a:buNone/>
                      </a:pPr>
                      <a:r>
                        <a:rPr lang="en-US">
                          <a:solidFill>
                            <a:schemeClr val="dk1"/>
                          </a:solidFill>
                        </a:rPr>
                        <a:t>8:30-9:00</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US">
                          <a:solidFill>
                            <a:schemeClr val="dk1"/>
                          </a:solidFill>
                        </a:rPr>
                        <a:t>Self-Regulation</a:t>
                      </a:r>
                      <a:endParaRPr>
                        <a:solidFill>
                          <a:schemeClr val="dk1"/>
                        </a:solidFill>
                      </a:endParaRPr>
                    </a:p>
                    <a:p>
                      <a:pPr indent="0" lvl="0" marL="0" rtl="0" algn="ctr">
                        <a:spcBef>
                          <a:spcPts val="0"/>
                        </a:spcBef>
                        <a:spcAft>
                          <a:spcPts val="0"/>
                        </a:spcAft>
                        <a:buClr>
                          <a:schemeClr val="dk1"/>
                        </a:buClr>
                        <a:buSzPts val="1100"/>
                        <a:buFont typeface="Arial"/>
                        <a:buNone/>
                      </a:pPr>
                      <a:r>
                        <a:rPr lang="en-US">
                          <a:solidFill>
                            <a:schemeClr val="dk1"/>
                          </a:solidFill>
                        </a:rPr>
                        <a:t>8:30-9:00</a:t>
                      </a:r>
                      <a:endParaRPr>
                        <a:solidFill>
                          <a:schemeClr val="dk1"/>
                        </a:solidFill>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US">
                          <a:solidFill>
                            <a:schemeClr val="dk1"/>
                          </a:solidFill>
                        </a:rPr>
                        <a:t>Self-Regulation</a:t>
                      </a:r>
                      <a:endParaRPr>
                        <a:solidFill>
                          <a:schemeClr val="dk1"/>
                        </a:solidFill>
                      </a:endParaRPr>
                    </a:p>
                    <a:p>
                      <a:pPr indent="0" lvl="0" marL="0" rtl="0" algn="ctr">
                        <a:spcBef>
                          <a:spcPts val="0"/>
                        </a:spcBef>
                        <a:spcAft>
                          <a:spcPts val="0"/>
                        </a:spcAft>
                        <a:buClr>
                          <a:schemeClr val="dk1"/>
                        </a:buClr>
                        <a:buSzPts val="1100"/>
                        <a:buFont typeface="Arial"/>
                        <a:buNone/>
                      </a:pPr>
                      <a:r>
                        <a:rPr lang="en-US">
                          <a:solidFill>
                            <a:schemeClr val="dk1"/>
                          </a:solidFill>
                        </a:rPr>
                        <a:t>8:30-9:00</a:t>
                      </a:r>
                      <a:endParaRPr>
                        <a:solidFill>
                          <a:schemeClr val="dk1"/>
                        </a:solidFill>
                      </a:endParaRPr>
                    </a:p>
                  </a:txBody>
                  <a:tcPr marT="91425" marB="91425" marR="91425" marL="91425"/>
                </a:tc>
              </a:tr>
              <a:tr h="381000">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US">
                          <a:solidFill>
                            <a:schemeClr val="dk1"/>
                          </a:solidFill>
                        </a:rPr>
                        <a:t>Problem Solving</a:t>
                      </a:r>
                      <a:endParaRPr>
                        <a:solidFill>
                          <a:schemeClr val="dk1"/>
                        </a:solidFill>
                      </a:endParaRPr>
                    </a:p>
                    <a:p>
                      <a:pPr indent="0" lvl="0" marL="0" rtl="0" algn="ctr">
                        <a:spcBef>
                          <a:spcPts val="0"/>
                        </a:spcBef>
                        <a:spcAft>
                          <a:spcPts val="0"/>
                        </a:spcAft>
                        <a:buClr>
                          <a:schemeClr val="dk1"/>
                        </a:buClr>
                        <a:buSzPts val="1100"/>
                        <a:buFont typeface="Arial"/>
                        <a:buNone/>
                      </a:pPr>
                      <a:r>
                        <a:rPr lang="en-US">
                          <a:solidFill>
                            <a:schemeClr val="dk1"/>
                          </a:solidFill>
                        </a:rPr>
                        <a:t>9:00-9:30</a:t>
                      </a:r>
                      <a:endParaRPr>
                        <a:solidFill>
                          <a:schemeClr val="dk1"/>
                        </a:solidFill>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US">
                          <a:solidFill>
                            <a:schemeClr val="dk1"/>
                          </a:solidFill>
                        </a:rPr>
                        <a:t>Problem Solving</a:t>
                      </a:r>
                      <a:endParaRPr>
                        <a:solidFill>
                          <a:schemeClr val="dk1"/>
                        </a:solidFill>
                      </a:endParaRPr>
                    </a:p>
                    <a:p>
                      <a:pPr indent="0" lvl="0" marL="0" rtl="0" algn="ctr">
                        <a:spcBef>
                          <a:spcPts val="0"/>
                        </a:spcBef>
                        <a:spcAft>
                          <a:spcPts val="0"/>
                        </a:spcAft>
                        <a:buNone/>
                      </a:pPr>
                      <a:r>
                        <a:rPr lang="en-US">
                          <a:solidFill>
                            <a:schemeClr val="dk1"/>
                          </a:solidFill>
                        </a:rPr>
                        <a:t>9:00-9:30</a:t>
                      </a:r>
                      <a:endParaRPr/>
                    </a:p>
                  </a:txBody>
                  <a:tcPr marT="91425" marB="91425" marR="91425" marL="91425"/>
                </a:tc>
                <a:tc>
                  <a:txBody>
                    <a:bodyPr/>
                    <a:lstStyle/>
                    <a:p>
                      <a:pPr indent="0" lvl="0" marL="0" rtl="0" algn="ctr">
                        <a:spcBef>
                          <a:spcPts val="0"/>
                        </a:spcBef>
                        <a:spcAft>
                          <a:spcPts val="0"/>
                        </a:spcAft>
                        <a:buClr>
                          <a:schemeClr val="dk1"/>
                        </a:buClr>
                        <a:buSzPts val="1100"/>
                        <a:buFont typeface="Arial"/>
                        <a:buNone/>
                      </a:pPr>
                      <a:r>
                        <a:t/>
                      </a:r>
                      <a:endParaRPr/>
                    </a:p>
                  </a:txBody>
                  <a:tcPr marT="91425" marB="91425" marR="91425" marL="91425"/>
                </a:tc>
              </a:tr>
              <a:tr h="381000">
                <a:tc>
                  <a:txBody>
                    <a:bodyPr/>
                    <a:lstStyle/>
                    <a:p>
                      <a:pPr indent="0" lvl="0" marL="0" rtl="0" algn="ctr">
                        <a:spcBef>
                          <a:spcPts val="0"/>
                        </a:spcBef>
                        <a:spcAft>
                          <a:spcPts val="0"/>
                        </a:spcAft>
                        <a:buNone/>
                      </a:pPr>
                      <a:r>
                        <a:rPr lang="en-US"/>
                        <a:t>Communication Skills</a:t>
                      </a:r>
                      <a:endParaRPr/>
                    </a:p>
                    <a:p>
                      <a:pPr indent="0" lvl="0" marL="0" rtl="0" algn="ctr">
                        <a:spcBef>
                          <a:spcPts val="0"/>
                        </a:spcBef>
                        <a:spcAft>
                          <a:spcPts val="0"/>
                        </a:spcAft>
                        <a:buNone/>
                      </a:pPr>
                      <a:r>
                        <a:rPr lang="en-US"/>
                        <a:t>Lunch Academy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US">
                          <a:solidFill>
                            <a:schemeClr val="dk1"/>
                          </a:solidFill>
                        </a:rPr>
                        <a:t>Communication Skills</a:t>
                      </a:r>
                      <a:endParaRPr>
                        <a:solidFill>
                          <a:schemeClr val="dk1"/>
                        </a:solidFill>
                      </a:endParaRPr>
                    </a:p>
                    <a:p>
                      <a:pPr indent="0" lvl="0" marL="0" rtl="0" algn="ctr">
                        <a:spcBef>
                          <a:spcPts val="0"/>
                        </a:spcBef>
                        <a:spcAft>
                          <a:spcPts val="0"/>
                        </a:spcAft>
                        <a:buClr>
                          <a:schemeClr val="dk1"/>
                        </a:buClr>
                        <a:buSzPts val="1100"/>
                        <a:buFont typeface="Arial"/>
                        <a:buNone/>
                      </a:pPr>
                      <a:r>
                        <a:rPr lang="en-US">
                          <a:solidFill>
                            <a:schemeClr val="dk1"/>
                          </a:solidFill>
                        </a:rPr>
                        <a:t>Lunch Academy</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US">
                          <a:solidFill>
                            <a:schemeClr val="dk1"/>
                          </a:solidFill>
                        </a:rPr>
                        <a:t>Communication Skills</a:t>
                      </a:r>
                      <a:endParaRPr>
                        <a:solidFill>
                          <a:schemeClr val="dk1"/>
                        </a:solidFill>
                      </a:endParaRPr>
                    </a:p>
                    <a:p>
                      <a:pPr indent="0" lvl="0" marL="0" rtl="0" algn="ctr">
                        <a:spcBef>
                          <a:spcPts val="0"/>
                        </a:spcBef>
                        <a:spcAft>
                          <a:spcPts val="0"/>
                        </a:spcAft>
                        <a:buClr>
                          <a:schemeClr val="dk1"/>
                        </a:buClr>
                        <a:buSzPts val="1100"/>
                        <a:buFont typeface="Arial"/>
                        <a:buNone/>
                      </a:pPr>
                      <a:r>
                        <a:rPr lang="en-US">
                          <a:solidFill>
                            <a:schemeClr val="dk1"/>
                          </a:solidFill>
                        </a:rPr>
                        <a:t>Lunch Academy</a:t>
                      </a:r>
                      <a:endParaRPr>
                        <a:solidFill>
                          <a:schemeClr val="dk1"/>
                        </a:solidFill>
                      </a:endParaRPr>
                    </a:p>
                  </a:txBody>
                  <a:tcPr marT="91425" marB="91425" marR="91425" marL="91425"/>
                </a:tc>
              </a:tr>
              <a:tr h="381000">
                <a:tc>
                  <a:txBody>
                    <a:bodyPr/>
                    <a:lstStyle/>
                    <a:p>
                      <a:pPr indent="0" lvl="0" marL="0" rtl="0" algn="ctr">
                        <a:spcBef>
                          <a:spcPts val="0"/>
                        </a:spcBef>
                        <a:spcAft>
                          <a:spcPts val="0"/>
                        </a:spcAft>
                        <a:buNone/>
                      </a:pPr>
                      <a:r>
                        <a:rPr lang="en-US"/>
                        <a:t>Academic Behaviors/Organization Skills </a:t>
                      </a:r>
                      <a:endParaRPr/>
                    </a:p>
                    <a:p>
                      <a:pPr indent="0" lvl="0" marL="0" rtl="0" algn="ctr">
                        <a:spcBef>
                          <a:spcPts val="0"/>
                        </a:spcBef>
                        <a:spcAft>
                          <a:spcPts val="0"/>
                        </a:spcAft>
                        <a:buNone/>
                      </a:pPr>
                      <a:r>
                        <a:rPr lang="en-US"/>
                        <a:t>1:30-2:00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solidFill>
                          <a:schemeClr val="dk1"/>
                        </a:solidFill>
                      </a:endParaRPr>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lang="en-US">
                          <a:solidFill>
                            <a:schemeClr val="dk1"/>
                          </a:solidFill>
                        </a:rPr>
                        <a:t>Academic Behaviors/Organization Skills </a:t>
                      </a:r>
                      <a:endParaRPr>
                        <a:solidFill>
                          <a:schemeClr val="dk1"/>
                        </a:solidFill>
                      </a:endParaRPr>
                    </a:p>
                    <a:p>
                      <a:pPr indent="0" lvl="0" marL="0" rtl="0" algn="ctr">
                        <a:spcBef>
                          <a:spcPts val="0"/>
                        </a:spcBef>
                        <a:spcAft>
                          <a:spcPts val="0"/>
                        </a:spcAft>
                        <a:buClr>
                          <a:schemeClr val="dk1"/>
                        </a:buClr>
                        <a:buSzPts val="1100"/>
                        <a:buFont typeface="Arial"/>
                        <a:buNone/>
                      </a:pPr>
                      <a:r>
                        <a:rPr lang="en-US">
                          <a:solidFill>
                            <a:schemeClr val="dk1"/>
                          </a:solidFill>
                        </a:rPr>
                        <a:t>1:30-2:00 </a:t>
                      </a:r>
                      <a:endParaRPr/>
                    </a:p>
                  </a:txBody>
                  <a:tcPr marT="91425" marB="91425" marR="91425" marL="91425"/>
                </a:tc>
                <a:tc>
                  <a:txBody>
                    <a:bodyPr/>
                    <a:lstStyle/>
                    <a:p>
                      <a:pPr indent="0" lvl="0" marL="0" rtl="0" algn="ctr">
                        <a:spcBef>
                          <a:spcPts val="0"/>
                        </a:spcBef>
                        <a:spcAft>
                          <a:spcPts val="0"/>
                        </a:spcAft>
                        <a:buNone/>
                      </a:pPr>
                      <a:r>
                        <a:t/>
                      </a:r>
                      <a:endParaRPr>
                        <a:solidFill>
                          <a:schemeClr val="dk1"/>
                        </a:solidFill>
                      </a:endParaRPr>
                    </a:p>
                  </a:txBody>
                  <a:tcPr marT="91425" marB="91425" marR="91425" marL="91425"/>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g33b28a3e396_0_5"/>
          <p:cNvSpPr txBox="1"/>
          <p:nvPr>
            <p:ph type="title"/>
          </p:nvPr>
        </p:nvSpPr>
        <p:spPr>
          <a:xfrm>
            <a:off x="609600" y="274637"/>
            <a:ext cx="10972800" cy="1143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Example: </a:t>
            </a:r>
            <a:r>
              <a:rPr lang="en-US"/>
              <a:t>Middle School Schedule</a:t>
            </a:r>
            <a:endParaRPr/>
          </a:p>
        </p:txBody>
      </p:sp>
      <p:graphicFrame>
        <p:nvGraphicFramePr>
          <p:cNvPr id="393" name="Google Shape;393;g33b28a3e396_0_5"/>
          <p:cNvGraphicFramePr/>
          <p:nvPr/>
        </p:nvGraphicFramePr>
        <p:xfrm>
          <a:off x="918325" y="1497800"/>
          <a:ext cx="3000000" cy="3000000"/>
        </p:xfrm>
        <a:graphic>
          <a:graphicData uri="http://schemas.openxmlformats.org/drawingml/2006/table">
            <a:tbl>
              <a:tblPr>
                <a:noFill/>
                <a:tableStyleId>{533E1140-58E4-48E6-8E04-C853E208D743}</a:tableStyleId>
              </a:tblPr>
              <a:tblGrid>
                <a:gridCol w="2057400"/>
                <a:gridCol w="2057400"/>
                <a:gridCol w="2057400"/>
                <a:gridCol w="2057400"/>
                <a:gridCol w="2057400"/>
              </a:tblGrid>
              <a:tr h="381000">
                <a:tc>
                  <a:txBody>
                    <a:bodyPr/>
                    <a:lstStyle/>
                    <a:p>
                      <a:pPr indent="0" lvl="0" marL="0" rtl="0" algn="ctr">
                        <a:spcBef>
                          <a:spcPts val="0"/>
                        </a:spcBef>
                        <a:spcAft>
                          <a:spcPts val="0"/>
                        </a:spcAft>
                        <a:buNone/>
                      </a:pPr>
                      <a:r>
                        <a:rPr b="1" lang="en-US"/>
                        <a:t>Monday </a:t>
                      </a:r>
                      <a:endParaRPr b="1"/>
                    </a:p>
                  </a:txBody>
                  <a:tcPr marT="91425" marB="91425" marR="91425" marL="91425"/>
                </a:tc>
                <a:tc>
                  <a:txBody>
                    <a:bodyPr/>
                    <a:lstStyle/>
                    <a:p>
                      <a:pPr indent="0" lvl="0" marL="0" rtl="0" algn="ctr">
                        <a:spcBef>
                          <a:spcPts val="0"/>
                        </a:spcBef>
                        <a:spcAft>
                          <a:spcPts val="0"/>
                        </a:spcAft>
                        <a:buNone/>
                      </a:pPr>
                      <a:r>
                        <a:rPr b="1" lang="en-US"/>
                        <a:t>Tuesday</a:t>
                      </a:r>
                      <a:endParaRPr b="1"/>
                    </a:p>
                  </a:txBody>
                  <a:tcPr marT="91425" marB="91425" marR="91425" marL="91425"/>
                </a:tc>
                <a:tc>
                  <a:txBody>
                    <a:bodyPr/>
                    <a:lstStyle/>
                    <a:p>
                      <a:pPr indent="0" lvl="0" marL="0" rtl="0" algn="ctr">
                        <a:spcBef>
                          <a:spcPts val="0"/>
                        </a:spcBef>
                        <a:spcAft>
                          <a:spcPts val="0"/>
                        </a:spcAft>
                        <a:buNone/>
                      </a:pPr>
                      <a:r>
                        <a:rPr b="1" lang="en-US"/>
                        <a:t>Wednesday</a:t>
                      </a:r>
                      <a:endParaRPr b="1"/>
                    </a:p>
                  </a:txBody>
                  <a:tcPr marT="91425" marB="91425" marR="91425" marL="91425"/>
                </a:tc>
                <a:tc>
                  <a:txBody>
                    <a:bodyPr/>
                    <a:lstStyle/>
                    <a:p>
                      <a:pPr indent="0" lvl="0" marL="0" rtl="0" algn="ctr">
                        <a:spcBef>
                          <a:spcPts val="0"/>
                        </a:spcBef>
                        <a:spcAft>
                          <a:spcPts val="0"/>
                        </a:spcAft>
                        <a:buNone/>
                      </a:pPr>
                      <a:r>
                        <a:rPr b="1" lang="en-US"/>
                        <a:t>Thursday </a:t>
                      </a:r>
                      <a:endParaRPr b="1"/>
                    </a:p>
                  </a:txBody>
                  <a:tcPr marT="91425" marB="91425" marR="91425" marL="91425"/>
                </a:tc>
                <a:tc>
                  <a:txBody>
                    <a:bodyPr/>
                    <a:lstStyle/>
                    <a:p>
                      <a:pPr indent="0" lvl="0" marL="0" rtl="0" algn="ctr">
                        <a:spcBef>
                          <a:spcPts val="0"/>
                        </a:spcBef>
                        <a:spcAft>
                          <a:spcPts val="0"/>
                        </a:spcAft>
                        <a:buNone/>
                      </a:pPr>
                      <a:r>
                        <a:rPr b="1" lang="en-US"/>
                        <a:t>Friday </a:t>
                      </a:r>
                      <a:endParaRPr b="1"/>
                    </a:p>
                  </a:txBody>
                  <a:tcPr marT="91425" marB="91425" marR="91425" marL="91425"/>
                </a:tc>
              </a:tr>
              <a:tr h="381000">
                <a:tc>
                  <a:txBody>
                    <a:bodyPr/>
                    <a:lstStyle/>
                    <a:p>
                      <a:pPr indent="0" lvl="0" marL="0" rtl="0" algn="ctr">
                        <a:spcBef>
                          <a:spcPts val="0"/>
                        </a:spcBef>
                        <a:spcAft>
                          <a:spcPts val="0"/>
                        </a:spcAft>
                        <a:buNone/>
                      </a:pPr>
                      <a:r>
                        <a:rPr lang="en-US"/>
                        <a:t>Academic Skills</a:t>
                      </a:r>
                      <a:endParaRPr/>
                    </a:p>
                    <a:p>
                      <a:pPr indent="0" lvl="0" marL="0" rtl="0" algn="ctr">
                        <a:spcBef>
                          <a:spcPts val="0"/>
                        </a:spcBef>
                        <a:spcAft>
                          <a:spcPts val="0"/>
                        </a:spcAft>
                        <a:buNone/>
                      </a:pPr>
                      <a:r>
                        <a:rPr lang="en-US"/>
                        <a:t>6th grade advisory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lang="en-US">
                          <a:solidFill>
                            <a:schemeClr val="dk1"/>
                          </a:solidFill>
                        </a:rPr>
                        <a:t>Academic Skills</a:t>
                      </a:r>
                      <a:endParaRPr>
                        <a:solidFill>
                          <a:schemeClr val="dk1"/>
                        </a:solidFill>
                      </a:endParaRPr>
                    </a:p>
                    <a:p>
                      <a:pPr indent="0" lvl="0" marL="0" rtl="0" algn="ctr">
                        <a:spcBef>
                          <a:spcPts val="0"/>
                        </a:spcBef>
                        <a:spcAft>
                          <a:spcPts val="0"/>
                        </a:spcAft>
                        <a:buClr>
                          <a:schemeClr val="dk1"/>
                        </a:buClr>
                        <a:buSzPts val="1100"/>
                        <a:buFont typeface="Arial"/>
                        <a:buNone/>
                      </a:pPr>
                      <a:r>
                        <a:rPr lang="en-US">
                          <a:solidFill>
                            <a:schemeClr val="dk1"/>
                          </a:solidFill>
                        </a:rPr>
                        <a:t>7th grade advisory</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lang="en-US">
                          <a:solidFill>
                            <a:schemeClr val="dk1"/>
                          </a:solidFill>
                        </a:rPr>
                        <a:t>Academic Skills</a:t>
                      </a:r>
                      <a:endParaRPr>
                        <a:solidFill>
                          <a:schemeClr val="dk1"/>
                        </a:solidFill>
                      </a:endParaRPr>
                    </a:p>
                    <a:p>
                      <a:pPr indent="0" lvl="0" marL="0" rtl="0" algn="ctr">
                        <a:spcBef>
                          <a:spcPts val="0"/>
                        </a:spcBef>
                        <a:spcAft>
                          <a:spcPts val="0"/>
                        </a:spcAft>
                        <a:buClr>
                          <a:schemeClr val="dk1"/>
                        </a:buClr>
                        <a:buSzPts val="1100"/>
                        <a:buFont typeface="Arial"/>
                        <a:buNone/>
                      </a:pPr>
                      <a:r>
                        <a:rPr lang="en-US">
                          <a:solidFill>
                            <a:schemeClr val="dk1"/>
                          </a:solidFill>
                        </a:rPr>
                        <a:t>8th grade advisory </a:t>
                      </a:r>
                      <a:endParaRPr>
                        <a:solidFill>
                          <a:schemeClr val="dk1"/>
                        </a:solidFill>
                      </a:endParaRPr>
                    </a:p>
                    <a:p>
                      <a:pPr indent="0" lvl="0" marL="0" rtl="0" algn="ctr">
                        <a:spcBef>
                          <a:spcPts val="0"/>
                        </a:spcBef>
                        <a:spcAft>
                          <a:spcPts val="0"/>
                        </a:spcAft>
                        <a:buNone/>
                      </a:pPr>
                      <a:r>
                        <a:t/>
                      </a:r>
                      <a:endParaRPr/>
                    </a:p>
                  </a:txBody>
                  <a:tcPr marT="91425" marB="91425" marR="91425" marL="91425"/>
                </a:tc>
              </a:tr>
              <a:tr h="381000">
                <a:tc>
                  <a:txBody>
                    <a:bodyPr/>
                    <a:lstStyle/>
                    <a:p>
                      <a:pPr indent="0" lvl="0" marL="0" rtl="0" algn="ctr">
                        <a:spcBef>
                          <a:spcPts val="0"/>
                        </a:spcBef>
                        <a:spcAft>
                          <a:spcPts val="0"/>
                        </a:spcAft>
                        <a:buClr>
                          <a:schemeClr val="dk1"/>
                        </a:buClr>
                        <a:buSzPts val="1100"/>
                        <a:buFont typeface="Arial"/>
                        <a:buNone/>
                      </a:pPr>
                      <a:r>
                        <a:t/>
                      </a:r>
                      <a:endParaRPr/>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lang="en-US">
                          <a:solidFill>
                            <a:schemeClr val="dk1"/>
                          </a:solidFill>
                        </a:rPr>
                        <a:t>Conflict Resolution </a:t>
                      </a:r>
                      <a:endParaRPr>
                        <a:solidFill>
                          <a:schemeClr val="dk1"/>
                        </a:solidFill>
                      </a:endParaRPr>
                    </a:p>
                    <a:p>
                      <a:pPr indent="0" lvl="0" marL="0" rtl="0" algn="ctr">
                        <a:spcBef>
                          <a:spcPts val="0"/>
                        </a:spcBef>
                        <a:spcAft>
                          <a:spcPts val="0"/>
                        </a:spcAft>
                        <a:buClr>
                          <a:schemeClr val="dk1"/>
                        </a:buClr>
                        <a:buSzPts val="1100"/>
                        <a:buFont typeface="Arial"/>
                        <a:buNone/>
                      </a:pPr>
                      <a:r>
                        <a:rPr lang="en-US">
                          <a:solidFill>
                            <a:schemeClr val="dk1"/>
                          </a:solidFill>
                        </a:rPr>
                        <a:t>Lunch Academy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lang="en-US">
                          <a:solidFill>
                            <a:schemeClr val="dk1"/>
                          </a:solidFill>
                        </a:rPr>
                        <a:t>Conflict Resolution </a:t>
                      </a:r>
                      <a:endParaRPr>
                        <a:solidFill>
                          <a:schemeClr val="dk1"/>
                        </a:solidFill>
                      </a:endParaRPr>
                    </a:p>
                    <a:p>
                      <a:pPr indent="0" lvl="0" marL="0" rtl="0" algn="ctr">
                        <a:spcBef>
                          <a:spcPts val="0"/>
                        </a:spcBef>
                        <a:spcAft>
                          <a:spcPts val="0"/>
                        </a:spcAft>
                        <a:buClr>
                          <a:schemeClr val="dk1"/>
                        </a:buClr>
                        <a:buSzPts val="1100"/>
                        <a:buFont typeface="Arial"/>
                        <a:buNone/>
                      </a:pPr>
                      <a:r>
                        <a:rPr lang="en-US">
                          <a:solidFill>
                            <a:schemeClr val="dk1"/>
                          </a:solidFill>
                        </a:rPr>
                        <a:t>Lunch Academy </a:t>
                      </a:r>
                      <a:endParaRPr>
                        <a:solidFill>
                          <a:schemeClr val="dk1"/>
                        </a:solidFill>
                      </a:endParaRPr>
                    </a:p>
                    <a:p>
                      <a:pPr indent="0" lvl="0" marL="0" rtl="0" algn="ctr">
                        <a:spcBef>
                          <a:spcPts val="0"/>
                        </a:spcBef>
                        <a:spcAft>
                          <a:spcPts val="0"/>
                        </a:spcAft>
                        <a:buNone/>
                      </a:pPr>
                      <a:r>
                        <a:t/>
                      </a:r>
                      <a:endParaRPr>
                        <a:solidFill>
                          <a:schemeClr val="dk1"/>
                        </a:solidFill>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r>
              <a:tr h="381000">
                <a:tc>
                  <a:txBody>
                    <a:bodyPr/>
                    <a:lstStyle/>
                    <a:p>
                      <a:pPr indent="0" lvl="0" marL="0" rtl="0" algn="ctr">
                        <a:spcBef>
                          <a:spcPts val="0"/>
                        </a:spcBef>
                        <a:spcAft>
                          <a:spcPts val="0"/>
                        </a:spcAft>
                        <a:buNone/>
                      </a:pPr>
                      <a:r>
                        <a:rPr lang="en-US"/>
                        <a:t>Organization Skills </a:t>
                      </a:r>
                      <a:endParaRPr/>
                    </a:p>
                    <a:p>
                      <a:pPr indent="0" lvl="0" marL="0" rtl="0" algn="ctr">
                        <a:spcBef>
                          <a:spcPts val="0"/>
                        </a:spcBef>
                        <a:spcAft>
                          <a:spcPts val="0"/>
                        </a:spcAft>
                        <a:buClr>
                          <a:schemeClr val="dk1"/>
                        </a:buClr>
                        <a:buSzPts val="1100"/>
                        <a:buFont typeface="Arial"/>
                        <a:buNone/>
                      </a:pPr>
                      <a:r>
                        <a:rPr lang="en-US"/>
                        <a:t>2:30 - 3:00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lang="en-US">
                          <a:solidFill>
                            <a:schemeClr val="dk1"/>
                          </a:solidFill>
                        </a:rPr>
                        <a:t>Organization Skills </a:t>
                      </a:r>
                      <a:endParaRPr>
                        <a:solidFill>
                          <a:schemeClr val="dk1"/>
                        </a:solidFill>
                      </a:endParaRPr>
                    </a:p>
                    <a:p>
                      <a:pPr indent="0" lvl="0" marL="0" rtl="0" algn="ctr">
                        <a:spcBef>
                          <a:spcPts val="0"/>
                        </a:spcBef>
                        <a:spcAft>
                          <a:spcPts val="0"/>
                        </a:spcAft>
                        <a:buClr>
                          <a:schemeClr val="dk1"/>
                        </a:buClr>
                        <a:buSzPts val="1100"/>
                        <a:buFont typeface="Arial"/>
                        <a:buNone/>
                      </a:pPr>
                      <a:r>
                        <a:rPr lang="en-US">
                          <a:solidFill>
                            <a:schemeClr val="dk1"/>
                          </a:solidFill>
                        </a:rPr>
                        <a:t>2:30 - 3:00 </a:t>
                      </a:r>
                      <a:endParaRPr>
                        <a:solidFill>
                          <a:schemeClr val="dk1"/>
                        </a:solidFill>
                      </a:endParaRPr>
                    </a:p>
                    <a:p>
                      <a:pPr indent="0" lvl="0" marL="0" rtl="0" algn="ctr">
                        <a:spcBef>
                          <a:spcPts val="0"/>
                        </a:spcBef>
                        <a:spcAft>
                          <a:spcPts val="0"/>
                        </a:spcAft>
                        <a:buNone/>
                      </a:pPr>
                      <a:r>
                        <a:t/>
                      </a:r>
                      <a:endParaRPr>
                        <a:solidFill>
                          <a:schemeClr val="dk1"/>
                        </a:solidFill>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US">
                          <a:solidFill>
                            <a:schemeClr val="dk1"/>
                          </a:solidFill>
                        </a:rPr>
                        <a:t>Organization Skills </a:t>
                      </a:r>
                      <a:endParaRPr>
                        <a:solidFill>
                          <a:schemeClr val="dk1"/>
                        </a:solidFill>
                      </a:endParaRPr>
                    </a:p>
                    <a:p>
                      <a:pPr indent="0" lvl="0" marL="0" rtl="0" algn="ctr">
                        <a:spcBef>
                          <a:spcPts val="0"/>
                        </a:spcBef>
                        <a:spcAft>
                          <a:spcPts val="0"/>
                        </a:spcAft>
                        <a:buNone/>
                      </a:pPr>
                      <a:r>
                        <a:rPr lang="en-US">
                          <a:solidFill>
                            <a:schemeClr val="dk1"/>
                          </a:solidFill>
                        </a:rPr>
                        <a:t>2:30 - 3:00 </a:t>
                      </a:r>
                      <a:endParaRPr>
                        <a:solidFill>
                          <a:schemeClr val="dk1"/>
                        </a:solidFill>
                      </a:endParaRPr>
                    </a:p>
                    <a:p>
                      <a:pPr indent="0" lvl="0" marL="0" rtl="0" algn="ctr">
                        <a:spcBef>
                          <a:spcPts val="0"/>
                        </a:spcBef>
                        <a:spcAft>
                          <a:spcPts val="0"/>
                        </a:spcAft>
                        <a:buClr>
                          <a:schemeClr val="dk1"/>
                        </a:buClr>
                        <a:buSzPts val="1100"/>
                        <a:buFont typeface="Arial"/>
                        <a:buNone/>
                      </a:pPr>
                      <a:r>
                        <a:t/>
                      </a:r>
                      <a:endParaRPr>
                        <a:solidFill>
                          <a:schemeClr val="dk1"/>
                        </a:solidFill>
                      </a:endParaRPr>
                    </a:p>
                    <a:p>
                      <a:pPr indent="0" lvl="0" marL="0" rtl="0" algn="ctr">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g33b28a3e396_0_10"/>
          <p:cNvSpPr txBox="1"/>
          <p:nvPr>
            <p:ph type="title"/>
          </p:nvPr>
        </p:nvSpPr>
        <p:spPr>
          <a:xfrm>
            <a:off x="609600" y="274637"/>
            <a:ext cx="10972800" cy="1143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Example: </a:t>
            </a:r>
            <a:r>
              <a:rPr lang="en-US"/>
              <a:t>High School Schedule  </a:t>
            </a:r>
            <a:endParaRPr/>
          </a:p>
        </p:txBody>
      </p:sp>
      <p:graphicFrame>
        <p:nvGraphicFramePr>
          <p:cNvPr id="399" name="Google Shape;399;g33b28a3e396_0_10"/>
          <p:cNvGraphicFramePr/>
          <p:nvPr/>
        </p:nvGraphicFramePr>
        <p:xfrm>
          <a:off x="952500" y="1714500"/>
          <a:ext cx="3000000" cy="3000000"/>
        </p:xfrm>
        <a:graphic>
          <a:graphicData uri="http://schemas.openxmlformats.org/drawingml/2006/table">
            <a:tbl>
              <a:tblPr>
                <a:noFill/>
                <a:tableStyleId>{533E1140-58E4-48E6-8E04-C853E208D743}</a:tableStyleId>
              </a:tblPr>
              <a:tblGrid>
                <a:gridCol w="1285875"/>
                <a:gridCol w="1285875"/>
                <a:gridCol w="1285875"/>
                <a:gridCol w="1285875"/>
                <a:gridCol w="1285875"/>
                <a:gridCol w="1285875"/>
                <a:gridCol w="1285875"/>
                <a:gridCol w="1285875"/>
              </a:tblGrid>
              <a:tr h="381000">
                <a:tc>
                  <a:txBody>
                    <a:bodyPr/>
                    <a:lstStyle/>
                    <a:p>
                      <a:pPr indent="0" lvl="0" marL="0" rtl="0" algn="l">
                        <a:spcBef>
                          <a:spcPts val="0"/>
                        </a:spcBef>
                        <a:spcAft>
                          <a:spcPts val="0"/>
                        </a:spcAft>
                        <a:buNone/>
                      </a:pPr>
                      <a:r>
                        <a:rPr lang="en-US"/>
                        <a:t>Academic Behaviors </a:t>
                      </a:r>
                      <a:endParaRPr/>
                    </a:p>
                  </a:txBody>
                  <a:tcPr marT="91425" marB="91425" marR="91425" marL="91425"/>
                </a:tc>
                <a:tc>
                  <a:txBody>
                    <a:bodyPr/>
                    <a:lstStyle/>
                    <a:p>
                      <a:pPr indent="0" lvl="0" marL="0" rtl="0" algn="l">
                        <a:spcBef>
                          <a:spcPts val="0"/>
                        </a:spcBef>
                        <a:spcAft>
                          <a:spcPts val="0"/>
                        </a:spcAft>
                        <a:buNone/>
                      </a:pPr>
                      <a:r>
                        <a:rPr lang="en-US"/>
                        <a:t>1st Hour</a:t>
                      </a:r>
                      <a:endParaRPr/>
                    </a:p>
                  </a:txBody>
                  <a:tcPr marT="91425" marB="91425" marR="91425" marL="91425"/>
                </a:tc>
                <a:tc>
                  <a:txBody>
                    <a:bodyPr/>
                    <a:lstStyle/>
                    <a:p>
                      <a:pPr indent="0" lvl="0" marL="0" rtl="0" algn="l">
                        <a:spcBef>
                          <a:spcPts val="0"/>
                        </a:spcBef>
                        <a:spcAft>
                          <a:spcPts val="0"/>
                        </a:spcAft>
                        <a:buNone/>
                      </a:pPr>
                      <a:r>
                        <a:rPr lang="en-US"/>
                        <a:t>2nd Hour</a:t>
                      </a:r>
                      <a:endParaRPr/>
                    </a:p>
                  </a:txBody>
                  <a:tcPr marT="91425" marB="91425" marR="91425" marL="91425"/>
                </a:tc>
                <a:tc>
                  <a:txBody>
                    <a:bodyPr/>
                    <a:lstStyle/>
                    <a:p>
                      <a:pPr indent="0" lvl="0" marL="0" rtl="0" algn="l">
                        <a:spcBef>
                          <a:spcPts val="0"/>
                        </a:spcBef>
                        <a:spcAft>
                          <a:spcPts val="0"/>
                        </a:spcAft>
                        <a:buNone/>
                      </a:pPr>
                      <a:r>
                        <a:rPr lang="en-US"/>
                        <a:t>3rd Hour</a:t>
                      </a:r>
                      <a:endParaRPr/>
                    </a:p>
                  </a:txBody>
                  <a:tcPr marT="91425" marB="91425" marR="91425" marL="91425"/>
                </a:tc>
                <a:tc>
                  <a:txBody>
                    <a:bodyPr/>
                    <a:lstStyle/>
                    <a:p>
                      <a:pPr indent="0" lvl="0" marL="0" rtl="0" algn="l">
                        <a:spcBef>
                          <a:spcPts val="0"/>
                        </a:spcBef>
                        <a:spcAft>
                          <a:spcPts val="0"/>
                        </a:spcAft>
                        <a:buNone/>
                      </a:pPr>
                      <a:r>
                        <a:rPr lang="en-US"/>
                        <a:t>4th Hour</a:t>
                      </a:r>
                      <a:endParaRPr/>
                    </a:p>
                  </a:txBody>
                  <a:tcPr marT="91425" marB="91425" marR="91425" marL="91425"/>
                </a:tc>
                <a:tc>
                  <a:txBody>
                    <a:bodyPr/>
                    <a:lstStyle/>
                    <a:p>
                      <a:pPr indent="0" lvl="0" marL="0" rtl="0" algn="l">
                        <a:spcBef>
                          <a:spcPts val="0"/>
                        </a:spcBef>
                        <a:spcAft>
                          <a:spcPts val="0"/>
                        </a:spcAft>
                        <a:buNone/>
                      </a:pPr>
                      <a:r>
                        <a:rPr lang="en-US"/>
                        <a:t>5th Hour</a:t>
                      </a:r>
                      <a:endParaRPr/>
                    </a:p>
                  </a:txBody>
                  <a:tcPr marT="91425" marB="91425" marR="91425" marL="91425"/>
                </a:tc>
                <a:tc>
                  <a:txBody>
                    <a:bodyPr/>
                    <a:lstStyle/>
                    <a:p>
                      <a:pPr indent="0" lvl="0" marL="0" rtl="0" algn="l">
                        <a:spcBef>
                          <a:spcPts val="0"/>
                        </a:spcBef>
                        <a:spcAft>
                          <a:spcPts val="0"/>
                        </a:spcAft>
                        <a:buNone/>
                      </a:pPr>
                      <a:r>
                        <a:rPr lang="en-US"/>
                        <a:t>6th Hour</a:t>
                      </a:r>
                      <a:endParaRPr/>
                    </a:p>
                  </a:txBody>
                  <a:tcPr marT="91425" marB="91425" marR="91425" marL="91425"/>
                </a:tc>
                <a:tc>
                  <a:txBody>
                    <a:bodyPr/>
                    <a:lstStyle/>
                    <a:p>
                      <a:pPr indent="0" lvl="0" marL="0" rtl="0" algn="l">
                        <a:spcBef>
                          <a:spcPts val="0"/>
                        </a:spcBef>
                        <a:spcAft>
                          <a:spcPts val="0"/>
                        </a:spcAft>
                        <a:buNone/>
                      </a:pPr>
                      <a:r>
                        <a:rPr lang="en-US"/>
                        <a:t>7th Hour</a:t>
                      </a:r>
                      <a:endParaRPr/>
                    </a:p>
                  </a:txBody>
                  <a:tcPr marT="91425" marB="91425" marR="91425" marL="91425"/>
                </a:tc>
              </a:tr>
              <a:tr h="381000">
                <a:tc>
                  <a:txBody>
                    <a:bodyPr/>
                    <a:lstStyle/>
                    <a:p>
                      <a:pPr indent="0" lvl="0" marL="0" rtl="0" algn="l">
                        <a:spcBef>
                          <a:spcPts val="0"/>
                        </a:spcBef>
                        <a:spcAft>
                          <a:spcPts val="0"/>
                        </a:spcAft>
                        <a:buNone/>
                      </a:pPr>
                      <a:r>
                        <a:rPr lang="en-US"/>
                        <a:t>Week 1</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US"/>
                        <a:t>Week 2</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US"/>
                        <a:t>Week 3</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US"/>
                        <a:t>Week 4</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US"/>
                        <a:t>Week 5</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US"/>
                        <a:t>Week 6</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US"/>
                        <a:t>Week 7</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US"/>
                        <a:t>Week 8</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
        <p:nvSpPr>
          <p:cNvPr id="400" name="Google Shape;400;g33b28a3e396_0_10"/>
          <p:cNvSpPr txBox="1"/>
          <p:nvPr/>
        </p:nvSpPr>
        <p:spPr>
          <a:xfrm>
            <a:off x="555400" y="5842200"/>
            <a:ext cx="60285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1100">
                <a:solidFill>
                  <a:schemeClr val="dk1"/>
                </a:solidFill>
              </a:rPr>
              <a:t> Adapted from Behavior Academics (pg.147) Hannigan,JD and Hannigan, J. 2024. </a:t>
            </a:r>
            <a:endParaRPr sz="1100">
              <a:solidFill>
                <a:schemeClr val="dk1"/>
              </a:solidFill>
            </a:endParaRPr>
          </a:p>
          <a:p>
            <a:pPr indent="0" lvl="0" marL="0" rtl="0" algn="l">
              <a:spcBef>
                <a:spcPts val="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134" name="Shape 134"/>
        <p:cNvGrpSpPr/>
        <p:nvPr/>
      </p:nvGrpSpPr>
      <p:grpSpPr>
        <a:xfrm>
          <a:off x="0" y="0"/>
          <a:ext cx="0" cy="0"/>
          <a:chOff x="0" y="0"/>
          <a:chExt cx="0" cy="0"/>
        </a:xfrm>
      </p:grpSpPr>
      <p:sp>
        <p:nvSpPr>
          <p:cNvPr id="135" name="Google Shape;135;p6"/>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Attention Signal</a:t>
            </a:r>
            <a:endParaRPr/>
          </a:p>
        </p:txBody>
      </p:sp>
      <p:sp>
        <p:nvSpPr>
          <p:cNvPr id="136" name="Google Shape;136;p6"/>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g333e1a588e7_0_1682"/>
          <p:cNvSpPr txBox="1"/>
          <p:nvPr>
            <p:ph type="title"/>
          </p:nvPr>
        </p:nvSpPr>
        <p:spPr>
          <a:xfrm>
            <a:off x="812800" y="366175"/>
            <a:ext cx="2693100" cy="1524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Example </a:t>
            </a:r>
            <a:endParaRPr/>
          </a:p>
        </p:txBody>
      </p:sp>
      <p:graphicFrame>
        <p:nvGraphicFramePr>
          <p:cNvPr id="406" name="Google Shape;406;g333e1a588e7_0_1682"/>
          <p:cNvGraphicFramePr/>
          <p:nvPr/>
        </p:nvGraphicFramePr>
        <p:xfrm>
          <a:off x="1612800" y="2959067"/>
          <a:ext cx="3000000" cy="3000000"/>
        </p:xfrm>
        <a:graphic>
          <a:graphicData uri="http://schemas.openxmlformats.org/drawingml/2006/table">
            <a:tbl>
              <a:tblPr>
                <a:noFill/>
                <a:tableStyleId>{A989056E-CF21-4250-8A71-ADC6D8DE4C7C}</a:tableStyleId>
              </a:tblPr>
              <a:tblGrid>
                <a:gridCol w="1500300"/>
                <a:gridCol w="1659475"/>
                <a:gridCol w="1659475"/>
                <a:gridCol w="1659475"/>
                <a:gridCol w="1691400"/>
                <a:gridCol w="1627575"/>
              </a:tblGrid>
              <a:tr h="203200">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latin typeface="Calibri"/>
                          <a:ea typeface="Calibri"/>
                          <a:cs typeface="Calibri"/>
                          <a:sym typeface="Calibri"/>
                        </a:rPr>
                        <a:t>Week 1</a:t>
                      </a:r>
                      <a:endParaRPr b="1" sz="1600" u="none" cap="none" strike="noStrike">
                        <a:latin typeface="Calibri"/>
                        <a:ea typeface="Calibri"/>
                        <a:cs typeface="Calibri"/>
                        <a:sym typeface="Calibri"/>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latin typeface="Calibri"/>
                          <a:ea typeface="Calibri"/>
                          <a:cs typeface="Calibri"/>
                          <a:sym typeface="Calibri"/>
                        </a:rPr>
                        <a:t>Week 2</a:t>
                      </a:r>
                      <a:endParaRPr b="1" sz="1600" u="none" cap="none" strike="noStrike">
                        <a:latin typeface="Calibri"/>
                        <a:ea typeface="Calibri"/>
                        <a:cs typeface="Calibri"/>
                        <a:sym typeface="Calibri"/>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latin typeface="Calibri"/>
                          <a:ea typeface="Calibri"/>
                          <a:cs typeface="Calibri"/>
                          <a:sym typeface="Calibri"/>
                        </a:rPr>
                        <a:t>Week 3</a:t>
                      </a:r>
                      <a:endParaRPr b="1" sz="1600" u="none" cap="none" strike="noStrike">
                        <a:latin typeface="Calibri"/>
                        <a:ea typeface="Calibri"/>
                        <a:cs typeface="Calibri"/>
                        <a:sym typeface="Calibri"/>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latin typeface="Calibri"/>
                          <a:ea typeface="Calibri"/>
                          <a:cs typeface="Calibri"/>
                          <a:sym typeface="Calibri"/>
                        </a:rPr>
                        <a:t>Week 4</a:t>
                      </a:r>
                      <a:endParaRPr b="1" sz="1600" u="none" cap="none" strike="noStrike">
                        <a:latin typeface="Calibri"/>
                        <a:ea typeface="Calibri"/>
                        <a:cs typeface="Calibri"/>
                        <a:sym typeface="Calibri"/>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latin typeface="Calibri"/>
                          <a:ea typeface="Calibri"/>
                          <a:cs typeface="Calibri"/>
                          <a:sym typeface="Calibri"/>
                        </a:rPr>
                        <a:t>Week 5</a:t>
                      </a:r>
                      <a:endParaRPr b="1" sz="1600" u="none" cap="none" strike="noStrike">
                        <a:latin typeface="Calibri"/>
                        <a:ea typeface="Calibri"/>
                        <a:cs typeface="Calibri"/>
                        <a:sym typeface="Calibri"/>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latin typeface="Calibri"/>
                          <a:ea typeface="Calibri"/>
                          <a:cs typeface="Calibri"/>
                          <a:sym typeface="Calibri"/>
                        </a:rPr>
                        <a:t>Week 6</a:t>
                      </a:r>
                      <a:endParaRPr b="1" sz="1600" u="none" cap="none" strike="noStrike">
                        <a:latin typeface="Calibri"/>
                        <a:ea typeface="Calibri"/>
                        <a:cs typeface="Calibri"/>
                        <a:sym typeface="Calibri"/>
                      </a:endParaRPr>
                    </a:p>
                  </a:txBody>
                  <a:tcPr marT="84675" marB="84675" marR="84675" marL="84675"/>
                </a:tc>
              </a:tr>
              <a:tr h="203200">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Lesson 1</a:t>
                      </a:r>
                      <a:endParaRPr sz="1600" u="none" cap="none" strike="noStrike">
                        <a:latin typeface="Calibri"/>
                        <a:ea typeface="Calibri"/>
                        <a:cs typeface="Calibri"/>
                        <a:sym typeface="Calibri"/>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Lesson 2</a:t>
                      </a:r>
                      <a:endParaRPr sz="1600" u="none" cap="none" strike="noStrike">
                        <a:latin typeface="Calibri"/>
                        <a:ea typeface="Calibri"/>
                        <a:cs typeface="Calibri"/>
                        <a:sym typeface="Calibri"/>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Lesson 3</a:t>
                      </a:r>
                      <a:endParaRPr sz="1600" u="none" cap="none" strike="noStrike">
                        <a:latin typeface="Calibri"/>
                        <a:ea typeface="Calibri"/>
                        <a:cs typeface="Calibri"/>
                        <a:sym typeface="Calibri"/>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Review </a:t>
                      </a:r>
                      <a:endParaRPr sz="1600" u="none" cap="none" strike="noStrike">
                        <a:latin typeface="Calibri"/>
                        <a:ea typeface="Calibri"/>
                        <a:cs typeface="Calibri"/>
                        <a:sym typeface="Calibri"/>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Lesson 4</a:t>
                      </a:r>
                      <a:endParaRPr sz="1600" u="none" cap="none" strike="noStrike">
                        <a:latin typeface="Calibri"/>
                        <a:ea typeface="Calibri"/>
                        <a:cs typeface="Calibri"/>
                        <a:sym typeface="Calibri"/>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Lesson 5</a:t>
                      </a:r>
                      <a:endParaRPr sz="1600" u="none" cap="none" strike="noStrike">
                        <a:latin typeface="Calibri"/>
                        <a:ea typeface="Calibri"/>
                        <a:cs typeface="Calibri"/>
                        <a:sym typeface="Calibri"/>
                      </a:endParaRPr>
                    </a:p>
                  </a:txBody>
                  <a:tcPr marT="84675" marB="84675" marR="84675" marL="84675"/>
                </a:tc>
              </a:tr>
              <a:tr h="413175">
                <a:tc gridSpan="6">
                  <a:txBody>
                    <a:bodyPr/>
                    <a:lstStyle/>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latin typeface="Calibri"/>
                        <a:ea typeface="Calibri"/>
                        <a:cs typeface="Calibri"/>
                        <a:sym typeface="Calibri"/>
                      </a:endParaRPr>
                    </a:p>
                  </a:txBody>
                  <a:tcPr marT="84675" marB="84675" marR="84675" marL="84675">
                    <a:solidFill>
                      <a:srgbClr val="000000"/>
                    </a:solidFill>
                  </a:tcPr>
                </a:tc>
                <a:tc hMerge="1"/>
                <a:tc hMerge="1"/>
                <a:tc hMerge="1"/>
                <a:tc hMerge="1"/>
                <a:tc hMerge="1"/>
              </a:tr>
              <a:tr h="372525">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latin typeface="Calibri"/>
                          <a:ea typeface="Calibri"/>
                          <a:cs typeface="Calibri"/>
                          <a:sym typeface="Calibri"/>
                        </a:rPr>
                        <a:t>Week 7</a:t>
                      </a:r>
                      <a:endParaRPr b="1" sz="1600" u="none" cap="none" strike="noStrike">
                        <a:latin typeface="Calibri"/>
                        <a:ea typeface="Calibri"/>
                        <a:cs typeface="Calibri"/>
                        <a:sym typeface="Calibri"/>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latin typeface="Calibri"/>
                          <a:ea typeface="Calibri"/>
                          <a:cs typeface="Calibri"/>
                          <a:sym typeface="Calibri"/>
                        </a:rPr>
                        <a:t>Week 8</a:t>
                      </a:r>
                      <a:endParaRPr b="1" sz="1600" u="none" cap="none" strike="noStrike">
                        <a:latin typeface="Calibri"/>
                        <a:ea typeface="Calibri"/>
                        <a:cs typeface="Calibri"/>
                        <a:sym typeface="Calibri"/>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latin typeface="Calibri"/>
                          <a:ea typeface="Calibri"/>
                          <a:cs typeface="Calibri"/>
                          <a:sym typeface="Calibri"/>
                        </a:rPr>
                        <a:t>Week 9</a:t>
                      </a:r>
                      <a:endParaRPr b="1" sz="1600" u="none" cap="none" strike="noStrike">
                        <a:latin typeface="Calibri"/>
                        <a:ea typeface="Calibri"/>
                        <a:cs typeface="Calibri"/>
                        <a:sym typeface="Calibri"/>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latin typeface="Calibri"/>
                          <a:ea typeface="Calibri"/>
                          <a:cs typeface="Calibri"/>
                          <a:sym typeface="Calibri"/>
                        </a:rPr>
                        <a:t>Week 10 </a:t>
                      </a:r>
                      <a:endParaRPr b="1" sz="1600" u="none" cap="none" strike="noStrike">
                        <a:latin typeface="Calibri"/>
                        <a:ea typeface="Calibri"/>
                        <a:cs typeface="Calibri"/>
                        <a:sym typeface="Calibri"/>
                      </a:endParaRPr>
                    </a:p>
                  </a:txBody>
                  <a:tcPr marT="84675" marB="84675" marR="84675" marL="84675"/>
                </a:tc>
                <a:tc gridSpan="2" rowSpan="2">
                  <a:txBody>
                    <a:bodyPr/>
                    <a:lstStyle/>
                    <a:p>
                      <a:pPr indent="0" lvl="0" marL="0" marR="0" rtl="0" algn="l">
                        <a:lnSpc>
                          <a:spcPct val="100000"/>
                        </a:lnSpc>
                        <a:spcBef>
                          <a:spcPts val="0"/>
                        </a:spcBef>
                        <a:spcAft>
                          <a:spcPts val="0"/>
                        </a:spcAft>
                        <a:buClr>
                          <a:srgbClr val="000000"/>
                        </a:buClr>
                        <a:buSzPts val="1600"/>
                        <a:buFont typeface="Arial"/>
                        <a:buNone/>
                      </a:pPr>
                      <a:r>
                        <a:rPr b="1" i="1" lang="en-US" sz="1600" u="none" cap="none" strike="noStrike">
                          <a:latin typeface="Calibri"/>
                          <a:ea typeface="Calibri"/>
                          <a:cs typeface="Calibri"/>
                          <a:sym typeface="Calibri"/>
                        </a:rPr>
                        <a:t>Circle back to lesson 1 with students that started at a different entry point. The students will participate until they have received all lessons and can fluently demonstrate the skills independently. </a:t>
                      </a:r>
                      <a:endParaRPr b="1" i="1" sz="1600" u="none" cap="none" strike="noStrike">
                        <a:latin typeface="Calibri"/>
                        <a:ea typeface="Calibri"/>
                        <a:cs typeface="Calibri"/>
                        <a:sym typeface="Calibri"/>
                      </a:endParaRPr>
                    </a:p>
                  </a:txBody>
                  <a:tcPr marT="84675" marB="84675" marR="84675" marL="84675"/>
                </a:tc>
                <a:tc rowSpan="2" hMerge="1"/>
              </a:tr>
              <a:tr h="1140025">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Lesson 6</a:t>
                      </a:r>
                      <a:endParaRPr sz="1600" u="none" cap="none" strike="noStrike">
                        <a:latin typeface="Calibri"/>
                        <a:ea typeface="Calibri"/>
                        <a:cs typeface="Calibri"/>
                        <a:sym typeface="Calibri"/>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Lesson 7</a:t>
                      </a:r>
                      <a:endParaRPr sz="1600" u="none" cap="none" strike="noStrike">
                        <a:latin typeface="Calibri"/>
                        <a:ea typeface="Calibri"/>
                        <a:cs typeface="Calibri"/>
                        <a:sym typeface="Calibri"/>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Lesson 8</a:t>
                      </a:r>
                      <a:endParaRPr sz="1600" u="none" cap="none" strike="noStrike">
                        <a:latin typeface="Calibri"/>
                        <a:ea typeface="Calibri"/>
                        <a:cs typeface="Calibri"/>
                        <a:sym typeface="Calibri"/>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Assess</a:t>
                      </a:r>
                      <a:endParaRPr sz="1600" u="none" cap="none" strike="noStrike">
                        <a:latin typeface="Calibri"/>
                        <a:ea typeface="Calibri"/>
                        <a:cs typeface="Calibri"/>
                        <a:sym typeface="Calibri"/>
                      </a:endParaRPr>
                    </a:p>
                  </a:txBody>
                  <a:tcPr marT="84675" marB="84675" marR="84675" marL="84675"/>
                </a:tc>
                <a:tc gridSpan="2" vMerge="1"/>
                <a:tc hMerge="1" vMerge="1"/>
              </a:tr>
            </a:tbl>
          </a:graphicData>
        </a:graphic>
      </p:graphicFrame>
      <p:sp>
        <p:nvSpPr>
          <p:cNvPr id="407" name="Google Shape;407;g333e1a588e7_0_1682"/>
          <p:cNvSpPr txBox="1"/>
          <p:nvPr/>
        </p:nvSpPr>
        <p:spPr>
          <a:xfrm>
            <a:off x="2156633" y="296742"/>
            <a:ext cx="8384100" cy="3999900"/>
          </a:xfrm>
          <a:prstGeom prst="rect">
            <a:avLst/>
          </a:prstGeom>
          <a:noFill/>
          <a:ln>
            <a:noFill/>
          </a:ln>
        </p:spPr>
        <p:txBody>
          <a:bodyPr anchorCtr="0" anchor="ctr" bIns="121900" lIns="121900" spcFirstLastPara="1" rIns="121900" wrap="square" tIns="121900">
            <a:noAutofit/>
          </a:bodyPr>
          <a:lstStyle/>
          <a:p>
            <a:pPr indent="0" lvl="0" marL="0" marR="0" rtl="0" algn="ctr">
              <a:lnSpc>
                <a:spcPct val="115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Awesome Elementary School </a:t>
            </a:r>
            <a:endParaRPr b="1" i="0" sz="1600" u="none" cap="none" strike="noStrike">
              <a:solidFill>
                <a:srgbClr val="000000"/>
              </a:solidFill>
              <a:latin typeface="Calibri"/>
              <a:ea typeface="Calibri"/>
              <a:cs typeface="Calibri"/>
              <a:sym typeface="Calibri"/>
            </a:endParaRPr>
          </a:p>
          <a:p>
            <a:pPr indent="0" lvl="0" marL="0" marR="0" rtl="0" algn="ctr">
              <a:lnSpc>
                <a:spcPct val="115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Schedule of Social Skills Group Lessons </a:t>
            </a:r>
            <a:endParaRPr b="1" i="0" sz="16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*Students can enter at any point.  </a:t>
            </a:r>
            <a:endParaRPr b="1" i="0" sz="1600" u="none" cap="none" strike="noStrike">
              <a:solidFill>
                <a:srgbClr val="000000"/>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g333e1a588e7_0_1688"/>
          <p:cNvSpPr txBox="1"/>
          <p:nvPr>
            <p:ph type="title"/>
          </p:nvPr>
        </p:nvSpPr>
        <p:spPr>
          <a:xfrm>
            <a:off x="1705051" y="146541"/>
            <a:ext cx="8947200" cy="938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Team Discussion </a:t>
            </a:r>
            <a:endParaRPr/>
          </a:p>
        </p:txBody>
      </p:sp>
      <p:sp>
        <p:nvSpPr>
          <p:cNvPr id="413" name="Google Shape;413;g333e1a588e7_0_1688"/>
          <p:cNvSpPr txBox="1"/>
          <p:nvPr>
            <p:ph idx="1" type="body"/>
          </p:nvPr>
        </p:nvSpPr>
        <p:spPr>
          <a:xfrm>
            <a:off x="389467" y="1487700"/>
            <a:ext cx="11578500" cy="4526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500"/>
              <a:buFont typeface="Arial"/>
              <a:buNone/>
            </a:pPr>
            <a:r>
              <a:rPr lang="en-US" sz="2500">
                <a:solidFill>
                  <a:schemeClr val="dk1"/>
                </a:solidFill>
                <a:highlight>
                  <a:srgbClr val="FFFFFF"/>
                </a:highlight>
              </a:rPr>
              <a:t>As a team, discuss the considerations below:</a:t>
            </a:r>
            <a:endParaRPr sz="2500">
              <a:solidFill>
                <a:schemeClr val="dk1"/>
              </a:solidFill>
              <a:highlight>
                <a:srgbClr val="FFFFFF"/>
              </a:highlight>
            </a:endParaRPr>
          </a:p>
          <a:p>
            <a:pPr indent="0" lvl="0" marL="0" rtl="0" algn="l">
              <a:lnSpc>
                <a:spcPct val="100000"/>
              </a:lnSpc>
              <a:spcBef>
                <a:spcPts val="0"/>
              </a:spcBef>
              <a:spcAft>
                <a:spcPts val="0"/>
              </a:spcAft>
              <a:buClr>
                <a:schemeClr val="dk1"/>
              </a:buClr>
              <a:buSzPts val="1500"/>
              <a:buFont typeface="Arial"/>
              <a:buNone/>
            </a:pPr>
            <a:r>
              <a:t/>
            </a:r>
            <a:endParaRPr sz="2700">
              <a:solidFill>
                <a:schemeClr val="dk1"/>
              </a:solidFill>
              <a:highlight>
                <a:srgbClr val="FF9900"/>
              </a:highlight>
            </a:endParaRPr>
          </a:p>
          <a:p>
            <a:pPr indent="-457200" lvl="0" marL="1219200" rtl="0" algn="l">
              <a:lnSpc>
                <a:spcPct val="115000"/>
              </a:lnSpc>
              <a:spcBef>
                <a:spcPts val="0"/>
              </a:spcBef>
              <a:spcAft>
                <a:spcPts val="0"/>
              </a:spcAft>
              <a:buClr>
                <a:schemeClr val="dk1"/>
              </a:buClr>
              <a:buSzPts val="2400"/>
              <a:buFont typeface="Calibri"/>
              <a:buAutoNum type="arabicPeriod"/>
            </a:pPr>
            <a:r>
              <a:rPr lang="en-US" sz="2400">
                <a:solidFill>
                  <a:schemeClr val="dk1"/>
                </a:solidFill>
                <a:highlight>
                  <a:schemeClr val="lt1"/>
                </a:highlight>
              </a:rPr>
              <a:t>What will be the maximum number of children per intervention group?</a:t>
            </a:r>
            <a:endParaRPr sz="2400">
              <a:solidFill>
                <a:schemeClr val="dk1"/>
              </a:solidFill>
            </a:endParaRPr>
          </a:p>
          <a:p>
            <a:pPr indent="-457200" lvl="0" marL="1219200" rtl="0" algn="l">
              <a:lnSpc>
                <a:spcPct val="115000"/>
              </a:lnSpc>
              <a:spcBef>
                <a:spcPts val="0"/>
              </a:spcBef>
              <a:spcAft>
                <a:spcPts val="0"/>
              </a:spcAft>
              <a:buClr>
                <a:schemeClr val="dk1"/>
              </a:buClr>
              <a:buSzPts val="2400"/>
              <a:buFont typeface="Calibri"/>
              <a:buAutoNum type="arabicPeriod"/>
            </a:pPr>
            <a:r>
              <a:rPr lang="en-US" sz="2400">
                <a:solidFill>
                  <a:schemeClr val="dk1"/>
                </a:solidFill>
              </a:rPr>
              <a:t>Where will SSIG meet?  </a:t>
            </a:r>
            <a:endParaRPr sz="2400">
              <a:solidFill>
                <a:schemeClr val="dk1"/>
              </a:solidFill>
            </a:endParaRPr>
          </a:p>
          <a:p>
            <a:pPr indent="-457200" lvl="0" marL="1219200" rtl="0" algn="l">
              <a:lnSpc>
                <a:spcPct val="115000"/>
              </a:lnSpc>
              <a:spcBef>
                <a:spcPts val="0"/>
              </a:spcBef>
              <a:spcAft>
                <a:spcPts val="0"/>
              </a:spcAft>
              <a:buClr>
                <a:schemeClr val="dk1"/>
              </a:buClr>
              <a:buSzPts val="2400"/>
              <a:buFont typeface="Calibri"/>
              <a:buAutoNum type="arabicPeriod"/>
            </a:pPr>
            <a:r>
              <a:rPr lang="en-US" sz="2400">
                <a:solidFill>
                  <a:schemeClr val="dk1"/>
                </a:solidFill>
              </a:rPr>
              <a:t>When will SSIG take place?</a:t>
            </a:r>
            <a:endParaRPr sz="2400">
              <a:solidFill>
                <a:schemeClr val="dk1"/>
              </a:solidFill>
            </a:endParaRPr>
          </a:p>
          <a:p>
            <a:pPr indent="-457200" lvl="1" marL="1828800" rtl="0" algn="l">
              <a:lnSpc>
                <a:spcPct val="115000"/>
              </a:lnSpc>
              <a:spcBef>
                <a:spcPts val="0"/>
              </a:spcBef>
              <a:spcAft>
                <a:spcPts val="0"/>
              </a:spcAft>
              <a:buClr>
                <a:schemeClr val="dk1"/>
              </a:buClr>
              <a:buSzPts val="2400"/>
              <a:buFont typeface="Calibri"/>
              <a:buAutoNum type="alphaLcPeriod"/>
            </a:pPr>
            <a:r>
              <a:rPr i="0" lang="en-US" sz="2400"/>
              <a:t>Frequency</a:t>
            </a:r>
            <a:endParaRPr i="0" sz="2400"/>
          </a:p>
          <a:p>
            <a:pPr indent="-457200" lvl="1" marL="1828800" rtl="0" algn="l">
              <a:lnSpc>
                <a:spcPct val="115000"/>
              </a:lnSpc>
              <a:spcBef>
                <a:spcPts val="0"/>
              </a:spcBef>
              <a:spcAft>
                <a:spcPts val="0"/>
              </a:spcAft>
              <a:buClr>
                <a:schemeClr val="dk1"/>
              </a:buClr>
              <a:buSzPts val="2400"/>
              <a:buFont typeface="Calibri"/>
              <a:buAutoNum type="alphaLcPeriod"/>
            </a:pPr>
            <a:r>
              <a:rPr i="0" lang="en-US" sz="2400"/>
              <a:t>Scheduled days</a:t>
            </a:r>
            <a:endParaRPr i="0" sz="2400"/>
          </a:p>
          <a:p>
            <a:pPr indent="-457200" lvl="1" marL="1828800" rtl="0" algn="l">
              <a:lnSpc>
                <a:spcPct val="115000"/>
              </a:lnSpc>
              <a:spcBef>
                <a:spcPts val="0"/>
              </a:spcBef>
              <a:spcAft>
                <a:spcPts val="0"/>
              </a:spcAft>
              <a:buClr>
                <a:schemeClr val="dk1"/>
              </a:buClr>
              <a:buSzPts val="2400"/>
              <a:buFont typeface="Calibri"/>
              <a:buAutoNum type="alphaLcPeriod"/>
            </a:pPr>
            <a:r>
              <a:rPr i="0" lang="en-US" sz="2400"/>
              <a:t>Time of day</a:t>
            </a:r>
            <a:endParaRPr i="0" sz="2400"/>
          </a:p>
          <a:p>
            <a:pPr indent="-457200" lvl="0" marL="1219200" rtl="0" algn="l">
              <a:lnSpc>
                <a:spcPct val="115000"/>
              </a:lnSpc>
              <a:spcBef>
                <a:spcPts val="0"/>
              </a:spcBef>
              <a:spcAft>
                <a:spcPts val="0"/>
              </a:spcAft>
              <a:buClr>
                <a:schemeClr val="dk1"/>
              </a:buClr>
              <a:buSzPts val="2400"/>
              <a:buFont typeface="Calibri"/>
              <a:buAutoNum type="arabicPeriod"/>
            </a:pPr>
            <a:r>
              <a:rPr lang="en-US" sz="2400">
                <a:solidFill>
                  <a:schemeClr val="dk1"/>
                </a:solidFill>
                <a:highlight>
                  <a:srgbClr val="FFFFFF"/>
                </a:highlight>
              </a:rPr>
              <a:t>What will be the timeframe of each session? </a:t>
            </a:r>
            <a:endParaRPr sz="2400">
              <a:solidFill>
                <a:schemeClr val="dk1"/>
              </a:solidFill>
              <a:highlight>
                <a:srgbClr val="FFFFFF"/>
              </a:highlight>
            </a:endParaRPr>
          </a:p>
          <a:p>
            <a:pPr indent="-457200" lvl="1" marL="1828800" rtl="0" algn="l">
              <a:lnSpc>
                <a:spcPct val="115000"/>
              </a:lnSpc>
              <a:spcBef>
                <a:spcPts val="0"/>
              </a:spcBef>
              <a:spcAft>
                <a:spcPts val="0"/>
              </a:spcAft>
              <a:buClr>
                <a:schemeClr val="dk1"/>
              </a:buClr>
              <a:buSzPts val="2400"/>
              <a:buFont typeface="Calibri"/>
              <a:buAutoNum type="alphaLcPeriod"/>
            </a:pPr>
            <a:r>
              <a:rPr i="0" lang="en-US" sz="2400">
                <a:highlight>
                  <a:srgbClr val="FFFFFF"/>
                </a:highlight>
              </a:rPr>
              <a:t>Length of sessions</a:t>
            </a:r>
            <a:endParaRPr i="0" sz="2400">
              <a:highlight>
                <a:srgbClr val="FFFFFF"/>
              </a:highlight>
            </a:endParaRPr>
          </a:p>
          <a:p>
            <a:pPr indent="-457200" lvl="1" marL="1828800" rtl="0" algn="l">
              <a:lnSpc>
                <a:spcPct val="115000"/>
              </a:lnSpc>
              <a:spcBef>
                <a:spcPts val="0"/>
              </a:spcBef>
              <a:spcAft>
                <a:spcPts val="0"/>
              </a:spcAft>
              <a:buClr>
                <a:schemeClr val="dk1"/>
              </a:buClr>
              <a:buSzPts val="2400"/>
              <a:buFont typeface="Calibri"/>
              <a:buAutoNum type="alphaLcPeriod"/>
            </a:pPr>
            <a:r>
              <a:rPr i="0" lang="en-US" sz="2400">
                <a:highlight>
                  <a:srgbClr val="FFFFFF"/>
                </a:highlight>
              </a:rPr>
              <a:t>Student entry points</a:t>
            </a:r>
            <a:endParaRPr i="0" sz="2400">
              <a:highlight>
                <a:srgbClr val="FFFFFF"/>
              </a:highlight>
            </a:endParaRPr>
          </a:p>
          <a:p>
            <a:pPr indent="0" lvl="0" marL="0" rtl="0" algn="l">
              <a:lnSpc>
                <a:spcPct val="100000"/>
              </a:lnSpc>
              <a:spcBef>
                <a:spcPts val="640"/>
              </a:spcBef>
              <a:spcAft>
                <a:spcPts val="0"/>
              </a:spcAft>
              <a:buSzPts val="3200"/>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g333e1a588e7_0_1944"/>
          <p:cNvSpPr txBox="1"/>
          <p:nvPr>
            <p:ph type="title"/>
          </p:nvPr>
        </p:nvSpPr>
        <p:spPr>
          <a:xfrm>
            <a:off x="1507160" y="436485"/>
            <a:ext cx="9818100" cy="926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Pause &amp; Reflect </a:t>
            </a:r>
            <a:endParaRPr/>
          </a:p>
        </p:txBody>
      </p:sp>
      <p:sp>
        <p:nvSpPr>
          <p:cNvPr id="419" name="Google Shape;419;g333e1a588e7_0_1944"/>
          <p:cNvSpPr txBox="1"/>
          <p:nvPr>
            <p:ph idx="1" type="body"/>
          </p:nvPr>
        </p:nvSpPr>
        <p:spPr>
          <a:xfrm>
            <a:off x="619250" y="1805150"/>
            <a:ext cx="4666500" cy="452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640"/>
              </a:spcBef>
              <a:spcAft>
                <a:spcPts val="0"/>
              </a:spcAft>
              <a:buSzPts val="3200"/>
              <a:buNone/>
            </a:pPr>
            <a:r>
              <a:rPr lang="en-US" sz="3400">
                <a:solidFill>
                  <a:schemeClr val="dk1"/>
                </a:solidFill>
              </a:rPr>
              <a:t>What action steps do you need to add to your action plan to ensure that the items you just discussed are accomplished? </a:t>
            </a:r>
            <a:endParaRPr sz="3400">
              <a:solidFill>
                <a:schemeClr val="dk1"/>
              </a:solidFill>
            </a:endParaRPr>
          </a:p>
          <a:p>
            <a:pPr indent="0" lvl="0" marL="457200" marR="0" rtl="0" algn="l">
              <a:lnSpc>
                <a:spcPct val="100000"/>
              </a:lnSpc>
              <a:spcBef>
                <a:spcPts val="0"/>
              </a:spcBef>
              <a:spcAft>
                <a:spcPts val="0"/>
              </a:spcAft>
              <a:buSzPts val="3200"/>
              <a:buNone/>
            </a:pPr>
            <a:r>
              <a:t/>
            </a:r>
            <a:endParaRPr sz="3400">
              <a:solidFill>
                <a:schemeClr val="dk1"/>
              </a:solidFill>
            </a:endParaRPr>
          </a:p>
        </p:txBody>
      </p:sp>
      <p:pic>
        <p:nvPicPr>
          <p:cNvPr id="420" name="Google Shape;420;g333e1a588e7_0_1944"/>
          <p:cNvPicPr preferRelativeResize="0"/>
          <p:nvPr/>
        </p:nvPicPr>
        <p:blipFill>
          <a:blip r:embed="rId3">
            <a:alphaModFix/>
          </a:blip>
          <a:stretch>
            <a:fillRect/>
          </a:stretch>
        </p:blipFill>
        <p:spPr>
          <a:xfrm>
            <a:off x="6112700" y="1591500"/>
            <a:ext cx="5756251" cy="42575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g340a02f0c10_0_82"/>
          <p:cNvSpPr txBox="1"/>
          <p:nvPr>
            <p:ph type="title"/>
          </p:nvPr>
        </p:nvSpPr>
        <p:spPr>
          <a:xfrm>
            <a:off x="1045941" y="2453812"/>
            <a:ext cx="10363200" cy="1362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solidFill>
                  <a:schemeClr val="dk1"/>
                </a:solidFill>
              </a:rPr>
              <a:t>Assessment of Social Skill Strengths and Deficits</a:t>
            </a:r>
            <a:endParaRPr>
              <a:solidFill>
                <a:schemeClr val="dk1"/>
              </a:solidFill>
            </a:endParaRPr>
          </a:p>
          <a:p>
            <a:pPr indent="0" lvl="0" marL="0" marR="0" rtl="0" algn="ctr">
              <a:lnSpc>
                <a:spcPct val="100000"/>
              </a:lnSpc>
              <a:spcBef>
                <a:spcPts val="0"/>
              </a:spcBef>
              <a:spcAft>
                <a:spcPts val="0"/>
              </a:spcAft>
              <a:buClr>
                <a:srgbClr val="009E47"/>
              </a:buClr>
              <a:buSzPts val="4000"/>
              <a:buFont typeface="Calibri"/>
              <a:buNone/>
            </a:pPr>
            <a:r>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g333e1a588e7_0_2076"/>
          <p:cNvSpPr txBox="1"/>
          <p:nvPr>
            <p:ph type="title"/>
          </p:nvPr>
        </p:nvSpPr>
        <p:spPr>
          <a:xfrm>
            <a:off x="275475" y="355450"/>
            <a:ext cx="11784300" cy="1524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Why Assess Social Skills</a:t>
            </a:r>
            <a:endParaRPr/>
          </a:p>
        </p:txBody>
      </p:sp>
      <p:sp>
        <p:nvSpPr>
          <p:cNvPr id="431" name="Google Shape;431;g333e1a588e7_0_2076"/>
          <p:cNvSpPr txBox="1"/>
          <p:nvPr>
            <p:ph idx="1" type="body"/>
          </p:nvPr>
        </p:nvSpPr>
        <p:spPr>
          <a:xfrm>
            <a:off x="812800" y="2133601"/>
            <a:ext cx="14630400" cy="603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SzPts val="3200"/>
              <a:buNone/>
            </a:pPr>
            <a:r>
              <a:rPr lang="en-US"/>
              <a:t>Helps with the following: </a:t>
            </a:r>
            <a:endParaRPr/>
          </a:p>
          <a:p>
            <a:pPr indent="-508000" lvl="0" marL="609600" rtl="0" algn="l">
              <a:lnSpc>
                <a:spcPct val="100000"/>
              </a:lnSpc>
              <a:spcBef>
                <a:spcPts val="640"/>
              </a:spcBef>
              <a:spcAft>
                <a:spcPts val="0"/>
              </a:spcAft>
              <a:buSzPts val="3200"/>
              <a:buChar char="•"/>
            </a:pPr>
            <a:r>
              <a:rPr lang="en-US"/>
              <a:t>Determining areas for growth</a:t>
            </a:r>
            <a:endParaRPr/>
          </a:p>
          <a:p>
            <a:pPr indent="-508000" lvl="0" marL="609600" rtl="0" algn="l">
              <a:lnSpc>
                <a:spcPct val="100000"/>
              </a:lnSpc>
              <a:spcBef>
                <a:spcPts val="640"/>
              </a:spcBef>
              <a:spcAft>
                <a:spcPts val="0"/>
              </a:spcAft>
              <a:buSzPts val="3200"/>
              <a:buChar char="•"/>
            </a:pPr>
            <a:r>
              <a:rPr lang="en-US"/>
              <a:t>Group Placement</a:t>
            </a:r>
            <a:endParaRPr/>
          </a:p>
          <a:p>
            <a:pPr indent="-508000" lvl="0" marL="609600" rtl="0" algn="l">
              <a:lnSpc>
                <a:spcPct val="100000"/>
              </a:lnSpc>
              <a:spcBef>
                <a:spcPts val="0"/>
              </a:spcBef>
              <a:spcAft>
                <a:spcPts val="0"/>
              </a:spcAft>
              <a:buSzPts val="3200"/>
              <a:buChar char="•"/>
            </a:pPr>
            <a:r>
              <a:rPr lang="en-US"/>
              <a:t>Instructional Planning</a:t>
            </a:r>
            <a:endParaRPr/>
          </a:p>
          <a:p>
            <a:pPr indent="-508000" lvl="0" marL="609600" rtl="0" algn="l">
              <a:lnSpc>
                <a:spcPct val="100000"/>
              </a:lnSpc>
              <a:spcBef>
                <a:spcPts val="0"/>
              </a:spcBef>
              <a:spcAft>
                <a:spcPts val="0"/>
              </a:spcAft>
              <a:buSzPts val="3200"/>
              <a:buChar char="•"/>
            </a:pPr>
            <a:r>
              <a:rPr lang="en-US"/>
              <a:t>Evaluation of Student Progress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435" name="Shape 435"/>
        <p:cNvGrpSpPr/>
        <p:nvPr/>
      </p:nvGrpSpPr>
      <p:grpSpPr>
        <a:xfrm>
          <a:off x="0" y="0"/>
          <a:ext cx="0" cy="0"/>
          <a:chOff x="0" y="0"/>
          <a:chExt cx="0" cy="0"/>
        </a:xfrm>
      </p:grpSpPr>
      <p:sp>
        <p:nvSpPr>
          <p:cNvPr id="436" name="Google Shape;436;g340a02f0c10_0_112"/>
          <p:cNvSpPr txBox="1"/>
          <p:nvPr>
            <p:ph type="title"/>
          </p:nvPr>
        </p:nvSpPr>
        <p:spPr>
          <a:xfrm>
            <a:off x="141600" y="266367"/>
            <a:ext cx="11908800" cy="1143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900"/>
              </a:spcBef>
              <a:spcAft>
                <a:spcPts val="0"/>
              </a:spcAft>
              <a:buClr>
                <a:schemeClr val="dk1"/>
              </a:buClr>
              <a:buSzPts val="1500"/>
              <a:buFont typeface="Arial"/>
              <a:buNone/>
            </a:pPr>
            <a:r>
              <a:rPr b="1" lang="en-US" sz="3500">
                <a:extLst>
                  <a:ext uri="http://customooxmlschemas.google.com/">
                    <go:slidesCustomData xmlns:go="http://customooxmlschemas.google.com/" textRoundtripDataId="10"/>
                  </a:ext>
                </a:extLst>
              </a:rPr>
              <a:t>Social Skills deficits may be due to one or more of the following: </a:t>
            </a:r>
            <a:endParaRPr b="1" sz="3500"/>
          </a:p>
        </p:txBody>
      </p:sp>
      <p:sp>
        <p:nvSpPr>
          <p:cNvPr id="437" name="Google Shape;437;g340a02f0c10_0_112"/>
          <p:cNvSpPr txBox="1"/>
          <p:nvPr>
            <p:ph idx="1" type="body"/>
          </p:nvPr>
        </p:nvSpPr>
        <p:spPr>
          <a:xfrm>
            <a:off x="28700" y="1166000"/>
            <a:ext cx="10972800" cy="452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SzPts val="3200"/>
              <a:buNone/>
            </a:pPr>
            <a:r>
              <a:t/>
            </a:r>
            <a:endParaRPr sz="2800"/>
          </a:p>
          <a:p>
            <a:pPr indent="-488950" lvl="0" marL="609600" rtl="0" algn="l">
              <a:lnSpc>
                <a:spcPct val="100000"/>
              </a:lnSpc>
              <a:spcBef>
                <a:spcPts val="640"/>
              </a:spcBef>
              <a:spcAft>
                <a:spcPts val="0"/>
              </a:spcAft>
              <a:buSzPts val="2900"/>
              <a:buChar char="•"/>
            </a:pPr>
            <a:r>
              <a:rPr b="1" lang="en-US" sz="2900"/>
              <a:t>Acquisition Deficit  </a:t>
            </a:r>
            <a:r>
              <a:rPr lang="en-US" sz="2900"/>
              <a:t>- A student does not know the skill or how to use it.</a:t>
            </a:r>
            <a:endParaRPr sz="2900"/>
          </a:p>
          <a:p>
            <a:pPr indent="-488950" lvl="0" marL="609600" rtl="0" algn="l">
              <a:lnSpc>
                <a:spcPct val="100000"/>
              </a:lnSpc>
              <a:spcBef>
                <a:spcPts val="0"/>
              </a:spcBef>
              <a:spcAft>
                <a:spcPts val="0"/>
              </a:spcAft>
              <a:buSzPts val="2900"/>
              <a:buChar char="•"/>
            </a:pPr>
            <a:r>
              <a:rPr b="1" lang="en-US" sz="2900"/>
              <a:t>Performance Deficit </a:t>
            </a:r>
            <a:r>
              <a:rPr lang="en-US" sz="2900"/>
              <a:t>- A student can perform the skill but environment does not support the use. </a:t>
            </a:r>
            <a:endParaRPr sz="2900"/>
          </a:p>
          <a:p>
            <a:pPr indent="-488950" lvl="0" marL="609600" rtl="0" algn="l">
              <a:lnSpc>
                <a:spcPct val="100000"/>
              </a:lnSpc>
              <a:spcBef>
                <a:spcPts val="0"/>
              </a:spcBef>
              <a:spcAft>
                <a:spcPts val="0"/>
              </a:spcAft>
              <a:buSzPts val="2900"/>
              <a:buChar char="•"/>
            </a:pPr>
            <a:r>
              <a:rPr b="1" lang="en-US" sz="2900"/>
              <a:t>Fluency Deficit</a:t>
            </a:r>
            <a:r>
              <a:rPr lang="en-US" sz="2900"/>
              <a:t> - Student performs the skill but, not as frequently as required and/or does not generalize to all settings or situations.</a:t>
            </a:r>
            <a:endParaRPr sz="2900"/>
          </a:p>
          <a:p>
            <a:pPr indent="-488950" lvl="0" marL="609600" rtl="0" algn="l">
              <a:lnSpc>
                <a:spcPct val="100000"/>
              </a:lnSpc>
              <a:spcBef>
                <a:spcPts val="0"/>
              </a:spcBef>
              <a:spcAft>
                <a:spcPts val="0"/>
              </a:spcAft>
              <a:buSzPts val="2900"/>
              <a:buChar char="•"/>
            </a:pPr>
            <a:r>
              <a:rPr b="1" lang="en-US" sz="2900"/>
              <a:t>Competing Problem Behavior </a:t>
            </a:r>
            <a:r>
              <a:rPr lang="en-US" sz="2900"/>
              <a:t>- A problem behavior interferes with a student’s performance of a learned skill.	</a:t>
            </a:r>
            <a:endParaRPr sz="29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g340a02f0c10_0_117"/>
          <p:cNvSpPr txBox="1"/>
          <p:nvPr>
            <p:ph type="title"/>
          </p:nvPr>
        </p:nvSpPr>
        <p:spPr>
          <a:xfrm>
            <a:off x="609600" y="91071"/>
            <a:ext cx="10972800" cy="1143300"/>
          </a:xfrm>
          <a:prstGeom prst="rect">
            <a:avLst/>
          </a:prstGeom>
          <a:noFill/>
          <a:ln>
            <a:noFill/>
          </a:ln>
        </p:spPr>
        <p:txBody>
          <a:bodyPr anchorCtr="0" anchor="ctr" bIns="60925" lIns="121900" spcFirstLastPara="1" rIns="121900" wrap="square" tIns="60925">
            <a:noAutofit/>
          </a:bodyPr>
          <a:lstStyle/>
          <a:p>
            <a:pPr indent="0" lvl="0" marL="0" rtl="0" algn="ctr">
              <a:lnSpc>
                <a:spcPct val="100000"/>
              </a:lnSpc>
              <a:spcBef>
                <a:spcPts val="0"/>
              </a:spcBef>
              <a:spcAft>
                <a:spcPts val="0"/>
              </a:spcAft>
              <a:buClr>
                <a:schemeClr val="dk1"/>
              </a:buClr>
              <a:buSzPts val="5900"/>
              <a:buFont typeface="Calibri"/>
              <a:buNone/>
            </a:pPr>
            <a:r>
              <a:rPr lang="en-US"/>
              <a:t>How to Assess Social Skill Deficits</a:t>
            </a:r>
            <a:endParaRPr/>
          </a:p>
        </p:txBody>
      </p:sp>
      <p:sp>
        <p:nvSpPr>
          <p:cNvPr id="444" name="Google Shape;444;g340a02f0c10_0_117"/>
          <p:cNvSpPr txBox="1"/>
          <p:nvPr>
            <p:ph idx="1" type="body"/>
          </p:nvPr>
        </p:nvSpPr>
        <p:spPr>
          <a:xfrm>
            <a:off x="609600" y="1289700"/>
            <a:ext cx="10972800" cy="4836300"/>
          </a:xfrm>
          <a:prstGeom prst="rect">
            <a:avLst/>
          </a:prstGeom>
          <a:noFill/>
          <a:ln>
            <a:noFill/>
          </a:ln>
        </p:spPr>
        <p:txBody>
          <a:bodyPr anchorCtr="0" anchor="t" bIns="60925" lIns="121900" spcFirstLastPara="1" rIns="121900" wrap="square" tIns="60925">
            <a:noAutofit/>
          </a:bodyPr>
          <a:lstStyle/>
          <a:p>
            <a:pPr indent="-457200" lvl="0" marL="457200" rtl="0" algn="l">
              <a:lnSpc>
                <a:spcPct val="100000"/>
              </a:lnSpc>
              <a:spcBef>
                <a:spcPts val="0"/>
              </a:spcBef>
              <a:spcAft>
                <a:spcPts val="0"/>
              </a:spcAft>
              <a:buSzPts val="4300"/>
              <a:buNone/>
            </a:pPr>
            <a:r>
              <a:rPr b="1" i="1" lang="en-US"/>
              <a:t>Options: </a:t>
            </a:r>
            <a:endParaRPr b="1"/>
          </a:p>
          <a:p>
            <a:pPr indent="-539750" lvl="0" marL="609600" rtl="0" algn="l">
              <a:lnSpc>
                <a:spcPct val="100000"/>
              </a:lnSpc>
              <a:spcBef>
                <a:spcPts val="640"/>
              </a:spcBef>
              <a:spcAft>
                <a:spcPts val="0"/>
              </a:spcAft>
              <a:buSzPts val="3700"/>
              <a:buAutoNum type="arabicPeriod"/>
            </a:pPr>
            <a:r>
              <a:rPr lang="en-US" sz="3700"/>
              <a:t>Review disciplinary events (e.g., office referrals and classroom minors)</a:t>
            </a:r>
            <a:endParaRPr sz="3700"/>
          </a:p>
          <a:p>
            <a:pPr indent="-539750" lvl="0" marL="609600" rtl="0" algn="l">
              <a:lnSpc>
                <a:spcPct val="100000"/>
              </a:lnSpc>
              <a:spcBef>
                <a:spcPts val="0"/>
              </a:spcBef>
              <a:spcAft>
                <a:spcPts val="0"/>
              </a:spcAft>
              <a:buSzPts val="3700"/>
              <a:buAutoNum type="arabicPeriod"/>
            </a:pPr>
            <a:r>
              <a:rPr lang="en-US" sz="3700"/>
              <a:t>Create a quick assessment including the most common social skills deficits  </a:t>
            </a:r>
            <a:endParaRPr sz="3700"/>
          </a:p>
          <a:p>
            <a:pPr indent="-539750" lvl="0" marL="609600" rtl="0" algn="l">
              <a:lnSpc>
                <a:spcPct val="100000"/>
              </a:lnSpc>
              <a:spcBef>
                <a:spcPts val="0"/>
              </a:spcBef>
              <a:spcAft>
                <a:spcPts val="0"/>
              </a:spcAft>
              <a:buSzPts val="3700"/>
              <a:buAutoNum type="arabicPeriod"/>
            </a:pPr>
            <a:r>
              <a:rPr lang="en-US" sz="3700"/>
              <a:t>Utilize commercially published rating scales that can be completed by teachers, parents, and/or students. </a:t>
            </a:r>
            <a:endParaRPr sz="3700"/>
          </a:p>
        </p:txBody>
      </p:sp>
      <p:sp>
        <p:nvSpPr>
          <p:cNvPr id="445" name="Google Shape;445;g340a02f0c10_0_117"/>
          <p:cNvSpPr txBox="1"/>
          <p:nvPr/>
        </p:nvSpPr>
        <p:spPr>
          <a:xfrm>
            <a:off x="6873616" y="5756897"/>
            <a:ext cx="4708800" cy="369300"/>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g340a02f0c10_0_129"/>
          <p:cNvSpPr txBox="1"/>
          <p:nvPr>
            <p:ph type="title"/>
          </p:nvPr>
        </p:nvSpPr>
        <p:spPr>
          <a:xfrm>
            <a:off x="609600" y="274637"/>
            <a:ext cx="10972800" cy="1143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How to Determine the </a:t>
            </a:r>
            <a:r>
              <a:rPr lang="en-US"/>
              <a:t>Classification</a:t>
            </a:r>
            <a:r>
              <a:rPr lang="en-US"/>
              <a:t> of Groups </a:t>
            </a:r>
            <a:endParaRPr/>
          </a:p>
        </p:txBody>
      </p:sp>
      <p:sp>
        <p:nvSpPr>
          <p:cNvPr id="451" name="Google Shape;451;g340a02f0c10_0_129"/>
          <p:cNvSpPr txBox="1"/>
          <p:nvPr>
            <p:ph idx="1" type="body"/>
          </p:nvPr>
        </p:nvSpPr>
        <p:spPr>
          <a:xfrm>
            <a:off x="609600" y="1600201"/>
            <a:ext cx="10972800" cy="45261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AutoNum type="arabicPeriod"/>
            </a:pPr>
            <a:r>
              <a:rPr lang="en-US" sz="2400">
                <a:highlight>
                  <a:srgbClr val="FFFFFF"/>
                </a:highlight>
              </a:rPr>
              <a:t>Place students into groups according to deficits as indicated by student data.</a:t>
            </a:r>
            <a:endParaRPr sz="2400">
              <a:highlight>
                <a:srgbClr val="FFFFFF"/>
              </a:highlight>
            </a:endParaRPr>
          </a:p>
          <a:p>
            <a:pPr indent="0" lvl="0" marL="0" rtl="0" algn="l">
              <a:spcBef>
                <a:spcPts val="0"/>
              </a:spcBef>
              <a:spcAft>
                <a:spcPts val="0"/>
              </a:spcAft>
              <a:buNone/>
            </a:pPr>
            <a:r>
              <a:t/>
            </a:r>
            <a:endParaRPr sz="2400">
              <a:highlight>
                <a:srgbClr val="FFFFFF"/>
              </a:highlight>
            </a:endParaRPr>
          </a:p>
          <a:p>
            <a:pPr indent="-381000" lvl="0" marL="457200" rtl="0" algn="l">
              <a:spcBef>
                <a:spcPts val="0"/>
              </a:spcBef>
              <a:spcAft>
                <a:spcPts val="0"/>
              </a:spcAft>
              <a:buSzPts val="2400"/>
              <a:buAutoNum type="arabicPeriod"/>
            </a:pPr>
            <a:r>
              <a:rPr lang="en-US" sz="2400">
                <a:highlight>
                  <a:srgbClr val="FFFFFF"/>
                </a:highlight>
              </a:rPr>
              <a:t>Determine classification of groups based on the most common categories. </a:t>
            </a:r>
            <a:endParaRPr sz="2400">
              <a:highlight>
                <a:srgbClr val="FFFFFF"/>
              </a:highlight>
            </a:endParaRPr>
          </a:p>
          <a:p>
            <a:pPr indent="-381000" lvl="1" marL="914400" rtl="0" algn="l">
              <a:spcBef>
                <a:spcPts val="0"/>
              </a:spcBef>
              <a:spcAft>
                <a:spcPts val="0"/>
              </a:spcAft>
              <a:buSzPts val="2400"/>
              <a:buChar char="•"/>
            </a:pPr>
            <a:r>
              <a:rPr lang="en-US" sz="2400">
                <a:highlight>
                  <a:srgbClr val="FFFFFF"/>
                </a:highlight>
              </a:rPr>
              <a:t>Examples:  </a:t>
            </a:r>
            <a:endParaRPr sz="2400">
              <a:highlight>
                <a:srgbClr val="FFFFFF"/>
              </a:highlight>
            </a:endParaRPr>
          </a:p>
          <a:p>
            <a:pPr indent="-381000" lvl="0" marL="1371600" rtl="0" algn="l">
              <a:spcBef>
                <a:spcPts val="0"/>
              </a:spcBef>
              <a:spcAft>
                <a:spcPts val="0"/>
              </a:spcAft>
              <a:buClr>
                <a:schemeClr val="dk1"/>
              </a:buClr>
              <a:buSzPts val="2400"/>
              <a:buFont typeface="Calibri"/>
              <a:buChar char="❏"/>
            </a:pPr>
            <a:r>
              <a:rPr lang="en-US" sz="2400">
                <a:highlight>
                  <a:srgbClr val="FFFFFF"/>
                </a:highlight>
              </a:rPr>
              <a:t>Peer Relations or Friendship Skills</a:t>
            </a:r>
            <a:endParaRPr sz="2400">
              <a:highlight>
                <a:srgbClr val="FFFFFF"/>
              </a:highlight>
            </a:endParaRPr>
          </a:p>
          <a:p>
            <a:pPr indent="-381000" lvl="0" marL="1371600" rtl="0" algn="l">
              <a:spcBef>
                <a:spcPts val="0"/>
              </a:spcBef>
              <a:spcAft>
                <a:spcPts val="0"/>
              </a:spcAft>
              <a:buClr>
                <a:schemeClr val="dk1"/>
              </a:buClr>
              <a:buSzPts val="2400"/>
              <a:buFont typeface="Calibri"/>
              <a:buChar char="❏"/>
            </a:pPr>
            <a:r>
              <a:rPr lang="en-US" sz="2400">
                <a:highlight>
                  <a:srgbClr val="FFFFFF"/>
                </a:highlight>
              </a:rPr>
              <a:t>Self Management</a:t>
            </a:r>
            <a:endParaRPr sz="2400">
              <a:highlight>
                <a:srgbClr val="FFFFFF"/>
              </a:highlight>
            </a:endParaRPr>
          </a:p>
          <a:p>
            <a:pPr indent="-381000" lvl="0" marL="1371600" rtl="0" algn="l">
              <a:spcBef>
                <a:spcPts val="0"/>
              </a:spcBef>
              <a:spcAft>
                <a:spcPts val="0"/>
              </a:spcAft>
              <a:buClr>
                <a:schemeClr val="dk1"/>
              </a:buClr>
              <a:buSzPts val="2400"/>
              <a:buFont typeface="Calibri"/>
              <a:buChar char="❏"/>
            </a:pPr>
            <a:r>
              <a:rPr lang="en-US" sz="2400">
                <a:highlight>
                  <a:srgbClr val="FFFFFF"/>
                </a:highlight>
              </a:rPr>
              <a:t>Essential Academic Skills</a:t>
            </a:r>
            <a:endParaRPr sz="2400">
              <a:highlight>
                <a:srgbClr val="FFFFFF"/>
              </a:highlight>
            </a:endParaRPr>
          </a:p>
          <a:p>
            <a:pPr indent="-381000" lvl="0" marL="1371600" rtl="0" algn="l">
              <a:spcBef>
                <a:spcPts val="0"/>
              </a:spcBef>
              <a:spcAft>
                <a:spcPts val="0"/>
              </a:spcAft>
              <a:buClr>
                <a:schemeClr val="dk1"/>
              </a:buClr>
              <a:buSzPts val="2400"/>
              <a:buFont typeface="Calibri"/>
              <a:buChar char="❏"/>
            </a:pPr>
            <a:r>
              <a:rPr lang="en-US" sz="2400">
                <a:highlight>
                  <a:srgbClr val="FFFFFF"/>
                </a:highlight>
              </a:rPr>
              <a:t>Organization Skills</a:t>
            </a:r>
            <a:endParaRPr sz="2400">
              <a:highlight>
                <a:srgbClr val="FFFFFF"/>
              </a:highlight>
            </a:endParaRPr>
          </a:p>
          <a:p>
            <a:pPr indent="-381000" lvl="0" marL="1371600" rtl="0" algn="l">
              <a:spcBef>
                <a:spcPts val="0"/>
              </a:spcBef>
              <a:spcAft>
                <a:spcPts val="0"/>
              </a:spcAft>
              <a:buClr>
                <a:schemeClr val="dk1"/>
              </a:buClr>
              <a:buSzPts val="2400"/>
              <a:buChar char="❏"/>
            </a:pPr>
            <a:r>
              <a:rPr lang="en-US" sz="2400">
                <a:highlight>
                  <a:srgbClr val="FFFFFF"/>
                </a:highlight>
              </a:rPr>
              <a:t>Communication Skills</a:t>
            </a:r>
            <a:endParaRPr sz="2400">
              <a:highlight>
                <a:srgbClr val="FFFFFF"/>
              </a:highlight>
            </a:endParaRPr>
          </a:p>
          <a:p>
            <a:pPr indent="-381000" lvl="0" marL="1371600" rtl="0" algn="l">
              <a:spcBef>
                <a:spcPts val="0"/>
              </a:spcBef>
              <a:spcAft>
                <a:spcPts val="0"/>
              </a:spcAft>
              <a:buClr>
                <a:schemeClr val="dk1"/>
              </a:buClr>
              <a:buSzPts val="2400"/>
              <a:buChar char="❏"/>
            </a:pPr>
            <a:r>
              <a:rPr lang="en-US" sz="2400">
                <a:highlight>
                  <a:srgbClr val="FFFFFF"/>
                </a:highlight>
              </a:rPr>
              <a:t>Emotional Regulation</a:t>
            </a:r>
            <a:endParaRPr sz="2400">
              <a:highlight>
                <a:srgbClr val="FFFFFF"/>
              </a:highlight>
            </a:endParaRPr>
          </a:p>
          <a:p>
            <a:pPr indent="-381000" lvl="0" marL="1371600" rtl="0" algn="l">
              <a:spcBef>
                <a:spcPts val="0"/>
              </a:spcBef>
              <a:spcAft>
                <a:spcPts val="0"/>
              </a:spcAft>
              <a:buClr>
                <a:schemeClr val="dk1"/>
              </a:buClr>
              <a:buSzPts val="2400"/>
              <a:buChar char="❏"/>
            </a:pPr>
            <a:r>
              <a:rPr lang="en-US" sz="2400">
                <a:highlight>
                  <a:srgbClr val="FFFFFF"/>
                </a:highlight>
              </a:rPr>
              <a:t>Problem-solving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5" name="Shape 455"/>
        <p:cNvGrpSpPr/>
        <p:nvPr/>
      </p:nvGrpSpPr>
      <p:grpSpPr>
        <a:xfrm>
          <a:off x="0" y="0"/>
          <a:ext cx="0" cy="0"/>
          <a:chOff x="0" y="0"/>
          <a:chExt cx="0" cy="0"/>
        </a:xfrm>
      </p:grpSpPr>
      <p:sp>
        <p:nvSpPr>
          <p:cNvPr id="456" name="Google Shape;456;g333e1a588e7_0_2089"/>
          <p:cNvSpPr txBox="1"/>
          <p:nvPr>
            <p:ph type="title"/>
          </p:nvPr>
        </p:nvSpPr>
        <p:spPr>
          <a:xfrm>
            <a:off x="2643718" y="536576"/>
            <a:ext cx="8947200" cy="938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4400"/>
              <a:buNone/>
            </a:pPr>
            <a:r>
              <a:rPr lang="en-US"/>
              <a:t>Team Discussion  </a:t>
            </a:r>
            <a:endParaRPr/>
          </a:p>
        </p:txBody>
      </p:sp>
      <p:sp>
        <p:nvSpPr>
          <p:cNvPr id="457" name="Google Shape;457;g333e1a588e7_0_2089"/>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425450" lvl="0" marL="457200" rtl="0" algn="l">
              <a:lnSpc>
                <a:spcPct val="100000"/>
              </a:lnSpc>
              <a:spcBef>
                <a:spcPts val="0"/>
              </a:spcBef>
              <a:spcAft>
                <a:spcPts val="0"/>
              </a:spcAft>
              <a:buClr>
                <a:schemeClr val="dk1"/>
              </a:buClr>
              <a:buSzPts val="3100"/>
              <a:buChar char="●"/>
            </a:pPr>
            <a:r>
              <a:rPr lang="en-US" sz="3100">
                <a:solidFill>
                  <a:schemeClr val="dk1"/>
                </a:solidFill>
              </a:rPr>
              <a:t>Are you currently assessing Social Skills deficits?  </a:t>
            </a:r>
            <a:endParaRPr sz="3100">
              <a:solidFill>
                <a:schemeClr val="dk1"/>
              </a:solidFill>
            </a:endParaRPr>
          </a:p>
          <a:p>
            <a:pPr indent="-425450" lvl="0" marL="457200" rtl="0" algn="l">
              <a:lnSpc>
                <a:spcPct val="100000"/>
              </a:lnSpc>
              <a:spcBef>
                <a:spcPts val="0"/>
              </a:spcBef>
              <a:spcAft>
                <a:spcPts val="0"/>
              </a:spcAft>
              <a:buClr>
                <a:schemeClr val="dk1"/>
              </a:buClr>
              <a:buSzPts val="3100"/>
              <a:buChar char="●"/>
            </a:pPr>
            <a:r>
              <a:rPr lang="en-US" sz="3100">
                <a:solidFill>
                  <a:schemeClr val="dk1"/>
                </a:solidFill>
              </a:rPr>
              <a:t>Review the example Social Skills Assessments</a:t>
            </a:r>
            <a:endParaRPr sz="3100">
              <a:solidFill>
                <a:schemeClr val="dk1"/>
              </a:solidFill>
            </a:endParaRPr>
          </a:p>
          <a:p>
            <a:pPr indent="-425450" lvl="1" marL="914400" rtl="0" algn="l">
              <a:lnSpc>
                <a:spcPct val="100000"/>
              </a:lnSpc>
              <a:spcBef>
                <a:spcPts val="0"/>
              </a:spcBef>
              <a:spcAft>
                <a:spcPts val="0"/>
              </a:spcAft>
              <a:buClr>
                <a:schemeClr val="dk1"/>
              </a:buClr>
              <a:buSzPts val="3100"/>
              <a:buChar char="○"/>
            </a:pPr>
            <a:r>
              <a:rPr lang="en-US" sz="3100">
                <a:solidFill>
                  <a:schemeClr val="dk1"/>
                </a:solidFill>
              </a:rPr>
              <a:t>Discuss the pros and cons</a:t>
            </a:r>
            <a:endParaRPr sz="3100">
              <a:solidFill>
                <a:schemeClr val="dk1"/>
              </a:solidFill>
            </a:endParaRPr>
          </a:p>
          <a:p>
            <a:pPr indent="-425450" lvl="1" marL="914400" rtl="0" algn="l">
              <a:lnSpc>
                <a:spcPct val="100000"/>
              </a:lnSpc>
              <a:spcBef>
                <a:spcPts val="0"/>
              </a:spcBef>
              <a:spcAft>
                <a:spcPts val="0"/>
              </a:spcAft>
              <a:buClr>
                <a:schemeClr val="dk1"/>
              </a:buClr>
              <a:buSzPts val="3100"/>
              <a:buChar char="○"/>
            </a:pPr>
            <a:r>
              <a:rPr lang="en-US" sz="3100">
                <a:solidFill>
                  <a:schemeClr val="dk1"/>
                </a:solidFill>
              </a:rPr>
              <a:t>What system will you adopt to assess social skills deficits? </a:t>
            </a:r>
            <a:endParaRPr sz="3100">
              <a:solidFill>
                <a:schemeClr val="dk1"/>
              </a:solidFill>
            </a:endParaRPr>
          </a:p>
          <a:p>
            <a:pPr indent="-425450" lvl="1" marL="914400" rtl="0" algn="l">
              <a:lnSpc>
                <a:spcPct val="100000"/>
              </a:lnSpc>
              <a:spcBef>
                <a:spcPts val="0"/>
              </a:spcBef>
              <a:spcAft>
                <a:spcPts val="0"/>
              </a:spcAft>
              <a:buClr>
                <a:schemeClr val="dk1"/>
              </a:buClr>
              <a:buSzPts val="3100"/>
              <a:buChar char="○"/>
            </a:pPr>
            <a:r>
              <a:rPr lang="en-US" sz="3100">
                <a:solidFill>
                  <a:schemeClr val="dk1"/>
                </a:solidFill>
              </a:rPr>
              <a:t>As a team discuss how you will establish your criteria for determining your social skills groups.</a:t>
            </a:r>
            <a:endParaRPr sz="3100">
              <a:solidFill>
                <a:schemeClr val="dk1"/>
              </a:solidFill>
            </a:endParaRPr>
          </a:p>
          <a:p>
            <a:pPr indent="-304800" lvl="0" marL="609600" rtl="0" algn="l">
              <a:lnSpc>
                <a:spcPct val="100000"/>
              </a:lnSpc>
              <a:spcBef>
                <a:spcPts val="0"/>
              </a:spcBef>
              <a:spcAft>
                <a:spcPts val="0"/>
              </a:spcAft>
              <a:buClr>
                <a:schemeClr val="dk1"/>
              </a:buClr>
              <a:buSzPts val="3100"/>
              <a:buNone/>
            </a:pPr>
            <a:r>
              <a:t/>
            </a:r>
            <a:endParaRPr sz="3100">
              <a:solidFill>
                <a:schemeClr val="dk1"/>
              </a:solidFill>
            </a:endParaRPr>
          </a:p>
          <a:p>
            <a:pPr indent="-304800" lvl="0" marL="609600" rtl="0" algn="l">
              <a:lnSpc>
                <a:spcPct val="100000"/>
              </a:lnSpc>
              <a:spcBef>
                <a:spcPts val="0"/>
              </a:spcBef>
              <a:spcAft>
                <a:spcPts val="0"/>
              </a:spcAft>
              <a:buClr>
                <a:schemeClr val="dk1"/>
              </a:buClr>
              <a:buSzPts val="3100"/>
              <a:buNone/>
            </a:pPr>
            <a:r>
              <a:t/>
            </a:r>
            <a:endParaRPr sz="3100">
              <a:solidFill>
                <a:schemeClr val="dk1"/>
              </a:solidFill>
            </a:endParaRPr>
          </a:p>
        </p:txBody>
      </p:sp>
      <p:sp>
        <p:nvSpPr>
          <p:cNvPr id="458" name="Google Shape;458;g333e1a588e7_0_2089"/>
          <p:cNvSpPr txBox="1"/>
          <p:nvPr/>
        </p:nvSpPr>
        <p:spPr>
          <a:xfrm>
            <a:off x="6930928" y="5650900"/>
            <a:ext cx="4503600" cy="7389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600"/>
              <a:buFont typeface="Arial"/>
              <a:buNone/>
            </a:pPr>
            <a:r>
              <a:rPr lang="en-US" sz="1600">
                <a:latin typeface="Calibri"/>
                <a:ea typeface="Calibri"/>
                <a:cs typeface="Calibri"/>
                <a:sym typeface="Calibri"/>
              </a:rPr>
              <a:t>AT-C7L1</a:t>
            </a:r>
            <a:r>
              <a:rPr b="0" i="0" lang="en-US" sz="1500" u="none" cap="none" strike="noStrike">
                <a:solidFill>
                  <a:schemeClr val="dk1"/>
                </a:solidFill>
                <a:latin typeface="Arial"/>
                <a:ea typeface="Arial"/>
                <a:cs typeface="Arial"/>
                <a:sym typeface="Arial"/>
              </a:rPr>
              <a:t> </a:t>
            </a:r>
            <a:r>
              <a:rPr b="0" i="0" lang="en-US" sz="1600" cap="none" strike="noStrike">
                <a:solidFill>
                  <a:schemeClr val="dk1"/>
                </a:solidFill>
                <a:highlight>
                  <a:schemeClr val="lt1"/>
                </a:highlight>
                <a:latin typeface="Calibri"/>
                <a:ea typeface="Calibri"/>
                <a:cs typeface="Calibri"/>
                <a:sym typeface="Calibri"/>
                <a:extLst>
                  <a:ext uri="http://customooxmlschemas.google.com/">
                    <go:slidesCustomData xmlns:go="http://customooxmlschemas.google.com/" textRoundtripDataId="11"/>
                  </a:ext>
                </a:extLst>
              </a:rPr>
              <a:t>Social Skills Assessment  </a:t>
            </a:r>
            <a:endParaRPr b="0" i="0" sz="1600" u="none" cap="none" strike="noStrike">
              <a:solidFill>
                <a:srgbClr val="000000"/>
              </a:solidFill>
              <a:highlight>
                <a:schemeClr val="lt1"/>
              </a:highlight>
              <a:latin typeface="Calibri"/>
              <a:ea typeface="Calibri"/>
              <a:cs typeface="Calibri"/>
              <a:sym typeface="Calibri"/>
              <a:extLst>
                <a:ext uri="http://customooxmlschemas.google.com/">
                  <go:slidesCustomData xmlns:go="http://customooxmlschemas.google.com/" textRoundtripDataId="12"/>
                </a:ext>
              </a:extLst>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highlight>
                <a:schemeClr val="lt1"/>
              </a:highlight>
              <a:latin typeface="Calibri"/>
              <a:ea typeface="Calibri"/>
              <a:cs typeface="Calibri"/>
              <a:sym typeface="Calibri"/>
            </a:endParaRPr>
          </a:p>
        </p:txBody>
      </p:sp>
      <p:sp>
        <p:nvSpPr>
          <p:cNvPr id="459" name="Google Shape;459;g333e1a588e7_0_2089"/>
          <p:cNvSpPr/>
          <p:nvPr/>
        </p:nvSpPr>
        <p:spPr>
          <a:xfrm>
            <a:off x="11582400" y="5523596"/>
            <a:ext cx="486900" cy="602700"/>
          </a:xfrm>
          <a:prstGeom prst="star5">
            <a:avLst>
              <a:gd fmla="val 19098" name="adj"/>
              <a:gd fmla="val 105146" name="hf"/>
              <a:gd fmla="val 110557" name="vf"/>
            </a:avLst>
          </a:prstGeom>
          <a:solidFill>
            <a:srgbClr val="38761D"/>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g340a02f0c10_0_264"/>
          <p:cNvSpPr txBox="1"/>
          <p:nvPr>
            <p:ph type="title"/>
          </p:nvPr>
        </p:nvSpPr>
        <p:spPr>
          <a:xfrm>
            <a:off x="1857525" y="436475"/>
            <a:ext cx="9508800" cy="926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4400"/>
              <a:buFont typeface="Calibri"/>
              <a:buNone/>
            </a:pPr>
            <a:r>
              <a:rPr lang="en-US"/>
              <a:t>Pause &amp; Reflect </a:t>
            </a:r>
            <a:endParaRPr/>
          </a:p>
        </p:txBody>
      </p:sp>
      <p:sp>
        <p:nvSpPr>
          <p:cNvPr id="465" name="Google Shape;465;g340a02f0c10_0_264"/>
          <p:cNvSpPr txBox="1"/>
          <p:nvPr>
            <p:ph idx="1" type="body"/>
          </p:nvPr>
        </p:nvSpPr>
        <p:spPr>
          <a:xfrm>
            <a:off x="445025" y="1805950"/>
            <a:ext cx="6394800" cy="452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640"/>
              </a:spcBef>
              <a:spcAft>
                <a:spcPts val="0"/>
              </a:spcAft>
              <a:buNone/>
            </a:pPr>
            <a:r>
              <a:rPr lang="en-US" sz="3400">
                <a:solidFill>
                  <a:schemeClr val="dk1"/>
                </a:solidFill>
              </a:rPr>
              <a:t>What action steps do you need to add to your action plan to ensure that the items you just discussed are accomplished? </a:t>
            </a:r>
            <a:endParaRPr sz="3400">
              <a:solidFill>
                <a:schemeClr val="dk1"/>
              </a:solidFill>
            </a:endParaRPr>
          </a:p>
          <a:p>
            <a:pPr indent="0" lvl="0" marL="457200" marR="0" rtl="0" algn="l">
              <a:lnSpc>
                <a:spcPct val="100000"/>
              </a:lnSpc>
              <a:spcBef>
                <a:spcPts val="0"/>
              </a:spcBef>
              <a:spcAft>
                <a:spcPts val="0"/>
              </a:spcAft>
              <a:buSzPts val="3200"/>
              <a:buNone/>
            </a:pPr>
            <a:r>
              <a:t/>
            </a:r>
            <a:endParaRPr sz="3400">
              <a:solidFill>
                <a:schemeClr val="dk1"/>
              </a:solidFill>
            </a:endParaRPr>
          </a:p>
        </p:txBody>
      </p:sp>
      <p:pic>
        <p:nvPicPr>
          <p:cNvPr id="466" name="Google Shape;466;g340a02f0c10_0_264"/>
          <p:cNvPicPr preferRelativeResize="0"/>
          <p:nvPr/>
        </p:nvPicPr>
        <p:blipFill>
          <a:blip r:embed="rId3">
            <a:alphaModFix/>
          </a:blip>
          <a:stretch>
            <a:fillRect/>
          </a:stretch>
        </p:blipFill>
        <p:spPr>
          <a:xfrm>
            <a:off x="6931150" y="1591500"/>
            <a:ext cx="4937800" cy="4257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141" name="Shape 141"/>
        <p:cNvGrpSpPr/>
        <p:nvPr/>
      </p:nvGrpSpPr>
      <p:grpSpPr>
        <a:xfrm>
          <a:off x="0" y="0"/>
          <a:ext cx="0" cy="0"/>
          <a:chOff x="0" y="0"/>
          <a:chExt cx="0" cy="0"/>
        </a:xfrm>
      </p:grpSpPr>
      <p:sp>
        <p:nvSpPr>
          <p:cNvPr id="142" name="Google Shape;142;p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Introductions</a:t>
            </a:r>
            <a:endParaRPr/>
          </a:p>
        </p:txBody>
      </p:sp>
      <p:sp>
        <p:nvSpPr>
          <p:cNvPr id="143" name="Google Shape;143;p7"/>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g340a02f0c10_0_88"/>
          <p:cNvSpPr txBox="1"/>
          <p:nvPr>
            <p:ph type="title"/>
          </p:nvPr>
        </p:nvSpPr>
        <p:spPr>
          <a:xfrm>
            <a:off x="1045941" y="2453812"/>
            <a:ext cx="10363200" cy="1362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4400"/>
              <a:buFont typeface="Arial"/>
              <a:buNone/>
            </a:pPr>
            <a:r>
              <a:rPr lang="en-US" sz="4400">
                <a:solidFill>
                  <a:schemeClr val="dk1"/>
                </a:solidFill>
              </a:rPr>
              <a:t>Designing Your Social Skills Curriculum</a:t>
            </a:r>
            <a:endParaRPr>
              <a:solidFill>
                <a:schemeClr val="dk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g37d6f3ea6c1_0_257"/>
          <p:cNvSpPr txBox="1"/>
          <p:nvPr>
            <p:ph type="title"/>
          </p:nvPr>
        </p:nvSpPr>
        <p:spPr>
          <a:xfrm>
            <a:off x="609600" y="5998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Social Skills Instruction </a:t>
            </a:r>
            <a:endParaRPr/>
          </a:p>
        </p:txBody>
      </p:sp>
      <p:sp>
        <p:nvSpPr>
          <p:cNvPr id="477" name="Google Shape;477;g37d6f3ea6c1_0_257"/>
          <p:cNvSpPr txBox="1"/>
          <p:nvPr>
            <p:ph idx="1" type="body"/>
          </p:nvPr>
        </p:nvSpPr>
        <p:spPr>
          <a:xfrm>
            <a:off x="405675" y="1267476"/>
            <a:ext cx="10972800" cy="4526100"/>
          </a:xfrm>
          <a:prstGeom prst="rect">
            <a:avLst/>
          </a:prstGeom>
          <a:noFill/>
          <a:ln>
            <a:noFill/>
          </a:ln>
        </p:spPr>
        <p:txBody>
          <a:bodyPr anchorCtr="0" anchor="t" bIns="91425" lIns="91425" spcFirstLastPara="1" rIns="91425" wrap="square" tIns="91425">
            <a:noAutofit/>
          </a:bodyPr>
          <a:lstStyle/>
          <a:p>
            <a:pPr indent="-412750" lvl="0" marL="457200" rtl="0" algn="l">
              <a:lnSpc>
                <a:spcPct val="100000"/>
              </a:lnSpc>
              <a:spcBef>
                <a:spcPts val="640"/>
              </a:spcBef>
              <a:spcAft>
                <a:spcPts val="0"/>
              </a:spcAft>
              <a:buSzPts val="2900"/>
              <a:buChar char="•"/>
            </a:pPr>
            <a:r>
              <a:rPr lang="en-US" sz="2900"/>
              <a:t>Provides a foundation for academic instruction by teaching students skills in decision-making and asking for help</a:t>
            </a:r>
            <a:endParaRPr sz="2900"/>
          </a:p>
          <a:p>
            <a:pPr indent="0" lvl="0" marL="457200" rtl="0" algn="l">
              <a:lnSpc>
                <a:spcPct val="100000"/>
              </a:lnSpc>
              <a:spcBef>
                <a:spcPts val="640"/>
              </a:spcBef>
              <a:spcAft>
                <a:spcPts val="0"/>
              </a:spcAft>
              <a:buNone/>
            </a:pPr>
            <a:r>
              <a:t/>
            </a:r>
            <a:endParaRPr sz="2900"/>
          </a:p>
          <a:p>
            <a:pPr indent="-412750" lvl="0" marL="457200" rtl="0" algn="l">
              <a:lnSpc>
                <a:spcPct val="100000"/>
              </a:lnSpc>
              <a:spcBef>
                <a:spcPts val="0"/>
              </a:spcBef>
              <a:spcAft>
                <a:spcPts val="0"/>
              </a:spcAft>
              <a:buSzPts val="2900"/>
              <a:buChar char="•"/>
            </a:pPr>
            <a:r>
              <a:rPr lang="en-US" sz="2900"/>
              <a:t>Builds knowledge and ability to use social behaviors appropriate to specific situations and acceptable to others. </a:t>
            </a:r>
            <a:endParaRPr sz="2900"/>
          </a:p>
          <a:p>
            <a:pPr indent="0" lvl="0" marL="457200" rtl="0" algn="l">
              <a:lnSpc>
                <a:spcPct val="100000"/>
              </a:lnSpc>
              <a:spcBef>
                <a:spcPts val="0"/>
              </a:spcBef>
              <a:spcAft>
                <a:spcPts val="0"/>
              </a:spcAft>
              <a:buNone/>
            </a:pPr>
            <a:r>
              <a:t/>
            </a:r>
            <a:endParaRPr sz="2900"/>
          </a:p>
          <a:p>
            <a:pPr indent="-412750" lvl="0" marL="457200" rtl="0" algn="l">
              <a:lnSpc>
                <a:spcPct val="100000"/>
              </a:lnSpc>
              <a:spcBef>
                <a:spcPts val="0"/>
              </a:spcBef>
              <a:spcAft>
                <a:spcPts val="0"/>
              </a:spcAft>
              <a:buSzPts val="2900"/>
              <a:buChar char="•"/>
            </a:pPr>
            <a:r>
              <a:rPr lang="en-US" sz="2900"/>
              <a:t>Allows an individual to initiate and maintain positive social relationships </a:t>
            </a:r>
            <a:endParaRPr sz="2900"/>
          </a:p>
          <a:p>
            <a:pPr indent="0" lvl="0" marL="457200" rtl="0" algn="l">
              <a:lnSpc>
                <a:spcPct val="100000"/>
              </a:lnSpc>
              <a:spcBef>
                <a:spcPts val="0"/>
              </a:spcBef>
              <a:spcAft>
                <a:spcPts val="0"/>
              </a:spcAft>
              <a:buNone/>
            </a:pPr>
            <a:r>
              <a:t/>
            </a:r>
            <a:endParaRPr sz="2900"/>
          </a:p>
          <a:p>
            <a:pPr indent="0" lvl="0" marL="0" rtl="0" algn="l">
              <a:lnSpc>
                <a:spcPct val="100000"/>
              </a:lnSpc>
              <a:spcBef>
                <a:spcPts val="0"/>
              </a:spcBef>
              <a:spcAft>
                <a:spcPts val="0"/>
              </a:spcAft>
              <a:buNone/>
            </a:pPr>
            <a:r>
              <a:t/>
            </a:r>
            <a:endParaRPr sz="2900"/>
          </a:p>
          <a:p>
            <a:pPr indent="0" lvl="0" marL="0" rtl="0" algn="l">
              <a:lnSpc>
                <a:spcPct val="100000"/>
              </a:lnSpc>
              <a:spcBef>
                <a:spcPts val="640"/>
              </a:spcBef>
              <a:spcAft>
                <a:spcPts val="0"/>
              </a:spcAft>
              <a:buSzPts val="3200"/>
              <a:buNone/>
            </a:pPr>
            <a:r>
              <a:t/>
            </a:r>
            <a:endParaRPr sz="1800"/>
          </a:p>
          <a:p>
            <a:pPr indent="0" lvl="0" marL="0" rtl="0" algn="l">
              <a:lnSpc>
                <a:spcPct val="100000"/>
              </a:lnSpc>
              <a:spcBef>
                <a:spcPts val="640"/>
              </a:spcBef>
              <a:spcAft>
                <a:spcPts val="0"/>
              </a:spcAft>
              <a:buSzPts val="3200"/>
              <a:buNone/>
            </a:pPr>
            <a:r>
              <a:rPr lang="en-US" sz="1800"/>
              <a:t>                                                                                                                                 (Steedly, Schwartz, Levin, &amp; Luke, 2008, p. 2)</a:t>
            </a:r>
            <a:endParaRPr sz="1800"/>
          </a:p>
          <a:p>
            <a:pPr indent="0" lvl="0" marL="0" rtl="0" algn="l">
              <a:lnSpc>
                <a:spcPct val="100000"/>
              </a:lnSpc>
              <a:spcBef>
                <a:spcPts val="640"/>
              </a:spcBef>
              <a:spcAft>
                <a:spcPts val="0"/>
              </a:spcAft>
              <a:buSzPts val="3200"/>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g333e1a588e7_0_2102"/>
          <p:cNvSpPr txBox="1"/>
          <p:nvPr>
            <p:ph type="title"/>
          </p:nvPr>
        </p:nvSpPr>
        <p:spPr>
          <a:xfrm>
            <a:off x="417339" y="206757"/>
            <a:ext cx="10972800" cy="797700"/>
          </a:xfrm>
          <a:prstGeom prst="rect">
            <a:avLst/>
          </a:prstGeom>
          <a:noFill/>
          <a:ln>
            <a:noFill/>
          </a:ln>
        </p:spPr>
        <p:txBody>
          <a:bodyPr anchorCtr="0" anchor="ctr" bIns="60925" lIns="121900" spcFirstLastPara="1" rIns="121900" wrap="square" tIns="60925">
            <a:noAutofit/>
          </a:bodyPr>
          <a:lstStyle/>
          <a:p>
            <a:pPr indent="0" lvl="0" marL="0" rtl="0" algn="l">
              <a:lnSpc>
                <a:spcPct val="100000"/>
              </a:lnSpc>
              <a:spcBef>
                <a:spcPts val="0"/>
              </a:spcBef>
              <a:spcAft>
                <a:spcPts val="0"/>
              </a:spcAft>
              <a:buClr>
                <a:schemeClr val="dk1"/>
              </a:buClr>
              <a:buSzPts val="5300"/>
              <a:buFont typeface="Calibri"/>
              <a:buNone/>
            </a:pPr>
            <a:r>
              <a:rPr lang="en-US" sz="5300"/>
              <a:t>  Social Skills Curriculum </a:t>
            </a:r>
            <a:endParaRPr/>
          </a:p>
        </p:txBody>
      </p:sp>
      <p:sp>
        <p:nvSpPr>
          <p:cNvPr id="484" name="Google Shape;484;g333e1a588e7_0_2102"/>
          <p:cNvSpPr txBox="1"/>
          <p:nvPr>
            <p:ph idx="1" type="body"/>
          </p:nvPr>
        </p:nvSpPr>
        <p:spPr>
          <a:xfrm>
            <a:off x="0" y="1244297"/>
            <a:ext cx="10972800" cy="4526100"/>
          </a:xfrm>
          <a:prstGeom prst="rect">
            <a:avLst/>
          </a:prstGeom>
          <a:noFill/>
          <a:ln>
            <a:noFill/>
          </a:ln>
        </p:spPr>
        <p:txBody>
          <a:bodyPr anchorCtr="0" anchor="t" bIns="60925" lIns="121900" spcFirstLastPara="1" rIns="121900" wrap="square" tIns="60925">
            <a:noAutofit/>
          </a:bodyPr>
          <a:lstStyle/>
          <a:p>
            <a:pPr indent="-558800" lvl="0" marL="609600" rtl="0" algn="l">
              <a:lnSpc>
                <a:spcPct val="90000"/>
              </a:lnSpc>
              <a:spcBef>
                <a:spcPts val="640"/>
              </a:spcBef>
              <a:spcAft>
                <a:spcPts val="0"/>
              </a:spcAft>
              <a:buSzPts val="4000"/>
              <a:buChar char="•"/>
            </a:pPr>
            <a:r>
              <a:rPr lang="en-US" sz="4000"/>
              <a:t>Incorporate your School-wide Expectations </a:t>
            </a:r>
            <a:endParaRPr sz="4000"/>
          </a:p>
          <a:p>
            <a:pPr indent="-558800" lvl="0" marL="609600" rtl="0" algn="l">
              <a:lnSpc>
                <a:spcPct val="90000"/>
              </a:lnSpc>
              <a:spcBef>
                <a:spcPts val="0"/>
              </a:spcBef>
              <a:spcAft>
                <a:spcPts val="0"/>
              </a:spcAft>
              <a:buSzPts val="4000"/>
              <a:buChar char="•"/>
            </a:pPr>
            <a:r>
              <a:rPr lang="en-US" sz="4000"/>
              <a:t>Teach Social Skills replacements for the most common behavioral concerns. </a:t>
            </a:r>
            <a:endParaRPr sz="4000"/>
          </a:p>
          <a:p>
            <a:pPr indent="-558800" lvl="0" marL="609600" rtl="0" algn="l">
              <a:lnSpc>
                <a:spcPct val="90000"/>
              </a:lnSpc>
              <a:spcBef>
                <a:spcPts val="0"/>
              </a:spcBef>
              <a:spcAft>
                <a:spcPts val="0"/>
              </a:spcAft>
              <a:buSzPts val="4000"/>
              <a:buChar char="•"/>
            </a:pPr>
            <a:r>
              <a:rPr lang="en-US" sz="4000"/>
              <a:t>Follow research-based teaching practices</a:t>
            </a:r>
            <a:endParaRPr sz="4000"/>
          </a:p>
          <a:p>
            <a:pPr indent="-558800" lvl="0" marL="609600" rtl="0" algn="l">
              <a:lnSpc>
                <a:spcPct val="90000"/>
              </a:lnSpc>
              <a:spcBef>
                <a:spcPts val="0"/>
              </a:spcBef>
              <a:spcAft>
                <a:spcPts val="0"/>
              </a:spcAft>
              <a:buSzPts val="4000"/>
              <a:buChar char="•"/>
            </a:pPr>
            <a:r>
              <a:rPr lang="en-US" sz="4000"/>
              <a:t>Select curriculum/lessons based on the function identified by data.</a:t>
            </a:r>
            <a:r>
              <a:rPr lang="en-US" sz="3600"/>
              <a:t> </a:t>
            </a:r>
            <a:endParaRPr sz="4500"/>
          </a:p>
          <a:p>
            <a:pPr indent="0" lvl="0" marL="0" rtl="0" algn="l">
              <a:lnSpc>
                <a:spcPct val="90000"/>
              </a:lnSpc>
              <a:spcBef>
                <a:spcPts val="900"/>
              </a:spcBef>
              <a:spcAft>
                <a:spcPts val="0"/>
              </a:spcAft>
              <a:buSzPts val="3200"/>
              <a:buNone/>
            </a:pPr>
            <a:r>
              <a:t/>
            </a:r>
            <a:endParaRPr sz="4000"/>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g333e1a588e7_0_2109"/>
          <p:cNvSpPr txBox="1"/>
          <p:nvPr>
            <p:ph type="title"/>
          </p:nvPr>
        </p:nvSpPr>
        <p:spPr>
          <a:xfrm>
            <a:off x="658648" y="0"/>
            <a:ext cx="10972800" cy="1143300"/>
          </a:xfrm>
          <a:prstGeom prst="rect">
            <a:avLst/>
          </a:prstGeom>
          <a:noFill/>
          <a:ln>
            <a:noFill/>
          </a:ln>
        </p:spPr>
        <p:txBody>
          <a:bodyPr anchorCtr="0" anchor="ctr" bIns="60925" lIns="121900" spcFirstLastPara="1" rIns="121900" wrap="square" tIns="60925">
            <a:noAutofit/>
          </a:bodyPr>
          <a:lstStyle/>
          <a:p>
            <a:pPr indent="0" lvl="0" marL="0" rtl="0" algn="ctr">
              <a:lnSpc>
                <a:spcPct val="100000"/>
              </a:lnSpc>
              <a:spcBef>
                <a:spcPts val="0"/>
              </a:spcBef>
              <a:spcAft>
                <a:spcPts val="0"/>
              </a:spcAft>
              <a:buClr>
                <a:schemeClr val="dk1"/>
              </a:buClr>
              <a:buSzPts val="5900"/>
              <a:buFont typeface="Calibri"/>
              <a:buNone/>
            </a:pPr>
            <a:r>
              <a:rPr lang="en-US"/>
              <a:t>Organizing Lessons</a:t>
            </a:r>
            <a:endParaRPr/>
          </a:p>
        </p:txBody>
      </p:sp>
      <p:sp>
        <p:nvSpPr>
          <p:cNvPr id="490" name="Google Shape;490;g333e1a588e7_0_2109"/>
          <p:cNvSpPr txBox="1"/>
          <p:nvPr>
            <p:ph idx="1" type="body"/>
          </p:nvPr>
        </p:nvSpPr>
        <p:spPr>
          <a:xfrm>
            <a:off x="133925" y="1454650"/>
            <a:ext cx="11803200" cy="5190900"/>
          </a:xfrm>
          <a:prstGeom prst="rect">
            <a:avLst/>
          </a:prstGeom>
          <a:noFill/>
          <a:ln>
            <a:noFill/>
          </a:ln>
        </p:spPr>
        <p:txBody>
          <a:bodyPr anchorCtr="0" anchor="t" bIns="60925" lIns="121900" spcFirstLastPara="1" rIns="121900" wrap="square" tIns="60925">
            <a:noAutofit/>
          </a:bodyPr>
          <a:lstStyle/>
          <a:p>
            <a:pPr indent="-381000" lvl="0" marL="457200" rtl="0" algn="l">
              <a:lnSpc>
                <a:spcPct val="100000"/>
              </a:lnSpc>
              <a:spcBef>
                <a:spcPts val="0"/>
              </a:spcBef>
              <a:spcAft>
                <a:spcPts val="0"/>
              </a:spcAft>
              <a:buClr>
                <a:srgbClr val="FF0000"/>
              </a:buClr>
              <a:buSzPts val="3000"/>
              <a:buFont typeface="Arial"/>
              <a:buChar char="•"/>
            </a:pPr>
            <a:r>
              <a:rPr lang="en-US" sz="3000"/>
              <a:t>Develop lessons based on the most common deficits from the identified categories your team selected. </a:t>
            </a:r>
            <a:endParaRPr sz="3000"/>
          </a:p>
          <a:p>
            <a:pPr indent="-419100" lvl="0" marL="457200" rtl="0" algn="l">
              <a:spcBef>
                <a:spcPts val="900"/>
              </a:spcBef>
              <a:spcAft>
                <a:spcPts val="0"/>
              </a:spcAft>
              <a:buSzPts val="3000"/>
              <a:buChar char="•"/>
            </a:pPr>
            <a:r>
              <a:rPr lang="en-US" sz="3000"/>
              <a:t>Create a “bank” of ready to go lessons, organized by skill. </a:t>
            </a:r>
            <a:endParaRPr sz="3000"/>
          </a:p>
          <a:p>
            <a:pPr indent="-419100" lvl="1" marL="914400" rtl="0" algn="l">
              <a:spcBef>
                <a:spcPts val="900"/>
              </a:spcBef>
              <a:spcAft>
                <a:spcPts val="0"/>
              </a:spcAft>
              <a:buSzPts val="3000"/>
              <a:buChar char="•"/>
            </a:pPr>
            <a:r>
              <a:rPr lang="en-US" sz="3000"/>
              <a:t>C</a:t>
            </a:r>
            <a:r>
              <a:rPr lang="en-US" sz="3000"/>
              <a:t>reate lessons for these skills or choose to select lessons from a published curriculum.</a:t>
            </a:r>
            <a:endParaRPr sz="3000"/>
          </a:p>
          <a:p>
            <a:pPr indent="-381000" lvl="0" marL="457200" rtl="0" algn="l">
              <a:lnSpc>
                <a:spcPct val="100000"/>
              </a:lnSpc>
              <a:spcBef>
                <a:spcPts val="900"/>
              </a:spcBef>
              <a:spcAft>
                <a:spcPts val="0"/>
              </a:spcAft>
              <a:buClr>
                <a:srgbClr val="FF0000"/>
              </a:buClr>
              <a:buSzPts val="3000"/>
              <a:buFont typeface="Arial"/>
              <a:buChar char="•"/>
            </a:pPr>
            <a:r>
              <a:rPr lang="en-US" sz="3000"/>
              <a:t>Design lessons to increase the occurrence of the targeted skills across all settings</a:t>
            </a:r>
            <a:endParaRPr sz="3000"/>
          </a:p>
          <a:p>
            <a:pPr indent="0" lvl="0" marL="0" rtl="0" algn="l">
              <a:lnSpc>
                <a:spcPct val="100000"/>
              </a:lnSpc>
              <a:spcBef>
                <a:spcPts val="900"/>
              </a:spcBef>
              <a:spcAft>
                <a:spcPts val="0"/>
              </a:spcAft>
              <a:buNone/>
            </a:pPr>
            <a:r>
              <a:t/>
            </a:r>
            <a:endParaRPr/>
          </a:p>
          <a:p>
            <a:pPr indent="0" lvl="0" marL="609600" rtl="0" algn="l">
              <a:lnSpc>
                <a:spcPct val="100000"/>
              </a:lnSpc>
              <a:spcBef>
                <a:spcPts val="900"/>
              </a:spcBef>
              <a:spcAft>
                <a:spcPts val="0"/>
              </a:spcAft>
              <a:buSzPts val="3200"/>
              <a:buNone/>
            </a:pPr>
            <a:r>
              <a:t/>
            </a:r>
            <a:endParaRPr sz="3000"/>
          </a:p>
          <a:p>
            <a:pPr indent="0" lvl="0" marL="0" rtl="0" algn="l">
              <a:lnSpc>
                <a:spcPct val="100000"/>
              </a:lnSpc>
              <a:spcBef>
                <a:spcPts val="900"/>
              </a:spcBef>
              <a:spcAft>
                <a:spcPts val="0"/>
              </a:spcAft>
              <a:buSzPts val="3200"/>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g333e1a588e7_0_2115"/>
          <p:cNvSpPr txBox="1"/>
          <p:nvPr>
            <p:ph type="title"/>
          </p:nvPr>
        </p:nvSpPr>
        <p:spPr>
          <a:xfrm>
            <a:off x="609600" y="-32100"/>
            <a:ext cx="10972800" cy="884100"/>
          </a:xfrm>
          <a:prstGeom prst="rect">
            <a:avLst/>
          </a:prstGeom>
          <a:noFill/>
          <a:ln>
            <a:noFill/>
          </a:ln>
        </p:spPr>
        <p:txBody>
          <a:bodyPr anchorCtr="0" anchor="ctr" bIns="60925" lIns="121900" spcFirstLastPara="1" rIns="121900" wrap="square" tIns="60925">
            <a:noAutofit/>
          </a:bodyPr>
          <a:lstStyle/>
          <a:p>
            <a:pPr indent="0" lvl="0" marL="0" rtl="0" algn="ctr">
              <a:lnSpc>
                <a:spcPct val="100000"/>
              </a:lnSpc>
              <a:spcBef>
                <a:spcPts val="0"/>
              </a:spcBef>
              <a:spcAft>
                <a:spcPts val="0"/>
              </a:spcAft>
              <a:buClr>
                <a:schemeClr val="dk1"/>
              </a:buClr>
              <a:buSzPts val="5900"/>
              <a:buFont typeface="Calibri"/>
              <a:buNone/>
            </a:pPr>
            <a:r>
              <a:rPr lang="en-US" sz="5300"/>
              <a:t>Curriculum Options</a:t>
            </a:r>
            <a:endParaRPr sz="5300"/>
          </a:p>
        </p:txBody>
      </p:sp>
      <p:sp>
        <p:nvSpPr>
          <p:cNvPr id="497" name="Google Shape;497;g333e1a588e7_0_2115"/>
          <p:cNvSpPr txBox="1"/>
          <p:nvPr>
            <p:ph idx="1" type="body"/>
          </p:nvPr>
        </p:nvSpPr>
        <p:spPr>
          <a:xfrm>
            <a:off x="839603" y="921400"/>
            <a:ext cx="10742700" cy="5015100"/>
          </a:xfrm>
          <a:prstGeom prst="rect">
            <a:avLst/>
          </a:prstGeom>
          <a:noFill/>
          <a:ln>
            <a:noFill/>
          </a:ln>
        </p:spPr>
        <p:txBody>
          <a:bodyPr anchorCtr="0" anchor="t" bIns="60925" lIns="121900" spcFirstLastPara="1" rIns="121900" wrap="square" tIns="60925">
            <a:noAutofit/>
          </a:bodyPr>
          <a:lstStyle/>
          <a:p>
            <a:pPr indent="-508000" lvl="0" marL="609600" rtl="0" algn="l">
              <a:lnSpc>
                <a:spcPct val="100000"/>
              </a:lnSpc>
              <a:spcBef>
                <a:spcPts val="0"/>
              </a:spcBef>
              <a:spcAft>
                <a:spcPts val="0"/>
              </a:spcAft>
              <a:buSzPts val="3200"/>
              <a:buAutoNum type="arabicPeriod"/>
            </a:pPr>
            <a:r>
              <a:rPr lang="en-US" sz="3200"/>
              <a:t>Develop lesson plans by intensifying your matrix lesson plans</a:t>
            </a:r>
            <a:endParaRPr sz="3200"/>
          </a:p>
          <a:p>
            <a:pPr indent="-508000" lvl="0" marL="609600" rtl="0" algn="l">
              <a:lnSpc>
                <a:spcPct val="100000"/>
              </a:lnSpc>
              <a:spcBef>
                <a:spcPts val="0"/>
              </a:spcBef>
              <a:spcAft>
                <a:spcPts val="0"/>
              </a:spcAft>
              <a:buSzPts val="3200"/>
              <a:buAutoNum type="arabicPeriod"/>
            </a:pPr>
            <a:r>
              <a:rPr lang="en-US" sz="3200">
                <a:extLst>
                  <a:ext uri="http://customooxmlschemas.google.com/">
                    <go:slidesCustomData xmlns:go="http://customooxmlschemas.google.com/" textRoundtripDataId="13"/>
                  </a:ext>
                </a:extLst>
              </a:rPr>
              <a:t>Commercial Curriculums </a:t>
            </a:r>
            <a:endParaRPr sz="3200"/>
          </a:p>
          <a:p>
            <a:pPr indent="-374650" lvl="1" marL="990600" rtl="0" algn="l">
              <a:lnSpc>
                <a:spcPct val="100000"/>
              </a:lnSpc>
              <a:spcBef>
                <a:spcPts val="700"/>
              </a:spcBef>
              <a:spcAft>
                <a:spcPts val="0"/>
              </a:spcAft>
              <a:buSzPts val="3700"/>
              <a:buChar char="•"/>
            </a:pPr>
            <a:r>
              <a:rPr lang="en-US" sz="3200"/>
              <a:t>Examples</a:t>
            </a:r>
            <a:endParaRPr sz="3200"/>
          </a:p>
          <a:p>
            <a:pPr indent="-463550" lvl="2" marL="1371600" rtl="0" algn="l">
              <a:lnSpc>
                <a:spcPct val="100000"/>
              </a:lnSpc>
              <a:spcBef>
                <a:spcPts val="700"/>
              </a:spcBef>
              <a:spcAft>
                <a:spcPts val="0"/>
              </a:spcAft>
              <a:buSzPts val="3700"/>
              <a:buChar char="•"/>
            </a:pPr>
            <a:r>
              <a:rPr lang="en-US" sz="3200"/>
              <a:t>Coping Power</a:t>
            </a:r>
            <a:endParaRPr sz="3200"/>
          </a:p>
          <a:p>
            <a:pPr indent="-431800" lvl="2" marL="1371600" rtl="0" algn="l">
              <a:lnSpc>
                <a:spcPct val="100000"/>
              </a:lnSpc>
              <a:spcBef>
                <a:spcPts val="700"/>
              </a:spcBef>
              <a:spcAft>
                <a:spcPts val="0"/>
              </a:spcAft>
              <a:buSzPts val="3200"/>
              <a:buChar char="•"/>
            </a:pPr>
            <a:r>
              <a:rPr lang="en-US" sz="3200"/>
              <a:t>Good Talking Words </a:t>
            </a:r>
            <a:endParaRPr sz="3200"/>
          </a:p>
          <a:p>
            <a:pPr indent="-431800" lvl="2" marL="1371600" rtl="0" algn="l">
              <a:lnSpc>
                <a:spcPct val="100000"/>
              </a:lnSpc>
              <a:spcBef>
                <a:spcPts val="700"/>
              </a:spcBef>
              <a:spcAft>
                <a:spcPts val="0"/>
              </a:spcAft>
              <a:buSzPts val="3200"/>
              <a:buChar char="•"/>
            </a:pPr>
            <a:r>
              <a:rPr lang="en-US" sz="3200"/>
              <a:t>Skillstreaming</a:t>
            </a:r>
            <a:endParaRPr sz="3200"/>
          </a:p>
          <a:p>
            <a:pPr indent="-463550" lvl="2" marL="1371600" rtl="0" algn="l">
              <a:lnSpc>
                <a:spcPct val="100000"/>
              </a:lnSpc>
              <a:spcBef>
                <a:spcPts val="700"/>
              </a:spcBef>
              <a:spcAft>
                <a:spcPts val="0"/>
              </a:spcAft>
              <a:buSzPts val="3700"/>
              <a:buChar char="•"/>
            </a:pPr>
            <a:r>
              <a:rPr lang="en-US" sz="3200"/>
              <a:t>Social Skills Improvement System </a:t>
            </a:r>
            <a:endParaRPr sz="2400"/>
          </a:p>
          <a:p>
            <a:pPr indent="-463550" lvl="2" marL="1371600" rtl="0" algn="l">
              <a:lnSpc>
                <a:spcPct val="100000"/>
              </a:lnSpc>
              <a:spcBef>
                <a:spcPts val="700"/>
              </a:spcBef>
              <a:spcAft>
                <a:spcPts val="0"/>
              </a:spcAft>
              <a:buSzPts val="3700"/>
              <a:buChar char="•"/>
            </a:pPr>
            <a:r>
              <a:rPr lang="en-US" sz="3200"/>
              <a:t>Strong Kids</a:t>
            </a:r>
            <a:endParaRPr sz="3200"/>
          </a:p>
          <a:p>
            <a:pPr indent="0" lvl="0" marL="609600" rtl="0" algn="l">
              <a:lnSpc>
                <a:spcPct val="100000"/>
              </a:lnSpc>
              <a:spcBef>
                <a:spcPts val="900"/>
              </a:spcBef>
              <a:spcAft>
                <a:spcPts val="0"/>
              </a:spcAft>
              <a:buSzPts val="3200"/>
              <a:buNone/>
            </a:pPr>
            <a:r>
              <a:t/>
            </a:r>
            <a:endParaRPr sz="3200"/>
          </a:p>
        </p:txBody>
      </p:sp>
      <p:sp>
        <p:nvSpPr>
          <p:cNvPr id="498" name="Google Shape;498;g333e1a588e7_0_2115"/>
          <p:cNvSpPr txBox="1"/>
          <p:nvPr/>
        </p:nvSpPr>
        <p:spPr>
          <a:xfrm>
            <a:off x="839600" y="5650033"/>
            <a:ext cx="9781500" cy="11412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g333e1a588e7_0_2124"/>
          <p:cNvSpPr txBox="1"/>
          <p:nvPr>
            <p:ph type="title"/>
          </p:nvPr>
        </p:nvSpPr>
        <p:spPr>
          <a:xfrm>
            <a:off x="365767" y="122233"/>
            <a:ext cx="11755200" cy="1143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sz="3600"/>
              <a:t>Align the Language to your School-wide Expectations </a:t>
            </a:r>
            <a:endParaRPr b="1" sz="3600"/>
          </a:p>
        </p:txBody>
      </p:sp>
      <p:pic>
        <p:nvPicPr>
          <p:cNvPr id="504" name="Google Shape;504;g333e1a588e7_0_2124"/>
          <p:cNvPicPr preferRelativeResize="0"/>
          <p:nvPr/>
        </p:nvPicPr>
        <p:blipFill rotWithShape="1">
          <a:blip r:embed="rId3">
            <a:alphaModFix/>
          </a:blip>
          <a:srcRect b="0" l="0" r="0" t="0"/>
          <a:stretch/>
        </p:blipFill>
        <p:spPr>
          <a:xfrm>
            <a:off x="8331333" y="1647000"/>
            <a:ext cx="3556000" cy="4621033"/>
          </a:xfrm>
          <a:prstGeom prst="rect">
            <a:avLst/>
          </a:prstGeom>
          <a:noFill/>
          <a:ln>
            <a:noFill/>
          </a:ln>
        </p:spPr>
      </p:pic>
      <p:pic>
        <p:nvPicPr>
          <p:cNvPr id="505" name="Google Shape;505;g333e1a588e7_0_2124"/>
          <p:cNvPicPr preferRelativeResize="0"/>
          <p:nvPr/>
        </p:nvPicPr>
        <p:blipFill rotWithShape="1">
          <a:blip r:embed="rId4">
            <a:alphaModFix/>
          </a:blip>
          <a:srcRect b="0" l="0" r="0" t="0"/>
          <a:stretch/>
        </p:blipFill>
        <p:spPr>
          <a:xfrm>
            <a:off x="132067" y="1758033"/>
            <a:ext cx="5865234" cy="4398933"/>
          </a:xfrm>
          <a:prstGeom prst="rect">
            <a:avLst/>
          </a:prstGeom>
          <a:noFill/>
          <a:ln>
            <a:noFill/>
          </a:ln>
        </p:spPr>
      </p:pic>
      <p:sp>
        <p:nvSpPr>
          <p:cNvPr id="506" name="Google Shape;506;g333e1a588e7_0_2124"/>
          <p:cNvSpPr/>
          <p:nvPr/>
        </p:nvSpPr>
        <p:spPr>
          <a:xfrm>
            <a:off x="3556133" y="1758033"/>
            <a:ext cx="1747500" cy="1656000"/>
          </a:xfrm>
          <a:prstGeom prst="frame">
            <a:avLst>
              <a:gd fmla="val 12500" name="adj1"/>
            </a:avLst>
          </a:prstGeom>
          <a:solidFill>
            <a:srgbClr val="FF0000"/>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06"/>
                                        </p:tgtEl>
                                        <p:attrNameLst>
                                          <p:attrName>style.visibility</p:attrName>
                                        </p:attrNameLst>
                                      </p:cBhvr>
                                      <p:to>
                                        <p:strVal val="visible"/>
                                      </p:to>
                                    </p:set>
                                    <p:anim calcmode="lin" valueType="num">
                                      <p:cBhvr additive="base">
                                        <p:cTn dur="1000"/>
                                        <p:tgtEl>
                                          <p:spTgt spid="50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0" name="Shape 510"/>
        <p:cNvGrpSpPr/>
        <p:nvPr/>
      </p:nvGrpSpPr>
      <p:grpSpPr>
        <a:xfrm>
          <a:off x="0" y="0"/>
          <a:ext cx="0" cy="0"/>
          <a:chOff x="0" y="0"/>
          <a:chExt cx="0" cy="0"/>
        </a:xfrm>
      </p:grpSpPr>
      <p:sp>
        <p:nvSpPr>
          <p:cNvPr id="511" name="Google Shape;511;g333e1a588e7_0_2131"/>
          <p:cNvSpPr txBox="1"/>
          <p:nvPr>
            <p:ph idx="1" type="body"/>
          </p:nvPr>
        </p:nvSpPr>
        <p:spPr>
          <a:xfrm>
            <a:off x="609600" y="1600201"/>
            <a:ext cx="10972800" cy="4526100"/>
          </a:xfrm>
          <a:prstGeom prst="rect">
            <a:avLst/>
          </a:prstGeom>
          <a:noFill/>
          <a:ln>
            <a:noFill/>
          </a:ln>
        </p:spPr>
        <p:txBody>
          <a:bodyPr anchorCtr="0" anchor="t" bIns="45700" lIns="91425" spcFirstLastPara="1" rIns="91425" wrap="square" tIns="45700">
            <a:noAutofit/>
          </a:bodyPr>
          <a:lstStyle/>
          <a:p>
            <a:pPr indent="0" lvl="0" marL="609600" rtl="0" algn="l">
              <a:lnSpc>
                <a:spcPct val="100000"/>
              </a:lnSpc>
              <a:spcBef>
                <a:spcPts val="900"/>
              </a:spcBef>
              <a:spcAft>
                <a:spcPts val="0"/>
              </a:spcAft>
              <a:buSzPts val="2800"/>
              <a:buNone/>
            </a:pPr>
            <a:r>
              <a:t/>
            </a:r>
            <a:endParaRPr sz="2700"/>
          </a:p>
          <a:p>
            <a:pPr indent="0" lvl="0" marL="0" rtl="0" algn="l">
              <a:lnSpc>
                <a:spcPct val="100000"/>
              </a:lnSpc>
              <a:spcBef>
                <a:spcPts val="0"/>
              </a:spcBef>
              <a:spcAft>
                <a:spcPts val="0"/>
              </a:spcAft>
              <a:buSzPts val="2800"/>
              <a:buNone/>
            </a:pPr>
            <a:r>
              <a:t/>
            </a:r>
            <a:endParaRPr sz="1500">
              <a:latin typeface="Arial"/>
              <a:ea typeface="Arial"/>
              <a:cs typeface="Arial"/>
              <a:sym typeface="Arial"/>
            </a:endParaRPr>
          </a:p>
          <a:p>
            <a:pPr indent="0" lvl="0" marL="0" rtl="0" algn="l">
              <a:lnSpc>
                <a:spcPct val="100000"/>
              </a:lnSpc>
              <a:spcBef>
                <a:spcPts val="560"/>
              </a:spcBef>
              <a:spcAft>
                <a:spcPts val="0"/>
              </a:spcAft>
              <a:buSzPts val="2800"/>
              <a:buNone/>
            </a:pPr>
            <a:r>
              <a:t/>
            </a:r>
            <a:endParaRPr/>
          </a:p>
        </p:txBody>
      </p:sp>
      <p:sp>
        <p:nvSpPr>
          <p:cNvPr id="512" name="Google Shape;512;g333e1a588e7_0_2131"/>
          <p:cNvSpPr txBox="1"/>
          <p:nvPr>
            <p:ph idx="4294967295" type="body"/>
          </p:nvPr>
        </p:nvSpPr>
        <p:spPr>
          <a:xfrm>
            <a:off x="480950" y="1600201"/>
            <a:ext cx="10720800" cy="3999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600"/>
              </a:spcBef>
              <a:spcAft>
                <a:spcPts val="0"/>
              </a:spcAft>
              <a:buSzPts val="2800"/>
              <a:buNone/>
            </a:pPr>
            <a:r>
              <a:rPr lang="en-US" sz="2400"/>
              <a:t>Review the </a:t>
            </a:r>
            <a:r>
              <a:rPr lang="en-US" sz="2300">
                <a:uFill>
                  <a:noFill/>
                </a:uFill>
                <a:hlinkClick r:id="rId3"/>
                <a:extLst>
                  <a:ext uri="http://customooxmlschemas.google.com/">
                    <go:slidesCustomData xmlns:go="http://customooxmlschemas.google.com/" textRoundtripDataId="14"/>
                  </a:ext>
                </a:extLst>
              </a:rPr>
              <a:t>Social Skills Curriculum Overview</a:t>
            </a:r>
            <a:r>
              <a:rPr lang="en-US" sz="2400"/>
              <a:t> handout and c</a:t>
            </a:r>
            <a:r>
              <a:rPr lang="en-US" sz="2400"/>
              <a:t>onsider the following questions: </a:t>
            </a:r>
            <a:endParaRPr sz="2400"/>
          </a:p>
          <a:p>
            <a:pPr indent="-457200" lvl="0" marL="609600" rtl="0" algn="l">
              <a:lnSpc>
                <a:spcPct val="115000"/>
              </a:lnSpc>
              <a:spcBef>
                <a:spcPts val="1600"/>
              </a:spcBef>
              <a:spcAft>
                <a:spcPts val="0"/>
              </a:spcAft>
              <a:buSzPts val="2400"/>
              <a:buChar char="•"/>
            </a:pPr>
            <a:r>
              <a:rPr lang="en-US" sz="2400"/>
              <a:t>Designed for which ages/grades?</a:t>
            </a:r>
            <a:endParaRPr sz="2400"/>
          </a:p>
          <a:p>
            <a:pPr indent="-457200" lvl="0" marL="609600" rtl="0" algn="l">
              <a:lnSpc>
                <a:spcPct val="115000"/>
              </a:lnSpc>
              <a:spcBef>
                <a:spcPts val="0"/>
              </a:spcBef>
              <a:spcAft>
                <a:spcPts val="0"/>
              </a:spcAft>
              <a:buSzPts val="2400"/>
              <a:buChar char="•"/>
            </a:pPr>
            <a:r>
              <a:rPr lang="en-US" sz="2400"/>
              <a:t>Does it have an assessment component to determine which skills need to be taught?</a:t>
            </a:r>
            <a:endParaRPr sz="2400"/>
          </a:p>
          <a:p>
            <a:pPr indent="-457200" lvl="0" marL="609600" rtl="0" algn="l">
              <a:lnSpc>
                <a:spcPct val="115000"/>
              </a:lnSpc>
              <a:spcBef>
                <a:spcPts val="0"/>
              </a:spcBef>
              <a:spcAft>
                <a:spcPts val="0"/>
              </a:spcAft>
              <a:buSzPts val="2400"/>
              <a:buChar char="•"/>
            </a:pPr>
            <a:r>
              <a:rPr lang="en-US" sz="2400"/>
              <a:t>Does it have prepared lessons for each skill?</a:t>
            </a:r>
            <a:endParaRPr sz="2400"/>
          </a:p>
          <a:p>
            <a:pPr indent="-457200" lvl="0" marL="609600" rtl="0" algn="l">
              <a:lnSpc>
                <a:spcPct val="115000"/>
              </a:lnSpc>
              <a:spcBef>
                <a:spcPts val="0"/>
              </a:spcBef>
              <a:spcAft>
                <a:spcPts val="0"/>
              </a:spcAft>
              <a:buSzPts val="2400"/>
              <a:buChar char="•"/>
            </a:pPr>
            <a:r>
              <a:rPr lang="en-US" sz="2400"/>
              <a:t>How do they align with the Skill Categories your team has identified ?  </a:t>
            </a:r>
            <a:endParaRPr sz="2400"/>
          </a:p>
          <a:p>
            <a:pPr indent="-457200" lvl="0" marL="609600" rtl="0" algn="l">
              <a:lnSpc>
                <a:spcPct val="115000"/>
              </a:lnSpc>
              <a:spcBef>
                <a:spcPts val="0"/>
              </a:spcBef>
              <a:spcAft>
                <a:spcPts val="0"/>
              </a:spcAft>
              <a:buSzPts val="2400"/>
              <a:buChar char="•"/>
            </a:pPr>
            <a:r>
              <a:rPr lang="en-US" sz="2400"/>
              <a:t>What would need to be done to adapt the materials to align with your school-wide expectations?                                                                          </a:t>
            </a:r>
            <a:endParaRPr sz="1200"/>
          </a:p>
          <a:p>
            <a:pPr indent="0" lvl="0" marL="0" rtl="0" algn="l">
              <a:lnSpc>
                <a:spcPct val="100000"/>
              </a:lnSpc>
              <a:spcBef>
                <a:spcPts val="1600"/>
              </a:spcBef>
              <a:spcAft>
                <a:spcPts val="0"/>
              </a:spcAft>
              <a:buSzPts val="2800"/>
              <a:buNone/>
            </a:pPr>
            <a:r>
              <a:t/>
            </a:r>
            <a:endParaRPr/>
          </a:p>
        </p:txBody>
      </p:sp>
      <p:sp>
        <p:nvSpPr>
          <p:cNvPr id="513" name="Google Shape;513;g333e1a588e7_0_2131"/>
          <p:cNvSpPr txBox="1"/>
          <p:nvPr>
            <p:ph type="title"/>
          </p:nvPr>
        </p:nvSpPr>
        <p:spPr>
          <a:xfrm>
            <a:off x="2326660" y="10"/>
            <a:ext cx="9818100" cy="926100"/>
          </a:xfrm>
          <a:prstGeom prst="rect">
            <a:avLst/>
          </a:prstGeom>
        </p:spPr>
        <p:txBody>
          <a:bodyPr anchorCtr="0" anchor="ctr" bIns="91425" lIns="91425" spcFirstLastPara="1" rIns="91425" wrap="square" tIns="91425">
            <a:noAutofit/>
          </a:bodyPr>
          <a:lstStyle/>
          <a:p>
            <a:pPr indent="0" lvl="0" marL="0" rtl="0" algn="l">
              <a:lnSpc>
                <a:spcPct val="115000"/>
              </a:lnSpc>
              <a:spcBef>
                <a:spcPts val="1600"/>
              </a:spcBef>
              <a:spcAft>
                <a:spcPts val="0"/>
              </a:spcAft>
              <a:buClr>
                <a:schemeClr val="dk1"/>
              </a:buClr>
              <a:buSzPts val="2800"/>
              <a:buFont typeface="Arial"/>
              <a:buNone/>
            </a:pPr>
            <a:r>
              <a:rPr b="1" lang="en-US"/>
              <a:t>Curriculum Considerations</a:t>
            </a:r>
            <a:endParaRPr/>
          </a:p>
        </p:txBody>
      </p:sp>
      <p:sp>
        <p:nvSpPr>
          <p:cNvPr id="514" name="Google Shape;514;g333e1a588e7_0_2131"/>
          <p:cNvSpPr/>
          <p:nvPr/>
        </p:nvSpPr>
        <p:spPr>
          <a:xfrm>
            <a:off x="11348400" y="5338675"/>
            <a:ext cx="718500" cy="884100"/>
          </a:xfrm>
          <a:prstGeom prst="star5">
            <a:avLst>
              <a:gd fmla="val 19098" name="adj"/>
              <a:gd fmla="val 105146" name="hf"/>
              <a:gd fmla="val 110557" name="vf"/>
            </a:avLst>
          </a:prstGeom>
          <a:solidFill>
            <a:srgbClr val="38761D"/>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g333e1a588e7_0_2131"/>
          <p:cNvSpPr txBox="1"/>
          <p:nvPr/>
        </p:nvSpPr>
        <p:spPr>
          <a:xfrm>
            <a:off x="6512450" y="5761075"/>
            <a:ext cx="4689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solidFill>
                  <a:schemeClr val="dk1"/>
                </a:solidFill>
              </a:rPr>
              <a:t>A</a:t>
            </a:r>
            <a:r>
              <a:rPr lang="en-US" sz="1800">
                <a:solidFill>
                  <a:schemeClr val="dk1"/>
                </a:solidFill>
              </a:rPr>
              <a:t>T-C7L1 S</a:t>
            </a:r>
            <a:r>
              <a:rPr lang="en-US" sz="1800">
                <a:solidFill>
                  <a:schemeClr val="dk1"/>
                </a:solidFill>
              </a:rPr>
              <a:t>ocial Skills Curriculum Overview </a:t>
            </a:r>
            <a:endParaRPr sz="1800">
              <a:solidFill>
                <a:schemeClr val="dk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g333e1a588e7_0_2138"/>
          <p:cNvSpPr txBox="1"/>
          <p:nvPr/>
        </p:nvSpPr>
        <p:spPr>
          <a:xfrm>
            <a:off x="81526" y="175175"/>
            <a:ext cx="11558700" cy="1016700"/>
          </a:xfrm>
          <a:prstGeom prst="rect">
            <a:avLst/>
          </a:prstGeom>
          <a:noFill/>
          <a:ln>
            <a:noFill/>
          </a:ln>
        </p:spPr>
        <p:txBody>
          <a:bodyPr anchorCtr="0" anchor="t" bIns="121900" lIns="121900" spcFirstLastPara="1" rIns="121900" wrap="square" tIns="121900">
            <a:spAutoFit/>
          </a:bodyPr>
          <a:lstStyle/>
          <a:p>
            <a:pPr indent="0" lvl="0" marL="0" marR="0" rtl="0" algn="l">
              <a:lnSpc>
                <a:spcPct val="115000"/>
              </a:lnSpc>
              <a:spcBef>
                <a:spcPts val="1600"/>
              </a:spcBef>
              <a:spcAft>
                <a:spcPts val="0"/>
              </a:spcAft>
              <a:buClr>
                <a:srgbClr val="000000"/>
              </a:buClr>
              <a:buSzPts val="2700"/>
              <a:buFont typeface="Arial"/>
              <a:buNone/>
            </a:pPr>
            <a:r>
              <a:t/>
            </a:r>
            <a:endParaRPr sz="2700">
              <a:solidFill>
                <a:schemeClr val="dk1"/>
              </a:solidFill>
              <a:latin typeface="Calibri"/>
              <a:ea typeface="Calibri"/>
              <a:cs typeface="Calibri"/>
              <a:sym typeface="Calibri"/>
            </a:endParaRPr>
          </a:p>
          <a:p>
            <a:pPr indent="0" lvl="0" marL="0" rtl="0" algn="l">
              <a:spcBef>
                <a:spcPts val="0"/>
              </a:spcBef>
              <a:spcAft>
                <a:spcPts val="0"/>
              </a:spcAft>
              <a:buNone/>
            </a:pPr>
            <a:r>
              <a:t/>
            </a:r>
            <a:endParaRPr i="0" sz="1900" u="none" cap="none" strike="noStrike">
              <a:solidFill>
                <a:srgbClr val="000000"/>
              </a:solidFill>
              <a:latin typeface="Calibri"/>
              <a:ea typeface="Calibri"/>
              <a:cs typeface="Calibri"/>
              <a:sym typeface="Calibri"/>
            </a:endParaRPr>
          </a:p>
        </p:txBody>
      </p:sp>
      <p:pic>
        <p:nvPicPr>
          <p:cNvPr id="521" name="Google Shape;521;g333e1a588e7_0_2138"/>
          <p:cNvPicPr preferRelativeResize="0"/>
          <p:nvPr/>
        </p:nvPicPr>
        <p:blipFill rotWithShape="1">
          <a:blip r:embed="rId3">
            <a:alphaModFix/>
          </a:blip>
          <a:srcRect b="0" l="0" r="0" t="0"/>
          <a:stretch/>
        </p:blipFill>
        <p:spPr>
          <a:xfrm rot="-739322">
            <a:off x="3256397" y="4277080"/>
            <a:ext cx="1739206" cy="1924989"/>
          </a:xfrm>
          <a:prstGeom prst="rect">
            <a:avLst/>
          </a:prstGeom>
          <a:noFill/>
          <a:ln>
            <a:noFill/>
          </a:ln>
        </p:spPr>
      </p:pic>
      <p:pic>
        <p:nvPicPr>
          <p:cNvPr id="522" name="Google Shape;522;g333e1a588e7_0_2138"/>
          <p:cNvPicPr preferRelativeResize="0"/>
          <p:nvPr/>
        </p:nvPicPr>
        <p:blipFill rotWithShape="1">
          <a:blip r:embed="rId4">
            <a:alphaModFix/>
          </a:blip>
          <a:srcRect b="0" l="0" r="0" t="0"/>
          <a:stretch/>
        </p:blipFill>
        <p:spPr>
          <a:xfrm rot="-698823">
            <a:off x="5595529" y="4112356"/>
            <a:ext cx="1587367" cy="1985287"/>
          </a:xfrm>
          <a:prstGeom prst="rect">
            <a:avLst/>
          </a:prstGeom>
          <a:noFill/>
          <a:ln>
            <a:noFill/>
          </a:ln>
        </p:spPr>
      </p:pic>
      <p:sp>
        <p:nvSpPr>
          <p:cNvPr id="523" name="Google Shape;523;g333e1a588e7_0_2138"/>
          <p:cNvSpPr/>
          <p:nvPr/>
        </p:nvSpPr>
        <p:spPr>
          <a:xfrm>
            <a:off x="11085700" y="5299025"/>
            <a:ext cx="718500" cy="884100"/>
          </a:xfrm>
          <a:prstGeom prst="star5">
            <a:avLst>
              <a:gd fmla="val 19098" name="adj"/>
              <a:gd fmla="val 105146" name="hf"/>
              <a:gd fmla="val 110557" name="vf"/>
            </a:avLst>
          </a:prstGeom>
          <a:solidFill>
            <a:srgbClr val="38761D"/>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g333e1a588e7_0_2138"/>
          <p:cNvSpPr txBox="1"/>
          <p:nvPr>
            <p:ph type="title"/>
          </p:nvPr>
        </p:nvSpPr>
        <p:spPr>
          <a:xfrm>
            <a:off x="3014300" y="214475"/>
            <a:ext cx="6433200" cy="938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sz="3700"/>
              <a:t>Curriculum Review </a:t>
            </a:r>
            <a:endParaRPr sz="3700"/>
          </a:p>
          <a:p>
            <a:pPr indent="0" lvl="0" marL="0" rtl="0" algn="ctr">
              <a:spcBef>
                <a:spcPts val="0"/>
              </a:spcBef>
              <a:spcAft>
                <a:spcPts val="0"/>
              </a:spcAft>
              <a:buNone/>
            </a:pPr>
            <a:r>
              <a:rPr lang="en-US" sz="2700"/>
              <a:t>(optional activity) </a:t>
            </a:r>
            <a:endParaRPr sz="2700"/>
          </a:p>
        </p:txBody>
      </p:sp>
      <p:sp>
        <p:nvSpPr>
          <p:cNvPr id="525" name="Google Shape;525;g333e1a588e7_0_2138"/>
          <p:cNvSpPr txBox="1"/>
          <p:nvPr>
            <p:ph idx="1" type="body"/>
          </p:nvPr>
        </p:nvSpPr>
        <p:spPr>
          <a:xfrm>
            <a:off x="902813" y="1385401"/>
            <a:ext cx="10972800" cy="4526100"/>
          </a:xfrm>
          <a:prstGeom prst="rect">
            <a:avLst/>
          </a:prstGeom>
        </p:spPr>
        <p:txBody>
          <a:bodyPr anchorCtr="0" anchor="t" bIns="91425" lIns="91425" spcFirstLastPara="1" rIns="91425" wrap="square" tIns="91425">
            <a:noAutofit/>
          </a:bodyPr>
          <a:lstStyle/>
          <a:p>
            <a:pPr indent="0" lvl="0" marL="0" rtl="0" algn="l">
              <a:lnSpc>
                <a:spcPct val="115000"/>
              </a:lnSpc>
              <a:spcBef>
                <a:spcPts val="1600"/>
              </a:spcBef>
              <a:spcAft>
                <a:spcPts val="0"/>
              </a:spcAft>
              <a:buClr>
                <a:schemeClr val="dk1"/>
              </a:buClr>
              <a:buSzPts val="2700"/>
              <a:buFont typeface="Arial"/>
              <a:buNone/>
            </a:pPr>
            <a:r>
              <a:rPr lang="en-US" sz="2700">
                <a:solidFill>
                  <a:schemeClr val="dk1"/>
                </a:solidFill>
              </a:rPr>
              <a:t>Review these additional curriculum examples to determine the  pros and con of each:</a:t>
            </a:r>
            <a:endParaRPr sz="2700">
              <a:solidFill>
                <a:schemeClr val="dk1"/>
              </a:solidFill>
            </a:endParaRPr>
          </a:p>
          <a:p>
            <a:pPr indent="0" lvl="0" marL="457200" rtl="0" algn="l">
              <a:spcBef>
                <a:spcPts val="0"/>
              </a:spcBef>
              <a:spcAft>
                <a:spcPts val="0"/>
              </a:spcAft>
              <a:buClr>
                <a:schemeClr val="dk1"/>
              </a:buClr>
              <a:buSzPts val="1100"/>
              <a:buFont typeface="Arial"/>
              <a:buNone/>
            </a:pPr>
            <a:r>
              <a:t/>
            </a:r>
            <a:endParaRPr sz="1400">
              <a:solidFill>
                <a:schemeClr val="dk1"/>
              </a:solidFill>
              <a:latin typeface="Arial"/>
              <a:ea typeface="Arial"/>
              <a:cs typeface="Arial"/>
              <a:sym typeface="Arial"/>
              <a:extLst>
                <a:ext uri="http://customooxmlschemas.google.com/">
                  <go:slidesCustomData xmlns:go="http://customooxmlschemas.google.com/" textRoundtripDataId="15"/>
                </a:ext>
              </a:extLst>
            </a:endParaRPr>
          </a:p>
          <a:p>
            <a:pPr indent="-381000" lvl="0" marL="457200" rtl="0" algn="l">
              <a:spcBef>
                <a:spcPts val="0"/>
              </a:spcBef>
              <a:spcAft>
                <a:spcPts val="0"/>
              </a:spcAft>
              <a:buClr>
                <a:srgbClr val="FF0000"/>
              </a:buClr>
              <a:buSzPts val="2400"/>
              <a:buFont typeface="Calibri"/>
              <a:buAutoNum type="arabicPeriod"/>
            </a:pPr>
            <a:r>
              <a:rPr lang="en-US" sz="2400">
                <a:solidFill>
                  <a:schemeClr val="dk1"/>
                </a:solidFill>
                <a:extLst>
                  <a:ext uri="http://customooxmlschemas.google.com/">
                    <go:slidesCustomData xmlns:go="http://customooxmlschemas.google.com/" textRoundtripDataId="16"/>
                  </a:ext>
                </a:extLst>
              </a:rPr>
              <a:t>Social Skills Resources</a:t>
            </a:r>
            <a:endParaRPr sz="2400">
              <a:solidFill>
                <a:schemeClr val="dk1"/>
              </a:solidFill>
            </a:endParaRPr>
          </a:p>
          <a:p>
            <a:pPr indent="-381000" lvl="0" marL="457200" rtl="0" algn="l">
              <a:spcBef>
                <a:spcPts val="0"/>
              </a:spcBef>
              <a:spcAft>
                <a:spcPts val="0"/>
              </a:spcAft>
              <a:buClr>
                <a:srgbClr val="FF0000"/>
              </a:buClr>
              <a:buSzPts val="2400"/>
              <a:buFont typeface="Calibri"/>
              <a:buAutoNum type="arabicPeriod"/>
            </a:pPr>
            <a:r>
              <a:rPr lang="en-US" sz="2400">
                <a:solidFill>
                  <a:schemeClr val="dk1"/>
                </a:solidFill>
              </a:rPr>
              <a:t>CASEL Website </a:t>
            </a:r>
            <a:endParaRPr sz="2400">
              <a:solidFill>
                <a:schemeClr val="dk1"/>
              </a:solidFill>
            </a:endParaRPr>
          </a:p>
          <a:p>
            <a:pPr indent="-381000" lvl="0" marL="457200" rtl="0" algn="l">
              <a:spcBef>
                <a:spcPts val="0"/>
              </a:spcBef>
              <a:spcAft>
                <a:spcPts val="0"/>
              </a:spcAft>
              <a:buClr>
                <a:srgbClr val="FF0000"/>
              </a:buClr>
              <a:buSzPts val="2400"/>
              <a:buFont typeface="Calibri"/>
              <a:buAutoNum type="arabicPeriod"/>
            </a:pPr>
            <a:r>
              <a:rPr lang="en-US" sz="2400">
                <a:solidFill>
                  <a:schemeClr val="dk1"/>
                </a:solidFill>
              </a:rPr>
              <a:t>Hard Copy Examp</a:t>
            </a:r>
            <a:r>
              <a:rPr lang="en-US" sz="2700">
                <a:solidFill>
                  <a:schemeClr val="dk1"/>
                </a:solidFill>
              </a:rPr>
              <a:t>les (if available)  </a:t>
            </a:r>
            <a:endParaRPr sz="1900">
              <a:solidFill>
                <a:schemeClr val="dk1"/>
              </a:solidFill>
            </a:endParaRPr>
          </a:p>
          <a:p>
            <a:pPr indent="0" lvl="0" marL="0" rtl="0" algn="l">
              <a:spcBef>
                <a:spcPts val="640"/>
              </a:spcBef>
              <a:spcAft>
                <a:spcPts val="0"/>
              </a:spcAft>
              <a:buNone/>
            </a:pPr>
            <a:r>
              <a:t/>
            </a:r>
            <a:endParaRPr/>
          </a:p>
        </p:txBody>
      </p:sp>
      <p:sp>
        <p:nvSpPr>
          <p:cNvPr id="526" name="Google Shape;526;g333e1a588e7_0_2138"/>
          <p:cNvSpPr txBox="1"/>
          <p:nvPr/>
        </p:nvSpPr>
        <p:spPr>
          <a:xfrm>
            <a:off x="7724325" y="5721425"/>
            <a:ext cx="3915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solidFill>
                  <a:schemeClr val="dk1"/>
                </a:solidFill>
                <a:latin typeface="Calibri"/>
                <a:ea typeface="Calibri"/>
                <a:cs typeface="Calibri"/>
                <a:sym typeface="Calibri"/>
              </a:rPr>
              <a:t>AT-C7L1  Social Skills Resources</a:t>
            </a:r>
            <a:endParaRPr sz="1800">
              <a:solidFill>
                <a:schemeClr val="dk1"/>
              </a:solidFill>
              <a:latin typeface="Calibri"/>
              <a:ea typeface="Calibri"/>
              <a:cs typeface="Calibri"/>
              <a:sym typeface="Calibri"/>
            </a:endParaRPr>
          </a:p>
        </p:txBody>
      </p:sp>
      <p:pic>
        <p:nvPicPr>
          <p:cNvPr id="527" name="Google Shape;527;g333e1a588e7_0_2138"/>
          <p:cNvPicPr preferRelativeResize="0"/>
          <p:nvPr/>
        </p:nvPicPr>
        <p:blipFill>
          <a:blip r:embed="rId5">
            <a:alphaModFix/>
          </a:blip>
          <a:stretch>
            <a:fillRect/>
          </a:stretch>
        </p:blipFill>
        <p:spPr>
          <a:xfrm rot="1044120">
            <a:off x="899500" y="4131350"/>
            <a:ext cx="1592150" cy="20061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g338deb9f6be_0_60"/>
          <p:cNvSpPr txBox="1"/>
          <p:nvPr>
            <p:ph type="title"/>
          </p:nvPr>
        </p:nvSpPr>
        <p:spPr>
          <a:xfrm>
            <a:off x="1045941" y="2453812"/>
            <a:ext cx="10363200" cy="1362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US">
                <a:solidFill>
                  <a:schemeClr val="dk1"/>
                </a:solidFill>
              </a:rPr>
              <a:t>Teaching Social Skills </a:t>
            </a:r>
            <a:endParaRPr>
              <a:solidFill>
                <a:schemeClr val="dk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pic>
        <p:nvPicPr>
          <p:cNvPr id="537" name="Google Shape;537;g333e1a588e7_0_2153"/>
          <p:cNvPicPr preferRelativeResize="0"/>
          <p:nvPr/>
        </p:nvPicPr>
        <p:blipFill rotWithShape="1">
          <a:blip r:embed="rId3">
            <a:alphaModFix/>
          </a:blip>
          <a:srcRect b="0" l="0" r="0" t="0"/>
          <a:stretch/>
        </p:blipFill>
        <p:spPr>
          <a:xfrm>
            <a:off x="514800" y="207100"/>
            <a:ext cx="10925175" cy="45434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g26f9a9b4d1b_0_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Handouts</a:t>
            </a:r>
            <a:endParaRPr/>
          </a:p>
        </p:txBody>
      </p:sp>
      <p:sp>
        <p:nvSpPr>
          <p:cNvPr id="149" name="Google Shape;149;g26f9a9b4d1b_0_5"/>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419100" lvl="0" marL="457200" rtl="0" algn="l">
              <a:spcBef>
                <a:spcPts val="0"/>
              </a:spcBef>
              <a:spcAft>
                <a:spcPts val="0"/>
              </a:spcAft>
              <a:buSzPts val="3000"/>
              <a:buAutoNum type="arabicPeriod"/>
            </a:pPr>
            <a:r>
              <a:rPr lang="en-US" sz="3000">
                <a:highlight>
                  <a:schemeClr val="lt1"/>
                </a:highlight>
              </a:rPr>
              <a:t>Social Skills Development Checklist and Action Plan</a:t>
            </a:r>
            <a:endParaRPr sz="3000">
              <a:highlight>
                <a:schemeClr val="lt1"/>
              </a:highlight>
            </a:endParaRPr>
          </a:p>
          <a:p>
            <a:pPr indent="-419100" lvl="0" marL="457200" rtl="0" algn="l">
              <a:spcBef>
                <a:spcPts val="0"/>
              </a:spcBef>
              <a:spcAft>
                <a:spcPts val="0"/>
              </a:spcAft>
              <a:buSzPts val="3000"/>
              <a:buAutoNum type="arabicPeriod"/>
            </a:pPr>
            <a:r>
              <a:rPr lang="en-US" sz="3000">
                <a:highlight>
                  <a:schemeClr val="lt1"/>
                </a:highlight>
                <a:extLst>
                  <a:ext uri="http://customooxmlschemas.google.com/">
                    <go:slidesCustomData xmlns:go="http://customooxmlschemas.google.com/" textRoundtripDataId="0"/>
                  </a:ext>
                </a:extLst>
              </a:rPr>
              <a:t>Social Skills Assessment  </a:t>
            </a:r>
            <a:endParaRPr sz="3000">
              <a:highlight>
                <a:schemeClr val="lt1"/>
              </a:highlight>
              <a:extLst>
                <a:ext uri="http://customooxmlschemas.google.com/">
                  <go:slidesCustomData xmlns:go="http://customooxmlschemas.google.com/" textRoundtripDataId="1"/>
                </a:ext>
              </a:extLst>
            </a:endParaRPr>
          </a:p>
          <a:p>
            <a:pPr indent="-419100" lvl="0" marL="457200" marR="0" rtl="0" algn="l">
              <a:lnSpc>
                <a:spcPct val="100000"/>
              </a:lnSpc>
              <a:spcBef>
                <a:spcPts val="0"/>
              </a:spcBef>
              <a:spcAft>
                <a:spcPts val="0"/>
              </a:spcAft>
              <a:buSzPts val="3000"/>
              <a:buAutoNum type="arabicPeriod"/>
            </a:pPr>
            <a:r>
              <a:rPr lang="en-US" sz="3000"/>
              <a:t>Social Skills Curriculum Overview</a:t>
            </a:r>
            <a:endParaRPr sz="3000"/>
          </a:p>
          <a:p>
            <a:pPr indent="-419100" lvl="0" marL="457200" marR="0" rtl="0" algn="l">
              <a:lnSpc>
                <a:spcPct val="100000"/>
              </a:lnSpc>
              <a:spcBef>
                <a:spcPts val="0"/>
              </a:spcBef>
              <a:spcAft>
                <a:spcPts val="0"/>
              </a:spcAft>
              <a:buSzPts val="3000"/>
              <a:buAutoNum type="arabicPeriod"/>
            </a:pPr>
            <a:r>
              <a:rPr lang="en-US" sz="3000"/>
              <a:t>Social Skills Resources </a:t>
            </a:r>
            <a:endParaRPr sz="3000"/>
          </a:p>
          <a:p>
            <a:pPr indent="-419100" lvl="0" marL="457200" rtl="0" algn="l">
              <a:spcBef>
                <a:spcPts val="0"/>
              </a:spcBef>
              <a:spcAft>
                <a:spcPts val="0"/>
              </a:spcAft>
              <a:buSzPts val="3000"/>
              <a:buAutoNum type="arabicPeriod"/>
            </a:pPr>
            <a:r>
              <a:rPr lang="en-US" sz="3000">
                <a:extLst>
                  <a:ext uri="http://customooxmlschemas.google.com/">
                    <go:slidesCustomData xmlns:go="http://customooxmlschemas.google.com/" textRoundtripDataId="2"/>
                  </a:ext>
                </a:extLst>
              </a:rPr>
              <a:t>Social Skills Lesson Plan Example </a:t>
            </a:r>
            <a:endParaRPr sz="3000">
              <a:extLst>
                <a:ext uri="http://customooxmlschemas.google.com/">
                  <go:slidesCustomData xmlns:go="http://customooxmlschemas.google.com/" textRoundtripDataId="3"/>
                </a:ext>
              </a:extLst>
            </a:endParaRPr>
          </a:p>
          <a:p>
            <a:pPr indent="-419100" lvl="0" marL="457200" rtl="0" algn="l">
              <a:spcBef>
                <a:spcPts val="0"/>
              </a:spcBef>
              <a:spcAft>
                <a:spcPts val="0"/>
              </a:spcAft>
              <a:buSzPts val="3000"/>
              <a:buAutoNum type="arabicPeriod"/>
            </a:pPr>
            <a:r>
              <a:rPr lang="en-US" sz="3000"/>
              <a:t>Social Skills Homework Example</a:t>
            </a:r>
            <a:endParaRPr sz="3000"/>
          </a:p>
          <a:p>
            <a:pPr indent="-419100" lvl="0" marL="457200" rtl="0" algn="l">
              <a:spcBef>
                <a:spcPts val="0"/>
              </a:spcBef>
              <a:spcAft>
                <a:spcPts val="0"/>
              </a:spcAft>
              <a:buSzPts val="3000"/>
              <a:buAutoNum type="arabicPeriod"/>
            </a:pPr>
            <a:r>
              <a:rPr lang="en-US" sz="3000"/>
              <a:t>Reinforcement Menu  </a:t>
            </a:r>
            <a:endParaRPr sz="3000"/>
          </a:p>
          <a:p>
            <a:pPr indent="0" lvl="0" marL="0" rtl="0" algn="l">
              <a:spcBef>
                <a:spcPts val="0"/>
              </a:spcBef>
              <a:spcAft>
                <a:spcPts val="0"/>
              </a:spcAft>
              <a:buClr>
                <a:schemeClr val="dk1"/>
              </a:buClr>
              <a:buSzPts val="1500"/>
              <a:buFont typeface="Arial"/>
              <a:buNone/>
            </a:pPr>
            <a:r>
              <a:t/>
            </a:r>
            <a:endParaRPr sz="1500">
              <a:latin typeface="Arial"/>
              <a:ea typeface="Arial"/>
              <a:cs typeface="Arial"/>
              <a:sym typeface="Arial"/>
            </a:endParaRPr>
          </a:p>
          <a:p>
            <a:pPr indent="0" lvl="0" marL="609600" rtl="0" algn="l">
              <a:spcBef>
                <a:spcPts val="0"/>
              </a:spcBef>
              <a:spcAft>
                <a:spcPts val="0"/>
              </a:spcAft>
              <a:buClr>
                <a:schemeClr val="dk1"/>
              </a:buClr>
              <a:buSzPts val="1500"/>
              <a:buFont typeface="Arial"/>
              <a:buNone/>
            </a:pPr>
            <a:r>
              <a:t/>
            </a:r>
            <a:endParaRPr sz="1500">
              <a:latin typeface="Arial"/>
              <a:ea typeface="Arial"/>
              <a:cs typeface="Arial"/>
              <a:sym typeface="Arial"/>
            </a:endParaRPr>
          </a:p>
          <a:p>
            <a:pPr indent="0" lvl="0" marL="0" marR="0" rtl="0" algn="l">
              <a:lnSpc>
                <a:spcPct val="100000"/>
              </a:lnSpc>
              <a:spcBef>
                <a:spcPts val="640"/>
              </a:spcBef>
              <a:spcAft>
                <a:spcPts val="0"/>
              </a:spcAft>
              <a:buClr>
                <a:srgbClr val="FF0000"/>
              </a:buClr>
              <a:buSzPts val="3200"/>
              <a:buFont typeface="Arial"/>
              <a:buNone/>
            </a:pPr>
            <a:r>
              <a:t/>
            </a:r>
            <a:endParaRPr/>
          </a:p>
          <a:p>
            <a:pPr indent="-228600" lvl="0" marL="457200" marR="0" rtl="0" algn="l">
              <a:lnSpc>
                <a:spcPct val="100000"/>
              </a:lnSpc>
              <a:spcBef>
                <a:spcPts val="640"/>
              </a:spcBef>
              <a:spcAft>
                <a:spcPts val="0"/>
              </a:spcAft>
              <a:buClr>
                <a:srgbClr val="FF0000"/>
              </a:buClr>
              <a:buSzPts val="3200"/>
              <a:buFont typeface="Arial"/>
              <a:buNone/>
            </a:pPr>
            <a:r>
              <a:t/>
            </a:r>
            <a:endParaRPr/>
          </a:p>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g333e1a588e7_0_2157"/>
          <p:cNvSpPr txBox="1"/>
          <p:nvPr>
            <p:ph type="title"/>
          </p:nvPr>
        </p:nvSpPr>
        <p:spPr>
          <a:xfrm>
            <a:off x="609600" y="44971"/>
            <a:ext cx="10972800" cy="1143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Lesson Plan Format</a:t>
            </a:r>
            <a:endParaRPr/>
          </a:p>
        </p:txBody>
      </p:sp>
      <p:sp>
        <p:nvSpPr>
          <p:cNvPr id="543" name="Google Shape;543;g333e1a588e7_0_2157"/>
          <p:cNvSpPr txBox="1"/>
          <p:nvPr>
            <p:ph idx="1" type="body"/>
          </p:nvPr>
        </p:nvSpPr>
        <p:spPr>
          <a:xfrm>
            <a:off x="403867" y="1166000"/>
            <a:ext cx="11633100" cy="452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200"/>
              <a:buNone/>
            </a:pPr>
            <a:r>
              <a:t/>
            </a:r>
            <a:endParaRPr sz="3600">
              <a:highlight>
                <a:srgbClr val="FFFFFF"/>
              </a:highlight>
            </a:endParaRPr>
          </a:p>
          <a:p>
            <a:pPr indent="-533400" lvl="0" marL="609600" rtl="0" algn="l">
              <a:lnSpc>
                <a:spcPct val="100000"/>
              </a:lnSpc>
              <a:spcBef>
                <a:spcPts val="0"/>
              </a:spcBef>
              <a:spcAft>
                <a:spcPts val="0"/>
              </a:spcAft>
              <a:buClr>
                <a:schemeClr val="dk1"/>
              </a:buClr>
              <a:buSzPts val="3600"/>
              <a:buFont typeface="Calibri"/>
              <a:buChar char="●"/>
            </a:pPr>
            <a:r>
              <a:rPr lang="en-US" sz="3600">
                <a:highlight>
                  <a:srgbClr val="FFFFFF"/>
                </a:highlight>
              </a:rPr>
              <a:t>Introduction of the new skill and explanation of importance</a:t>
            </a:r>
            <a:endParaRPr sz="3600">
              <a:highlight>
                <a:srgbClr val="FFFFFF"/>
              </a:highlight>
            </a:endParaRPr>
          </a:p>
          <a:p>
            <a:pPr indent="-533400" lvl="0" marL="609600" rtl="0" algn="l">
              <a:lnSpc>
                <a:spcPct val="100000"/>
              </a:lnSpc>
              <a:spcBef>
                <a:spcPts val="0"/>
              </a:spcBef>
              <a:spcAft>
                <a:spcPts val="0"/>
              </a:spcAft>
              <a:buClr>
                <a:schemeClr val="dk1"/>
              </a:buClr>
              <a:buSzPts val="3600"/>
              <a:buFont typeface="Calibri"/>
              <a:buChar char="●"/>
            </a:pPr>
            <a:r>
              <a:rPr lang="en-US" sz="3600">
                <a:highlight>
                  <a:srgbClr val="FFFFFF"/>
                </a:highlight>
              </a:rPr>
              <a:t>Explicit skill step instruction</a:t>
            </a:r>
            <a:endParaRPr sz="3600">
              <a:highlight>
                <a:srgbClr val="FFFFFF"/>
              </a:highlight>
            </a:endParaRPr>
          </a:p>
          <a:p>
            <a:pPr indent="-533400" lvl="0" marL="609600" rtl="0" algn="l">
              <a:lnSpc>
                <a:spcPct val="100000"/>
              </a:lnSpc>
              <a:spcBef>
                <a:spcPts val="0"/>
              </a:spcBef>
              <a:spcAft>
                <a:spcPts val="0"/>
              </a:spcAft>
              <a:buClr>
                <a:schemeClr val="dk1"/>
              </a:buClr>
              <a:buSzPts val="3600"/>
              <a:buFont typeface="Calibri"/>
              <a:buChar char="●"/>
            </a:pPr>
            <a:r>
              <a:rPr lang="en-US" sz="3600">
                <a:highlight>
                  <a:srgbClr val="FFFFFF"/>
                </a:highlight>
              </a:rPr>
              <a:t>Modeling and role-play</a:t>
            </a:r>
            <a:endParaRPr sz="3600">
              <a:highlight>
                <a:srgbClr val="FFFFFF"/>
              </a:highlight>
            </a:endParaRPr>
          </a:p>
          <a:p>
            <a:pPr indent="-533400" lvl="0" marL="609600" rtl="0" algn="l">
              <a:lnSpc>
                <a:spcPct val="100000"/>
              </a:lnSpc>
              <a:spcBef>
                <a:spcPts val="0"/>
              </a:spcBef>
              <a:spcAft>
                <a:spcPts val="0"/>
              </a:spcAft>
              <a:buClr>
                <a:schemeClr val="dk1"/>
              </a:buClr>
              <a:buSzPts val="3600"/>
              <a:buFont typeface="Calibri"/>
              <a:buChar char="●"/>
            </a:pPr>
            <a:r>
              <a:rPr lang="en-US" sz="3600">
                <a:highlight>
                  <a:srgbClr val="FFFFFF"/>
                </a:highlight>
              </a:rPr>
              <a:t>Guided practice opportunities</a:t>
            </a:r>
            <a:endParaRPr sz="3600">
              <a:highlight>
                <a:srgbClr val="FFFFFF"/>
              </a:highlight>
            </a:endParaRPr>
          </a:p>
          <a:p>
            <a:pPr indent="-533400" lvl="0" marL="609600" rtl="0" algn="l">
              <a:lnSpc>
                <a:spcPct val="100000"/>
              </a:lnSpc>
              <a:spcBef>
                <a:spcPts val="0"/>
              </a:spcBef>
              <a:spcAft>
                <a:spcPts val="0"/>
              </a:spcAft>
              <a:buClr>
                <a:schemeClr val="dk1"/>
              </a:buClr>
              <a:buSzPts val="3600"/>
              <a:buFont typeface="Calibri"/>
              <a:buChar char="●"/>
            </a:pPr>
            <a:r>
              <a:rPr lang="en-US" sz="3600">
                <a:highlight>
                  <a:srgbClr val="FFFFFF"/>
                </a:highlight>
              </a:rPr>
              <a:t>Goal setting with homework assignment</a:t>
            </a:r>
            <a:endParaRPr sz="3600">
              <a:highlight>
                <a:srgbClr val="FFFFFF"/>
              </a:highlight>
            </a:endParaRPr>
          </a:p>
          <a:p>
            <a:pPr indent="0" lvl="0" marL="0" rtl="0" algn="l">
              <a:lnSpc>
                <a:spcPct val="100000"/>
              </a:lnSpc>
              <a:spcBef>
                <a:spcPts val="640"/>
              </a:spcBef>
              <a:spcAft>
                <a:spcPts val="0"/>
              </a:spcAft>
              <a:buSzPts val="3200"/>
              <a:buNone/>
            </a:pPr>
            <a:r>
              <a:t/>
            </a:r>
            <a:endParaRPr sz="6400"/>
          </a:p>
        </p:txBody>
      </p:sp>
      <p:sp>
        <p:nvSpPr>
          <p:cNvPr id="544" name="Google Shape;544;g333e1a588e7_0_2157"/>
          <p:cNvSpPr txBox="1"/>
          <p:nvPr/>
        </p:nvSpPr>
        <p:spPr>
          <a:xfrm>
            <a:off x="7176675" y="5692100"/>
            <a:ext cx="4078200" cy="7080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500"/>
              <a:buFont typeface="Arial"/>
              <a:buNone/>
            </a:pPr>
            <a:r>
              <a:rPr lang="en-US" sz="1500"/>
              <a:t>AT-C7L1 </a:t>
            </a:r>
            <a:r>
              <a:rPr b="0" i="0" lang="en-US" sz="1500" cap="none" strike="noStrike">
                <a:latin typeface="Arial"/>
                <a:ea typeface="Arial"/>
                <a:cs typeface="Arial"/>
                <a:sym typeface="Arial"/>
                <a:extLst>
                  <a:ext uri="http://customooxmlschemas.google.com/">
                    <go:slidesCustomData xmlns:go="http://customooxmlschemas.google.com/" textRoundtripDataId="17"/>
                  </a:ext>
                </a:extLst>
              </a:rPr>
              <a:t>Social Skills Lesson Plan Template </a:t>
            </a:r>
            <a:endParaRPr b="0" i="0" sz="1500" cap="none" strike="noStrike">
              <a:latin typeface="Arial"/>
              <a:ea typeface="Arial"/>
              <a:cs typeface="Arial"/>
              <a:sym typeface="Arial"/>
              <a:extLst>
                <a:ext uri="http://customooxmlschemas.google.com/">
                  <go:slidesCustomData xmlns:go="http://customooxmlschemas.google.com/" textRoundtripDataId="18"/>
                </a:ext>
              </a:extLst>
            </a:endParaRPr>
          </a:p>
          <a:p>
            <a:pPr indent="0" lvl="0" marL="60960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545" name="Google Shape;545;g333e1a588e7_0_2157"/>
          <p:cNvSpPr/>
          <p:nvPr/>
        </p:nvSpPr>
        <p:spPr>
          <a:xfrm>
            <a:off x="11254875" y="5500526"/>
            <a:ext cx="695400" cy="708000"/>
          </a:xfrm>
          <a:prstGeom prst="star5">
            <a:avLst>
              <a:gd fmla="val 19098" name="adj"/>
              <a:gd fmla="val 105146" name="hf"/>
              <a:gd fmla="val 110557" name="vf"/>
            </a:avLst>
          </a:prstGeom>
          <a:solidFill>
            <a:srgbClr val="38761D"/>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g333e1a588e7_0_2163"/>
          <p:cNvSpPr txBox="1"/>
          <p:nvPr>
            <p:ph type="title"/>
          </p:nvPr>
        </p:nvSpPr>
        <p:spPr>
          <a:xfrm>
            <a:off x="609600" y="338402"/>
            <a:ext cx="10972800" cy="620100"/>
          </a:xfrm>
          <a:prstGeom prst="rect">
            <a:avLst/>
          </a:prstGeom>
          <a:noFill/>
          <a:ln>
            <a:noFill/>
          </a:ln>
        </p:spPr>
        <p:txBody>
          <a:bodyPr anchorCtr="0" anchor="ctr" bIns="60925" lIns="121900" spcFirstLastPara="1" rIns="121900" wrap="square" tIns="60925">
            <a:noAutofit/>
          </a:bodyPr>
          <a:lstStyle/>
          <a:p>
            <a:pPr indent="0" lvl="0" marL="0" rtl="0" algn="ctr">
              <a:lnSpc>
                <a:spcPct val="100000"/>
              </a:lnSpc>
              <a:spcBef>
                <a:spcPts val="0"/>
              </a:spcBef>
              <a:spcAft>
                <a:spcPts val="0"/>
              </a:spcAft>
              <a:buClr>
                <a:schemeClr val="dk1"/>
              </a:buClr>
              <a:buSzPts val="4300"/>
              <a:buFont typeface="Times New Roman"/>
              <a:buNone/>
            </a:pPr>
            <a:br>
              <a:rPr lang="en-US" sz="4300">
                <a:latin typeface="Times New Roman"/>
                <a:ea typeface="Times New Roman"/>
                <a:cs typeface="Times New Roman"/>
                <a:sym typeface="Times New Roman"/>
              </a:rPr>
            </a:br>
            <a:r>
              <a:rPr lang="en-US" sz="4300"/>
              <a:t>Structure for Teaching the Lessons</a:t>
            </a:r>
            <a:br>
              <a:rPr b="1" lang="en-US" sz="4300" u="sng"/>
            </a:br>
            <a:endParaRPr sz="4300"/>
          </a:p>
        </p:txBody>
      </p:sp>
      <p:sp>
        <p:nvSpPr>
          <p:cNvPr id="552" name="Google Shape;552;g333e1a588e7_0_2163"/>
          <p:cNvSpPr txBox="1"/>
          <p:nvPr>
            <p:ph idx="1" type="body"/>
          </p:nvPr>
        </p:nvSpPr>
        <p:spPr>
          <a:xfrm>
            <a:off x="386405" y="1017737"/>
            <a:ext cx="10972800" cy="4526100"/>
          </a:xfrm>
          <a:prstGeom prst="rect">
            <a:avLst/>
          </a:prstGeom>
          <a:noFill/>
          <a:ln>
            <a:noFill/>
          </a:ln>
        </p:spPr>
        <p:txBody>
          <a:bodyPr anchorCtr="0" anchor="t" bIns="60925" lIns="121900" spcFirstLastPara="1" rIns="121900" wrap="square" tIns="60925">
            <a:noAutofit/>
          </a:bodyPr>
          <a:lstStyle/>
          <a:p>
            <a:pPr indent="0" lvl="0" marL="0" rtl="0" algn="l">
              <a:lnSpc>
                <a:spcPct val="100000"/>
              </a:lnSpc>
              <a:spcBef>
                <a:spcPts val="0"/>
              </a:spcBef>
              <a:spcAft>
                <a:spcPts val="0"/>
              </a:spcAft>
              <a:buSzPts val="4300"/>
              <a:buFont typeface="Arial"/>
              <a:buNone/>
            </a:pPr>
            <a:r>
              <a:t/>
            </a:r>
            <a:endParaRPr/>
          </a:p>
          <a:p>
            <a:pPr indent="-457200" lvl="0" marL="457200" rtl="0" algn="l">
              <a:lnSpc>
                <a:spcPct val="100000"/>
              </a:lnSpc>
              <a:spcBef>
                <a:spcPts val="900"/>
              </a:spcBef>
              <a:spcAft>
                <a:spcPts val="0"/>
              </a:spcAft>
              <a:buClr>
                <a:srgbClr val="FF0000"/>
              </a:buClr>
              <a:buSzPts val="4300"/>
              <a:buFont typeface="Arial"/>
              <a:buChar char="•"/>
            </a:pPr>
            <a:r>
              <a:rPr lang="en-US"/>
              <a:t>First Meeting discuss Group Expectations and Procedures review at beginning of future sessions. </a:t>
            </a:r>
            <a:endParaRPr/>
          </a:p>
          <a:p>
            <a:pPr indent="-457200" lvl="0" marL="457200" rtl="0" algn="l">
              <a:lnSpc>
                <a:spcPct val="100000"/>
              </a:lnSpc>
              <a:spcBef>
                <a:spcPts val="900"/>
              </a:spcBef>
              <a:spcAft>
                <a:spcPts val="0"/>
              </a:spcAft>
              <a:buClr>
                <a:srgbClr val="FF0000"/>
              </a:buClr>
              <a:buSzPts val="4300"/>
              <a:buFont typeface="Arial"/>
              <a:buChar char="•"/>
            </a:pPr>
            <a:r>
              <a:rPr lang="en-US"/>
              <a:t>Introduce Weekly Skill </a:t>
            </a:r>
            <a:r>
              <a:rPr lang="en-US" sz="3200">
                <a:solidFill>
                  <a:schemeClr val="dk1"/>
                </a:solidFill>
              </a:rPr>
              <a:t>(Tell, Show, Practice) </a:t>
            </a:r>
            <a:endParaRPr sz="3200">
              <a:solidFill>
                <a:schemeClr val="dk1"/>
              </a:solidFill>
            </a:endParaRPr>
          </a:p>
          <a:p>
            <a:pPr indent="-457200" lvl="0" marL="457200" rtl="0" algn="l">
              <a:lnSpc>
                <a:spcPct val="100000"/>
              </a:lnSpc>
              <a:spcBef>
                <a:spcPts val="900"/>
              </a:spcBef>
              <a:spcAft>
                <a:spcPts val="0"/>
              </a:spcAft>
              <a:buClr>
                <a:srgbClr val="FF0000"/>
              </a:buClr>
              <a:buSzPts val="4300"/>
              <a:buFont typeface="Arial"/>
              <a:buChar char="•"/>
            </a:pPr>
            <a:r>
              <a:rPr lang="en-US"/>
              <a:t>Socialization Time to Practice the Skills</a:t>
            </a:r>
            <a:endParaRPr/>
          </a:p>
          <a:p>
            <a:pPr indent="-457200" lvl="0" marL="457200" rtl="0" algn="l">
              <a:lnSpc>
                <a:spcPct val="100000"/>
              </a:lnSpc>
              <a:spcBef>
                <a:spcPts val="900"/>
              </a:spcBef>
              <a:spcAft>
                <a:spcPts val="0"/>
              </a:spcAft>
              <a:buClr>
                <a:srgbClr val="FF0000"/>
              </a:buClr>
              <a:buSzPts val="4300"/>
              <a:buFont typeface="Arial"/>
              <a:buChar char="•"/>
            </a:pPr>
            <a:r>
              <a:rPr lang="en-US"/>
              <a:t>Group Debriefing</a:t>
            </a:r>
            <a:endParaRPr/>
          </a:p>
          <a:p>
            <a:pPr indent="-457200" lvl="0" marL="457200" rtl="0" algn="l">
              <a:lnSpc>
                <a:spcPct val="100000"/>
              </a:lnSpc>
              <a:spcBef>
                <a:spcPts val="900"/>
              </a:spcBef>
              <a:spcAft>
                <a:spcPts val="0"/>
              </a:spcAft>
              <a:buClr>
                <a:srgbClr val="FF0000"/>
              </a:buClr>
              <a:buSzPts val="4300"/>
              <a:buFont typeface="Arial"/>
              <a:buChar char="•"/>
            </a:pPr>
            <a:r>
              <a:rPr lang="en-US"/>
              <a:t>Establish a Weekly Goal</a:t>
            </a:r>
            <a:endParaRPr/>
          </a:p>
          <a:p>
            <a:pPr indent="-190500" lvl="0" marL="457200" rtl="0" algn="l">
              <a:lnSpc>
                <a:spcPct val="100000"/>
              </a:lnSpc>
              <a:spcBef>
                <a:spcPts val="900"/>
              </a:spcBef>
              <a:spcAft>
                <a:spcPts val="0"/>
              </a:spcAft>
              <a:buClr>
                <a:srgbClr val="FF0000"/>
              </a:buClr>
              <a:buSzPts val="4300"/>
              <a:buFont typeface="Arial"/>
              <a:buNone/>
            </a:pPr>
            <a:r>
              <a:t/>
            </a:r>
            <a:endParaRPr/>
          </a:p>
          <a:p>
            <a:pPr indent="-190500" lvl="0" marL="457200" rtl="0" algn="l">
              <a:lnSpc>
                <a:spcPct val="100000"/>
              </a:lnSpc>
              <a:spcBef>
                <a:spcPts val="900"/>
              </a:spcBef>
              <a:spcAft>
                <a:spcPts val="0"/>
              </a:spcAft>
              <a:buClr>
                <a:srgbClr val="FF0000"/>
              </a:buClr>
              <a:buSzPts val="4300"/>
              <a:buFont typeface="Arial"/>
              <a:buNone/>
            </a:pPr>
            <a:r>
              <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g333e1a588e7_0_2170"/>
          <p:cNvSpPr txBox="1"/>
          <p:nvPr>
            <p:ph type="title"/>
          </p:nvPr>
        </p:nvSpPr>
        <p:spPr>
          <a:xfrm>
            <a:off x="373200" y="0"/>
            <a:ext cx="11316600" cy="1524000"/>
          </a:xfrm>
          <a:prstGeom prst="rect">
            <a:avLst/>
          </a:prstGeom>
          <a:noFill/>
          <a:ln>
            <a:noFill/>
          </a:ln>
        </p:spPr>
        <p:txBody>
          <a:bodyPr anchorCtr="0" anchor="ctr" bIns="60925" lIns="121900" spcFirstLastPara="1" rIns="121900" wrap="square" tIns="60925">
            <a:noAutofit/>
          </a:bodyPr>
          <a:lstStyle/>
          <a:p>
            <a:pPr indent="0" lvl="0" marL="0" rtl="0" algn="l">
              <a:lnSpc>
                <a:spcPct val="100000"/>
              </a:lnSpc>
              <a:spcBef>
                <a:spcPts val="0"/>
              </a:spcBef>
              <a:spcAft>
                <a:spcPts val="0"/>
              </a:spcAft>
              <a:buClr>
                <a:schemeClr val="dk1"/>
              </a:buClr>
              <a:buSzPts val="5900"/>
              <a:buFont typeface="Calibri"/>
              <a:buNone/>
            </a:pPr>
            <a:r>
              <a:rPr lang="en-US"/>
              <a:t>Structure of </a:t>
            </a:r>
            <a:r>
              <a:rPr lang="en-US">
                <a:latin typeface="Calibri"/>
                <a:ea typeface="Calibri"/>
                <a:cs typeface="Calibri"/>
                <a:sym typeface="Calibri"/>
              </a:rPr>
              <a:t>Teaching the Lesson</a:t>
            </a:r>
            <a:endParaRPr/>
          </a:p>
        </p:txBody>
      </p:sp>
      <p:sp>
        <p:nvSpPr>
          <p:cNvPr id="559" name="Google Shape;559;g333e1a588e7_0_2170"/>
          <p:cNvSpPr txBox="1"/>
          <p:nvPr>
            <p:ph idx="1" type="body"/>
          </p:nvPr>
        </p:nvSpPr>
        <p:spPr>
          <a:xfrm>
            <a:off x="488325" y="1589326"/>
            <a:ext cx="14630400" cy="6034800"/>
          </a:xfrm>
          <a:prstGeom prst="rect">
            <a:avLst/>
          </a:prstGeom>
          <a:noFill/>
          <a:ln>
            <a:noFill/>
          </a:ln>
        </p:spPr>
        <p:txBody>
          <a:bodyPr anchorCtr="0" anchor="t" bIns="60925" lIns="121900" spcFirstLastPara="1" rIns="121900" wrap="square" tIns="60925">
            <a:noAutofit/>
          </a:bodyPr>
          <a:lstStyle/>
          <a:p>
            <a:pPr indent="-457200" lvl="0" marL="457200" rtl="0" algn="l">
              <a:lnSpc>
                <a:spcPct val="100000"/>
              </a:lnSpc>
              <a:spcBef>
                <a:spcPts val="0"/>
              </a:spcBef>
              <a:spcAft>
                <a:spcPts val="0"/>
              </a:spcAft>
              <a:buSzPts val="4300"/>
              <a:buFont typeface="Arial"/>
              <a:buNone/>
            </a:pPr>
            <a:r>
              <a:rPr lang="en-US"/>
              <a:t>Socialization Time to Practice Skills</a:t>
            </a:r>
            <a:r>
              <a:rPr lang="en-US" sz="3200"/>
              <a:t> </a:t>
            </a:r>
            <a:endParaRPr/>
          </a:p>
          <a:p>
            <a:pPr indent="-374650" lvl="1" marL="990600" rtl="0" algn="l">
              <a:lnSpc>
                <a:spcPct val="100000"/>
              </a:lnSpc>
              <a:spcBef>
                <a:spcPts val="700"/>
              </a:spcBef>
              <a:spcAft>
                <a:spcPts val="0"/>
              </a:spcAft>
              <a:buSzPts val="3700"/>
              <a:buChar char="•"/>
            </a:pPr>
            <a:r>
              <a:rPr lang="en-US"/>
              <a:t>Allow students to interact in semi-structured play</a:t>
            </a:r>
            <a:endParaRPr/>
          </a:p>
          <a:p>
            <a:pPr indent="-374650" lvl="1" marL="990600" rtl="0" algn="l">
              <a:lnSpc>
                <a:spcPct val="100000"/>
              </a:lnSpc>
              <a:spcBef>
                <a:spcPts val="700"/>
              </a:spcBef>
              <a:spcAft>
                <a:spcPts val="0"/>
              </a:spcAft>
              <a:buSzPts val="3700"/>
              <a:buChar char="•"/>
            </a:pPr>
            <a:r>
              <a:rPr lang="en-US"/>
              <a:t>Prompt students to use skills learned</a:t>
            </a:r>
            <a:endParaRPr/>
          </a:p>
          <a:p>
            <a:pPr indent="-374650" lvl="1" marL="990600" rtl="0" algn="l">
              <a:lnSpc>
                <a:spcPct val="100000"/>
              </a:lnSpc>
              <a:spcBef>
                <a:spcPts val="700"/>
              </a:spcBef>
              <a:spcAft>
                <a:spcPts val="0"/>
              </a:spcAft>
              <a:buSzPts val="3700"/>
              <a:buChar char="•"/>
            </a:pPr>
            <a:r>
              <a:rPr lang="en-US"/>
              <a:t>Provide feedback</a:t>
            </a:r>
            <a:endParaRPr/>
          </a:p>
          <a:p>
            <a:pPr indent="-374650" lvl="1" marL="990600" rtl="0" algn="l">
              <a:lnSpc>
                <a:spcPct val="100000"/>
              </a:lnSpc>
              <a:spcBef>
                <a:spcPts val="700"/>
              </a:spcBef>
              <a:spcAft>
                <a:spcPts val="0"/>
              </a:spcAft>
              <a:buSzPts val="3700"/>
              <a:buChar char="•"/>
            </a:pPr>
            <a:r>
              <a:rPr lang="en-US"/>
              <a:t>Prompt peer feedback</a:t>
            </a:r>
            <a:endParaRPr/>
          </a:p>
          <a:p>
            <a:pPr indent="0" lvl="0" marL="0" rtl="0" algn="l">
              <a:lnSpc>
                <a:spcPct val="100000"/>
              </a:lnSpc>
              <a:spcBef>
                <a:spcPts val="900"/>
              </a:spcBef>
              <a:spcAft>
                <a:spcPts val="0"/>
              </a:spcAft>
              <a:buSzPts val="4300"/>
              <a:buNone/>
            </a:pPr>
            <a:r>
              <a:t/>
            </a:r>
            <a:endParaRPr>
              <a:latin typeface="Times"/>
              <a:ea typeface="Times"/>
              <a:cs typeface="Times"/>
              <a:sym typeface="Times"/>
            </a:endParaRPr>
          </a:p>
        </p:txBody>
      </p:sp>
      <p:sp>
        <p:nvSpPr>
          <p:cNvPr id="560" name="Google Shape;560;g333e1a588e7_0_2170"/>
          <p:cNvSpPr txBox="1"/>
          <p:nvPr/>
        </p:nvSpPr>
        <p:spPr>
          <a:xfrm>
            <a:off x="8614468" y="5619879"/>
            <a:ext cx="3860700" cy="365100"/>
          </a:xfrm>
          <a:prstGeom prst="rect">
            <a:avLst/>
          </a:prstGeom>
          <a:noFill/>
          <a:ln>
            <a:noFill/>
          </a:ln>
        </p:spPr>
        <p:txBody>
          <a:bodyPr anchorCtr="0" anchor="t"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g333e1a588e7_0_2178"/>
          <p:cNvSpPr txBox="1"/>
          <p:nvPr>
            <p:ph type="title"/>
          </p:nvPr>
        </p:nvSpPr>
        <p:spPr>
          <a:xfrm>
            <a:off x="298575" y="305200"/>
            <a:ext cx="11283900" cy="1143300"/>
          </a:xfrm>
          <a:prstGeom prst="rect">
            <a:avLst/>
          </a:prstGeom>
          <a:noFill/>
          <a:ln>
            <a:noFill/>
          </a:ln>
        </p:spPr>
        <p:txBody>
          <a:bodyPr anchorCtr="0" anchor="ctr" bIns="60925" lIns="121900" spcFirstLastPara="1" rIns="121900" wrap="square" tIns="60925">
            <a:noAutofit/>
          </a:bodyPr>
          <a:lstStyle/>
          <a:p>
            <a:pPr indent="0" lvl="0" marL="0" rtl="0" algn="l">
              <a:lnSpc>
                <a:spcPct val="100000"/>
              </a:lnSpc>
              <a:spcBef>
                <a:spcPts val="0"/>
              </a:spcBef>
              <a:spcAft>
                <a:spcPts val="0"/>
              </a:spcAft>
              <a:buClr>
                <a:schemeClr val="dk1"/>
              </a:buClr>
              <a:buSzPts val="4300"/>
              <a:buFont typeface="Times New Roman"/>
              <a:buNone/>
            </a:pPr>
            <a:r>
              <a:rPr lang="en-US" sz="5300"/>
              <a:t>Structures of </a:t>
            </a:r>
            <a:r>
              <a:rPr lang="en-US" sz="5300">
                <a:latin typeface="Calibri"/>
                <a:ea typeface="Calibri"/>
                <a:cs typeface="Calibri"/>
                <a:sym typeface="Calibri"/>
              </a:rPr>
              <a:t>Teaching the Lesson</a:t>
            </a:r>
            <a:br>
              <a:rPr lang="en-US" sz="4300">
                <a:latin typeface="Times New Roman"/>
                <a:ea typeface="Times New Roman"/>
                <a:cs typeface="Times New Roman"/>
                <a:sym typeface="Times New Roman"/>
              </a:rPr>
            </a:br>
            <a:endParaRPr sz="4300">
              <a:latin typeface="Times"/>
              <a:ea typeface="Times"/>
              <a:cs typeface="Times"/>
              <a:sym typeface="Times"/>
            </a:endParaRPr>
          </a:p>
        </p:txBody>
      </p:sp>
      <p:sp>
        <p:nvSpPr>
          <p:cNvPr id="567" name="Google Shape;567;g333e1a588e7_0_2178"/>
          <p:cNvSpPr txBox="1"/>
          <p:nvPr>
            <p:ph idx="1" type="body"/>
          </p:nvPr>
        </p:nvSpPr>
        <p:spPr>
          <a:xfrm>
            <a:off x="258767" y="1585167"/>
            <a:ext cx="10972800" cy="4526100"/>
          </a:xfrm>
          <a:prstGeom prst="rect">
            <a:avLst/>
          </a:prstGeom>
          <a:noFill/>
          <a:ln>
            <a:noFill/>
          </a:ln>
        </p:spPr>
        <p:txBody>
          <a:bodyPr anchorCtr="0" anchor="t" bIns="60925" lIns="121900" spcFirstLastPara="1" rIns="121900" wrap="square" tIns="60925">
            <a:noAutofit/>
          </a:bodyPr>
          <a:lstStyle/>
          <a:p>
            <a:pPr indent="0" lvl="0" marL="0" rtl="0" algn="l">
              <a:lnSpc>
                <a:spcPct val="100000"/>
              </a:lnSpc>
              <a:spcBef>
                <a:spcPts val="0"/>
              </a:spcBef>
              <a:spcAft>
                <a:spcPts val="0"/>
              </a:spcAft>
              <a:buSzPts val="4300"/>
              <a:buNone/>
            </a:pPr>
            <a:r>
              <a:rPr i="1" lang="en-US"/>
              <a:t>Group Debriefing</a:t>
            </a:r>
            <a:r>
              <a:rPr lang="en-US" sz="3200"/>
              <a:t> </a:t>
            </a:r>
            <a:endParaRPr/>
          </a:p>
          <a:p>
            <a:pPr indent="-374650" lvl="1" marL="990600" rtl="0" algn="l">
              <a:lnSpc>
                <a:spcPct val="100000"/>
              </a:lnSpc>
              <a:spcBef>
                <a:spcPts val="700"/>
              </a:spcBef>
              <a:spcAft>
                <a:spcPts val="0"/>
              </a:spcAft>
              <a:buSzPts val="3700"/>
              <a:buChar char="•"/>
            </a:pPr>
            <a:r>
              <a:rPr lang="en-US"/>
              <a:t>Review performance of members </a:t>
            </a:r>
            <a:endParaRPr/>
          </a:p>
          <a:p>
            <a:pPr indent="-374650" lvl="1" marL="990600" rtl="0" algn="l">
              <a:lnSpc>
                <a:spcPct val="100000"/>
              </a:lnSpc>
              <a:spcBef>
                <a:spcPts val="700"/>
              </a:spcBef>
              <a:spcAft>
                <a:spcPts val="0"/>
              </a:spcAft>
              <a:buSzPts val="3700"/>
              <a:buChar char="•"/>
            </a:pPr>
            <a:r>
              <a:rPr lang="en-US"/>
              <a:t>Provide feedback </a:t>
            </a:r>
            <a:endParaRPr/>
          </a:p>
          <a:p>
            <a:pPr indent="-374650" lvl="1" marL="990600" rtl="0" algn="l">
              <a:lnSpc>
                <a:spcPct val="100000"/>
              </a:lnSpc>
              <a:spcBef>
                <a:spcPts val="700"/>
              </a:spcBef>
              <a:spcAft>
                <a:spcPts val="0"/>
              </a:spcAft>
              <a:buSzPts val="3700"/>
              <a:buChar char="•"/>
            </a:pPr>
            <a:r>
              <a:rPr lang="en-US"/>
              <a:t>Prompt peer feedback </a:t>
            </a:r>
            <a:endParaRPr/>
          </a:p>
          <a:p>
            <a:pPr indent="-374650" lvl="1" marL="990600" rtl="0" algn="l">
              <a:lnSpc>
                <a:spcPct val="100000"/>
              </a:lnSpc>
              <a:spcBef>
                <a:spcPts val="700"/>
              </a:spcBef>
              <a:spcAft>
                <a:spcPts val="0"/>
              </a:spcAft>
              <a:buSzPts val="3700"/>
              <a:buChar char="•"/>
            </a:pPr>
            <a:r>
              <a:rPr lang="en-US"/>
              <a:t>Reflect on </a:t>
            </a:r>
            <a:r>
              <a:rPr lang="en-US"/>
              <a:t>adherence</a:t>
            </a:r>
            <a:r>
              <a:rPr lang="en-US"/>
              <a:t> to group expectations and procedures  </a:t>
            </a:r>
            <a:endParaRPr/>
          </a:p>
          <a:p>
            <a:pPr indent="-374650" lvl="1" marL="990600" rtl="0" algn="l">
              <a:lnSpc>
                <a:spcPct val="100000"/>
              </a:lnSpc>
              <a:spcBef>
                <a:spcPts val="700"/>
              </a:spcBef>
              <a:spcAft>
                <a:spcPts val="0"/>
              </a:spcAft>
              <a:buSzPts val="3700"/>
              <a:buChar char="•"/>
            </a:pPr>
            <a:r>
              <a:rPr lang="en-US"/>
              <a:t>Provide reinforcers</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g333e1a588e7_0_2185"/>
          <p:cNvSpPr txBox="1"/>
          <p:nvPr>
            <p:ph type="title"/>
          </p:nvPr>
        </p:nvSpPr>
        <p:spPr>
          <a:xfrm>
            <a:off x="812800" y="366183"/>
            <a:ext cx="14630400" cy="1524000"/>
          </a:xfrm>
          <a:prstGeom prst="rect">
            <a:avLst/>
          </a:prstGeom>
          <a:noFill/>
          <a:ln>
            <a:noFill/>
          </a:ln>
        </p:spPr>
        <p:txBody>
          <a:bodyPr anchorCtr="0" anchor="ctr" bIns="60925" lIns="121900" spcFirstLastPara="1" rIns="121900" wrap="square" tIns="60925">
            <a:noAutofit/>
          </a:bodyPr>
          <a:lstStyle/>
          <a:p>
            <a:pPr indent="0" lvl="0" marL="0" rtl="0" algn="l">
              <a:lnSpc>
                <a:spcPct val="100000"/>
              </a:lnSpc>
              <a:spcBef>
                <a:spcPts val="0"/>
              </a:spcBef>
              <a:spcAft>
                <a:spcPts val="0"/>
              </a:spcAft>
              <a:buClr>
                <a:schemeClr val="dk1"/>
              </a:buClr>
              <a:buSzPts val="5800"/>
              <a:buFont typeface="Calibri"/>
              <a:buNone/>
            </a:pPr>
            <a:r>
              <a:rPr lang="en-US" sz="5800"/>
              <a:t>Structures for </a:t>
            </a:r>
            <a:r>
              <a:rPr lang="en-US" sz="5800">
                <a:latin typeface="Calibri"/>
                <a:ea typeface="Calibri"/>
                <a:cs typeface="Calibri"/>
                <a:sym typeface="Calibri"/>
              </a:rPr>
              <a:t>Teaching the </a:t>
            </a:r>
            <a:r>
              <a:rPr lang="en-US" sz="5800"/>
              <a:t>Lesson</a:t>
            </a:r>
            <a:br>
              <a:rPr lang="en-US" sz="5800" u="sng"/>
            </a:br>
            <a:endParaRPr sz="4300">
              <a:latin typeface="Times"/>
              <a:ea typeface="Times"/>
              <a:cs typeface="Times"/>
              <a:sym typeface="Times"/>
            </a:endParaRPr>
          </a:p>
        </p:txBody>
      </p:sp>
      <p:sp>
        <p:nvSpPr>
          <p:cNvPr id="574" name="Google Shape;574;g333e1a588e7_0_2185"/>
          <p:cNvSpPr txBox="1"/>
          <p:nvPr>
            <p:ph idx="1" type="body"/>
          </p:nvPr>
        </p:nvSpPr>
        <p:spPr>
          <a:xfrm>
            <a:off x="536167" y="1808267"/>
            <a:ext cx="10972800" cy="4526100"/>
          </a:xfrm>
          <a:prstGeom prst="rect">
            <a:avLst/>
          </a:prstGeom>
          <a:noFill/>
          <a:ln>
            <a:noFill/>
          </a:ln>
        </p:spPr>
        <p:txBody>
          <a:bodyPr anchorCtr="0" anchor="t" bIns="60925" lIns="121900" spcFirstLastPara="1" rIns="121900" wrap="square" tIns="60925">
            <a:noAutofit/>
          </a:bodyPr>
          <a:lstStyle/>
          <a:p>
            <a:pPr indent="0" lvl="0" marL="0" rtl="0" algn="l">
              <a:lnSpc>
                <a:spcPct val="100000"/>
              </a:lnSpc>
              <a:spcBef>
                <a:spcPts val="0"/>
              </a:spcBef>
              <a:spcAft>
                <a:spcPts val="0"/>
              </a:spcAft>
              <a:buSzPts val="4300"/>
              <a:buNone/>
            </a:pPr>
            <a:r>
              <a:rPr i="1" lang="en-US"/>
              <a:t>Establish Goal for the Week </a:t>
            </a:r>
            <a:endParaRPr/>
          </a:p>
          <a:p>
            <a:pPr indent="-374650" lvl="1" marL="990600" rtl="0" algn="l">
              <a:lnSpc>
                <a:spcPct val="100000"/>
              </a:lnSpc>
              <a:spcBef>
                <a:spcPts val="700"/>
              </a:spcBef>
              <a:spcAft>
                <a:spcPts val="0"/>
              </a:spcAft>
              <a:buSzPts val="3700"/>
              <a:buChar char="•"/>
            </a:pPr>
            <a:r>
              <a:rPr lang="en-US"/>
              <a:t>Set goal for use of new skill</a:t>
            </a:r>
            <a:endParaRPr/>
          </a:p>
          <a:p>
            <a:pPr indent="-374650" lvl="1" marL="990600" rtl="0" algn="l">
              <a:lnSpc>
                <a:spcPct val="100000"/>
              </a:lnSpc>
              <a:spcBef>
                <a:spcPts val="700"/>
              </a:spcBef>
              <a:spcAft>
                <a:spcPts val="0"/>
              </a:spcAft>
              <a:buSzPts val="3700"/>
              <a:buChar char="•"/>
            </a:pPr>
            <a:r>
              <a:rPr lang="en-US"/>
              <a:t>Encourage students to make own goal</a:t>
            </a:r>
            <a:endParaRPr/>
          </a:p>
          <a:p>
            <a:pPr indent="-374650" lvl="1" marL="990600" rtl="0" algn="l">
              <a:lnSpc>
                <a:spcPct val="100000"/>
              </a:lnSpc>
              <a:spcBef>
                <a:spcPts val="700"/>
              </a:spcBef>
              <a:spcAft>
                <a:spcPts val="0"/>
              </a:spcAft>
              <a:buSzPts val="3700"/>
              <a:buChar char="•"/>
            </a:pPr>
            <a:r>
              <a:rPr lang="en-US"/>
              <a:t>Help students decide on goal that is attainable</a:t>
            </a:r>
            <a:endParaRPr/>
          </a:p>
          <a:p>
            <a:pPr indent="-374650" lvl="1" marL="990600" rtl="0" algn="l">
              <a:lnSpc>
                <a:spcPct val="100000"/>
              </a:lnSpc>
              <a:spcBef>
                <a:spcPts val="700"/>
              </a:spcBef>
              <a:spcAft>
                <a:spcPts val="0"/>
              </a:spcAft>
              <a:buSzPts val="3700"/>
              <a:buChar char="•"/>
            </a:pPr>
            <a:r>
              <a:rPr lang="en-US"/>
              <a:t>Determine how progress will be documented</a:t>
            </a:r>
            <a:endParaRPr/>
          </a:p>
          <a:p>
            <a:pPr indent="-190500" lvl="0" marL="457200" rtl="0" algn="l">
              <a:lnSpc>
                <a:spcPct val="100000"/>
              </a:lnSpc>
              <a:spcBef>
                <a:spcPts val="900"/>
              </a:spcBef>
              <a:spcAft>
                <a:spcPts val="0"/>
              </a:spcAft>
              <a:buClr>
                <a:srgbClr val="FF0000"/>
              </a:buClr>
              <a:buSzPts val="4300"/>
              <a:buFont typeface="Arial"/>
              <a:buNone/>
            </a:pPr>
            <a:r>
              <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g333e1a588e7_0_2192"/>
          <p:cNvSpPr txBox="1"/>
          <p:nvPr>
            <p:ph type="title"/>
          </p:nvPr>
        </p:nvSpPr>
        <p:spPr>
          <a:xfrm>
            <a:off x="109325" y="-49667"/>
            <a:ext cx="14630400" cy="1524000"/>
          </a:xfrm>
          <a:prstGeom prst="rect">
            <a:avLst/>
          </a:prstGeom>
          <a:noFill/>
          <a:ln>
            <a:noFill/>
          </a:ln>
        </p:spPr>
        <p:txBody>
          <a:bodyPr anchorCtr="0" anchor="ctr" bIns="60925" lIns="121900" spcFirstLastPara="1" rIns="121900" wrap="square" tIns="60925">
            <a:noAutofit/>
          </a:bodyPr>
          <a:lstStyle/>
          <a:p>
            <a:pPr indent="0" lvl="0" marL="0" rtl="0" algn="l">
              <a:lnSpc>
                <a:spcPct val="100000"/>
              </a:lnSpc>
              <a:spcBef>
                <a:spcPts val="0"/>
              </a:spcBef>
              <a:spcAft>
                <a:spcPts val="0"/>
              </a:spcAft>
              <a:buClr>
                <a:schemeClr val="dk1"/>
              </a:buClr>
              <a:buSzPts val="4300"/>
              <a:buFont typeface="Times New Roman"/>
              <a:buNone/>
            </a:pPr>
            <a:r>
              <a:rPr lang="en-US" sz="5300"/>
              <a:t>Follow up</a:t>
            </a:r>
            <a:r>
              <a:rPr lang="en-US" sz="5300">
                <a:latin typeface="Calibri"/>
                <a:ea typeface="Calibri"/>
                <a:cs typeface="Calibri"/>
                <a:sym typeface="Calibri"/>
              </a:rPr>
              <a:t> Lesson</a:t>
            </a:r>
            <a:br>
              <a:rPr lang="en-US" sz="5800" u="sng"/>
            </a:br>
            <a:endParaRPr sz="4300">
              <a:latin typeface="Calibri"/>
              <a:ea typeface="Calibri"/>
              <a:cs typeface="Calibri"/>
              <a:sym typeface="Calibri"/>
            </a:endParaRPr>
          </a:p>
        </p:txBody>
      </p:sp>
      <p:sp>
        <p:nvSpPr>
          <p:cNvPr id="581" name="Google Shape;581;g333e1a588e7_0_2192"/>
          <p:cNvSpPr txBox="1"/>
          <p:nvPr>
            <p:ph idx="1" type="body"/>
          </p:nvPr>
        </p:nvSpPr>
        <p:spPr>
          <a:xfrm>
            <a:off x="238550" y="1411650"/>
            <a:ext cx="11877300" cy="6034800"/>
          </a:xfrm>
          <a:prstGeom prst="rect">
            <a:avLst/>
          </a:prstGeom>
          <a:noFill/>
          <a:ln>
            <a:noFill/>
          </a:ln>
        </p:spPr>
        <p:txBody>
          <a:bodyPr anchorCtr="0" anchor="t" bIns="60925" lIns="121900" spcFirstLastPara="1" rIns="121900" wrap="square" tIns="60925">
            <a:noAutofit/>
          </a:bodyPr>
          <a:lstStyle/>
          <a:p>
            <a:pPr indent="0" lvl="0" marL="0" rtl="0" algn="l">
              <a:lnSpc>
                <a:spcPct val="100000"/>
              </a:lnSpc>
              <a:spcBef>
                <a:spcPts val="0"/>
              </a:spcBef>
              <a:spcAft>
                <a:spcPts val="0"/>
              </a:spcAft>
              <a:buSzPts val="4300"/>
              <a:buNone/>
            </a:pPr>
            <a:r>
              <a:rPr lang="en-US"/>
              <a:t>Review of previous skill</a:t>
            </a:r>
            <a:endParaRPr/>
          </a:p>
          <a:p>
            <a:pPr indent="-342900" lvl="1" marL="990600" rtl="0" algn="l">
              <a:lnSpc>
                <a:spcPct val="100000"/>
              </a:lnSpc>
              <a:spcBef>
                <a:spcPts val="700"/>
              </a:spcBef>
              <a:spcAft>
                <a:spcPts val="0"/>
              </a:spcAft>
              <a:buSzPts val="3200"/>
              <a:buChar char="•"/>
            </a:pPr>
            <a:r>
              <a:rPr lang="en-US" sz="3200"/>
              <a:t>Discuss homework </a:t>
            </a:r>
            <a:endParaRPr sz="3200"/>
          </a:p>
          <a:p>
            <a:pPr indent="-342900" lvl="1" marL="990600" rtl="0" algn="l">
              <a:lnSpc>
                <a:spcPct val="100000"/>
              </a:lnSpc>
              <a:spcBef>
                <a:spcPts val="700"/>
              </a:spcBef>
              <a:spcAft>
                <a:spcPts val="0"/>
              </a:spcAft>
              <a:buSzPts val="3200"/>
              <a:buChar char="•"/>
            </a:pPr>
            <a:r>
              <a:rPr lang="en-US" sz="3200"/>
              <a:t>Reinforce those who returned homework  </a:t>
            </a:r>
            <a:endParaRPr sz="3200"/>
          </a:p>
          <a:p>
            <a:pPr indent="-342900" lvl="1" marL="990600" rtl="0" algn="l">
              <a:lnSpc>
                <a:spcPct val="100000"/>
              </a:lnSpc>
              <a:spcBef>
                <a:spcPts val="700"/>
              </a:spcBef>
              <a:spcAft>
                <a:spcPts val="0"/>
              </a:spcAft>
              <a:buSzPts val="3200"/>
              <a:buChar char="•"/>
            </a:pPr>
            <a:r>
              <a:rPr lang="en-US" sz="3200"/>
              <a:t>Reinforce those who met weekly goal</a:t>
            </a:r>
            <a:endParaRPr sz="3200"/>
          </a:p>
          <a:p>
            <a:pPr indent="-381000" lvl="1" marL="990600" rtl="0" algn="l">
              <a:lnSpc>
                <a:spcPct val="100000"/>
              </a:lnSpc>
              <a:spcBef>
                <a:spcPts val="700"/>
              </a:spcBef>
              <a:spcAft>
                <a:spcPts val="0"/>
              </a:spcAft>
              <a:buSzPts val="3700"/>
              <a:buFont typeface="Arial"/>
              <a:buNone/>
            </a:pPr>
            <a:r>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g333e1a588e7_0_2199"/>
          <p:cNvSpPr txBox="1"/>
          <p:nvPr>
            <p:ph type="title"/>
          </p:nvPr>
        </p:nvSpPr>
        <p:spPr>
          <a:xfrm>
            <a:off x="675667" y="4"/>
            <a:ext cx="10972800" cy="1143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Homework Example  </a:t>
            </a:r>
            <a:endParaRPr/>
          </a:p>
        </p:txBody>
      </p:sp>
      <p:graphicFrame>
        <p:nvGraphicFramePr>
          <p:cNvPr id="587" name="Google Shape;587;g333e1a588e7_0_2199"/>
          <p:cNvGraphicFramePr/>
          <p:nvPr/>
        </p:nvGraphicFramePr>
        <p:xfrm>
          <a:off x="152633" y="1715200"/>
          <a:ext cx="3000000" cy="3000000"/>
        </p:xfrm>
        <a:graphic>
          <a:graphicData uri="http://schemas.openxmlformats.org/drawingml/2006/table">
            <a:tbl>
              <a:tblPr>
                <a:noFill/>
                <a:tableStyleId>{A989056E-CF21-4250-8A71-ADC6D8DE4C7C}</a:tableStyleId>
              </a:tblPr>
              <a:tblGrid>
                <a:gridCol w="1619575"/>
                <a:gridCol w="1619575"/>
                <a:gridCol w="2080825"/>
              </a:tblGrid>
              <a:tr h="1544725">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solidFill>
                            <a:srgbClr val="231F20"/>
                          </a:solidFill>
                        </a:rPr>
                        <a:t>This skill I am working on this week is...</a:t>
                      </a:r>
                      <a:endParaRPr b="1" sz="1600" u="none" cap="none" strike="noStrike">
                        <a:solidFill>
                          <a:srgbClr val="231F20"/>
                        </a:solidFill>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solidFill>
                            <a:srgbClr val="231F20"/>
                          </a:solidFill>
                        </a:rPr>
                        <a:t>I plan on using this skill in these settings. (where?) </a:t>
                      </a:r>
                      <a:endParaRPr b="1" sz="1600" u="none" cap="none" strike="noStrike">
                        <a:solidFill>
                          <a:srgbClr val="231F20"/>
                        </a:solidFill>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rPr b="1" lang="en-US" sz="1600" u="none" cap="none" strike="noStrike">
                          <a:solidFill>
                            <a:srgbClr val="231F20"/>
                          </a:solidFill>
                        </a:rPr>
                        <a:t>I plan on using these skills: </a:t>
                      </a:r>
                      <a:endParaRPr b="1" sz="1600" u="none" cap="none" strike="noStrike">
                        <a:solidFill>
                          <a:srgbClr val="231F20"/>
                        </a:solidFill>
                      </a:endParaRPr>
                    </a:p>
                    <a:p>
                      <a:pPr indent="0" lvl="0" marL="0" marR="0" rtl="0" algn="l">
                        <a:lnSpc>
                          <a:spcPct val="100000"/>
                        </a:lnSpc>
                        <a:spcBef>
                          <a:spcPts val="0"/>
                        </a:spcBef>
                        <a:spcAft>
                          <a:spcPts val="0"/>
                        </a:spcAft>
                        <a:buClr>
                          <a:srgbClr val="000000"/>
                        </a:buClr>
                        <a:buSzPts val="1600"/>
                        <a:buFont typeface="Arial"/>
                        <a:buNone/>
                      </a:pPr>
                      <a:r>
                        <a:rPr b="1" lang="en-US" sz="1600" u="none" cap="none" strike="noStrike">
                          <a:solidFill>
                            <a:srgbClr val="231F20"/>
                          </a:solidFill>
                        </a:rPr>
                        <a:t>(Frequency - How many times?)</a:t>
                      </a:r>
                      <a:endParaRPr b="1" sz="1600" u="none" cap="none" strike="noStrike">
                        <a:solidFill>
                          <a:srgbClr val="231F20"/>
                        </a:solidFill>
                      </a:endParaRPr>
                    </a:p>
                  </a:txBody>
                  <a:tcPr marT="84675" marB="84675" marR="84675" marL="84675"/>
                </a:tc>
              </a:tr>
              <a:tr h="2201825">
                <a:tc>
                  <a:txBody>
                    <a:bodyPr/>
                    <a:lstStyle/>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solidFill>
                          <a:srgbClr val="231F20"/>
                        </a:solidFill>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solidFill>
                          <a:srgbClr val="231F20"/>
                        </a:solidFill>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solidFill>
                          <a:srgbClr val="231F20"/>
                        </a:solidFill>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solidFill>
                          <a:srgbClr val="231F20"/>
                        </a:solidFill>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solidFill>
                          <a:srgbClr val="231F20"/>
                        </a:solidFill>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solidFill>
                          <a:srgbClr val="231F20"/>
                        </a:solidFill>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solidFill>
                          <a:srgbClr val="231F20"/>
                        </a:solidFill>
                      </a:endParaRPr>
                    </a:p>
                  </a:txBody>
                  <a:tcPr marT="84675" marB="84675" marR="84675" marL="84675"/>
                </a:tc>
                <a:tc>
                  <a:txBody>
                    <a:bodyPr/>
                    <a:lstStyle/>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solidFill>
                          <a:srgbClr val="231F20"/>
                        </a:solidFill>
                      </a:endParaRPr>
                    </a:p>
                  </a:txBody>
                  <a:tcPr marT="84675" marB="84675" marR="84675" marL="84675"/>
                </a:tc>
              </a:tr>
            </a:tbl>
          </a:graphicData>
        </a:graphic>
      </p:graphicFrame>
      <p:sp>
        <p:nvSpPr>
          <p:cNvPr id="588" name="Google Shape;588;g333e1a588e7_0_2199"/>
          <p:cNvSpPr txBox="1"/>
          <p:nvPr/>
        </p:nvSpPr>
        <p:spPr>
          <a:xfrm>
            <a:off x="7553750" y="5713450"/>
            <a:ext cx="3853200" cy="7080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500"/>
              <a:buFont typeface="Arial"/>
              <a:buNone/>
            </a:pPr>
            <a:r>
              <a:rPr lang="en-US" sz="1500"/>
              <a:t>AT-C7L1 </a:t>
            </a:r>
            <a:r>
              <a:rPr b="0" i="0" lang="en-US" sz="1500" cap="none" strike="noStrike">
                <a:latin typeface="Arial"/>
                <a:ea typeface="Arial"/>
                <a:cs typeface="Arial"/>
                <a:sym typeface="Arial"/>
                <a:extLst>
                  <a:ext uri="http://customooxmlschemas.google.com/">
                    <go:slidesCustomData xmlns:go="http://customooxmlschemas.google.com/" textRoundtripDataId="19"/>
                  </a:ext>
                </a:extLst>
              </a:rPr>
              <a:t>Social Skills Homework Example</a:t>
            </a:r>
            <a:endParaRPr b="0" i="0" sz="1500"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p:txBody>
      </p:sp>
      <p:pic>
        <p:nvPicPr>
          <p:cNvPr id="589" name="Google Shape;589;g333e1a588e7_0_2199"/>
          <p:cNvPicPr preferRelativeResize="0"/>
          <p:nvPr/>
        </p:nvPicPr>
        <p:blipFill rotWithShape="1">
          <a:blip r:embed="rId3">
            <a:alphaModFix/>
          </a:blip>
          <a:srcRect b="0" l="0" r="0" t="0"/>
          <a:stretch/>
        </p:blipFill>
        <p:spPr>
          <a:xfrm>
            <a:off x="6704067" y="1568467"/>
            <a:ext cx="5046200" cy="3828000"/>
          </a:xfrm>
          <a:prstGeom prst="rect">
            <a:avLst/>
          </a:prstGeom>
          <a:noFill/>
          <a:ln>
            <a:noFill/>
          </a:ln>
        </p:spPr>
      </p:pic>
      <p:sp>
        <p:nvSpPr>
          <p:cNvPr id="590" name="Google Shape;590;g333e1a588e7_0_2199"/>
          <p:cNvSpPr/>
          <p:nvPr/>
        </p:nvSpPr>
        <p:spPr>
          <a:xfrm>
            <a:off x="11406950" y="5486701"/>
            <a:ext cx="654000" cy="708000"/>
          </a:xfrm>
          <a:prstGeom prst="star5">
            <a:avLst>
              <a:gd fmla="val 19098" name="adj"/>
              <a:gd fmla="val 105146" name="hf"/>
              <a:gd fmla="val 110557" name="vf"/>
            </a:avLst>
          </a:prstGeom>
          <a:solidFill>
            <a:srgbClr val="38761D"/>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g338deb9f6be_0_72"/>
          <p:cNvSpPr txBox="1"/>
          <p:nvPr>
            <p:ph type="title"/>
          </p:nvPr>
        </p:nvSpPr>
        <p:spPr>
          <a:xfrm>
            <a:off x="1004466" y="1555087"/>
            <a:ext cx="10363200" cy="1362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4400">
                <a:solidFill>
                  <a:schemeClr val="dk1"/>
                </a:solidFill>
              </a:rPr>
              <a:t>Reinforcement of </a:t>
            </a:r>
            <a:endParaRPr sz="4400">
              <a:solidFill>
                <a:schemeClr val="dk1"/>
              </a:solidFill>
            </a:endParaRPr>
          </a:p>
          <a:p>
            <a:pPr indent="0" lvl="0" marL="0" rtl="0" algn="ctr">
              <a:spcBef>
                <a:spcPts val="0"/>
              </a:spcBef>
              <a:spcAft>
                <a:spcPts val="0"/>
              </a:spcAft>
              <a:buNone/>
            </a:pPr>
            <a:r>
              <a:rPr lang="en-US" sz="4400">
                <a:solidFill>
                  <a:schemeClr val="dk1"/>
                </a:solidFill>
              </a:rPr>
              <a:t>Social Skills </a:t>
            </a:r>
            <a:endParaRPr>
              <a:solidFill>
                <a:schemeClr val="dk1"/>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g333e1a588e7_0_2211"/>
          <p:cNvSpPr txBox="1"/>
          <p:nvPr>
            <p:ph type="title"/>
          </p:nvPr>
        </p:nvSpPr>
        <p:spPr>
          <a:xfrm>
            <a:off x="609600" y="169071"/>
            <a:ext cx="10972800" cy="1143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Reinforcing Targeted Social Skills</a:t>
            </a:r>
            <a:endParaRPr/>
          </a:p>
        </p:txBody>
      </p:sp>
      <p:sp>
        <p:nvSpPr>
          <p:cNvPr id="601" name="Google Shape;601;g333e1a588e7_0_2211"/>
          <p:cNvSpPr txBox="1"/>
          <p:nvPr>
            <p:ph idx="1" type="body"/>
          </p:nvPr>
        </p:nvSpPr>
        <p:spPr>
          <a:xfrm>
            <a:off x="341800" y="1417825"/>
            <a:ext cx="11356500" cy="4526100"/>
          </a:xfrm>
          <a:prstGeom prst="rect">
            <a:avLst/>
          </a:prstGeom>
          <a:noFill/>
          <a:ln>
            <a:noFill/>
          </a:ln>
        </p:spPr>
        <p:txBody>
          <a:bodyPr anchorCtr="0" anchor="t" bIns="91425" lIns="91425" spcFirstLastPara="1" rIns="91425" wrap="square" tIns="91425">
            <a:noAutofit/>
          </a:bodyPr>
          <a:lstStyle/>
          <a:p>
            <a:pPr indent="0" lvl="0" marL="0" marR="190500" rtl="0" algn="l">
              <a:lnSpc>
                <a:spcPct val="100000"/>
              </a:lnSpc>
              <a:spcBef>
                <a:spcPts val="0"/>
              </a:spcBef>
              <a:spcAft>
                <a:spcPts val="0"/>
              </a:spcAft>
              <a:buSzPts val="3200"/>
              <a:buNone/>
            </a:pPr>
            <a:r>
              <a:rPr lang="en-US" sz="3500"/>
              <a:t>Specific feedback provides:</a:t>
            </a:r>
            <a:endParaRPr sz="3500"/>
          </a:p>
          <a:p>
            <a:pPr indent="-527050" lvl="0" marL="609600" marR="190500" rtl="0" algn="l">
              <a:lnSpc>
                <a:spcPct val="100000"/>
              </a:lnSpc>
              <a:spcBef>
                <a:spcPts val="0"/>
              </a:spcBef>
              <a:spcAft>
                <a:spcPts val="0"/>
              </a:spcAft>
              <a:buSzPts val="3500"/>
              <a:buChar char="•"/>
            </a:pPr>
            <a:r>
              <a:rPr lang="en-US" sz="3500"/>
              <a:t>The student information regarding the reasons for correct or incorrect performances of a targeted social skill. </a:t>
            </a:r>
            <a:endParaRPr sz="3500"/>
          </a:p>
          <a:p>
            <a:pPr indent="0" lvl="0" marL="609600" marR="190500" rtl="0" algn="l">
              <a:lnSpc>
                <a:spcPct val="100000"/>
              </a:lnSpc>
              <a:spcBef>
                <a:spcPts val="0"/>
              </a:spcBef>
              <a:spcAft>
                <a:spcPts val="0"/>
              </a:spcAft>
              <a:buSzPts val="3200"/>
              <a:buNone/>
            </a:pPr>
            <a:r>
              <a:t/>
            </a:r>
            <a:endParaRPr sz="3500"/>
          </a:p>
          <a:p>
            <a:pPr indent="-527050" lvl="0" marL="609600" marR="190500" rtl="0" algn="l">
              <a:lnSpc>
                <a:spcPct val="100000"/>
              </a:lnSpc>
              <a:spcBef>
                <a:spcPts val="0"/>
              </a:spcBef>
              <a:spcAft>
                <a:spcPts val="0"/>
              </a:spcAft>
              <a:buSzPts val="3500"/>
              <a:buChar char="•"/>
            </a:pPr>
            <a:r>
              <a:rPr lang="en-US" sz="3500"/>
              <a:t>Opportunities for student to be recognized when they generalize the skills to other settings.  </a:t>
            </a:r>
            <a:endParaRPr sz="3500"/>
          </a:p>
          <a:p>
            <a:pPr indent="0" lvl="0" marL="609600" marR="190500" rtl="0" algn="l">
              <a:lnSpc>
                <a:spcPct val="100000"/>
              </a:lnSpc>
              <a:spcBef>
                <a:spcPts val="0"/>
              </a:spcBef>
              <a:spcAft>
                <a:spcPts val="0"/>
              </a:spcAft>
              <a:buSzPts val="3200"/>
              <a:buNone/>
            </a:pPr>
            <a:r>
              <a:t/>
            </a:r>
            <a:endParaRPr sz="3500"/>
          </a:p>
          <a:p>
            <a:pPr indent="0" lvl="0" marL="0" marR="190500" rtl="0" algn="l">
              <a:lnSpc>
                <a:spcPct val="100000"/>
              </a:lnSpc>
              <a:spcBef>
                <a:spcPts val="0"/>
              </a:spcBef>
              <a:spcAft>
                <a:spcPts val="0"/>
              </a:spcAft>
              <a:buSzPts val="3200"/>
              <a:buNone/>
            </a:pPr>
            <a:r>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g333e1a588e7_0_2217"/>
          <p:cNvSpPr txBox="1"/>
          <p:nvPr>
            <p:ph type="title"/>
          </p:nvPr>
        </p:nvSpPr>
        <p:spPr>
          <a:xfrm>
            <a:off x="649200" y="-37829"/>
            <a:ext cx="10972800" cy="1143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sz="5500"/>
              <a:t>Creating a Menu of Reinforcers</a:t>
            </a:r>
            <a:endParaRPr sz="5500"/>
          </a:p>
        </p:txBody>
      </p:sp>
      <p:sp>
        <p:nvSpPr>
          <p:cNvPr id="607" name="Google Shape;607;g333e1a588e7_0_2217"/>
          <p:cNvSpPr txBox="1"/>
          <p:nvPr>
            <p:ph idx="1" type="body"/>
          </p:nvPr>
        </p:nvSpPr>
        <p:spPr>
          <a:xfrm>
            <a:off x="353850" y="1052075"/>
            <a:ext cx="11484300" cy="4526100"/>
          </a:xfrm>
          <a:prstGeom prst="rect">
            <a:avLst/>
          </a:prstGeom>
          <a:noFill/>
          <a:ln>
            <a:noFill/>
          </a:ln>
        </p:spPr>
        <p:txBody>
          <a:bodyPr anchorCtr="0" anchor="t" bIns="91425" lIns="91425" spcFirstLastPara="1" rIns="91425" wrap="square" tIns="91425">
            <a:noAutofit/>
          </a:bodyPr>
          <a:lstStyle/>
          <a:p>
            <a:pPr indent="0" lvl="0" marL="0" marR="190500" rtl="0" algn="l">
              <a:lnSpc>
                <a:spcPct val="100000"/>
              </a:lnSpc>
              <a:spcBef>
                <a:spcPts val="0"/>
              </a:spcBef>
              <a:spcAft>
                <a:spcPts val="0"/>
              </a:spcAft>
              <a:buSzPts val="3200"/>
              <a:buNone/>
            </a:pPr>
            <a:r>
              <a:t/>
            </a:r>
            <a:endParaRPr sz="1600">
              <a:solidFill>
                <a:srgbClr val="FF0000"/>
              </a:solidFill>
              <a:highlight>
                <a:srgbClr val="FFFFFF"/>
              </a:highlight>
            </a:endParaRPr>
          </a:p>
          <a:p>
            <a:pPr indent="-476250" lvl="0" marL="609600" marR="190500" rtl="0" algn="l">
              <a:lnSpc>
                <a:spcPct val="100000"/>
              </a:lnSpc>
              <a:spcBef>
                <a:spcPts val="0"/>
              </a:spcBef>
              <a:spcAft>
                <a:spcPts val="0"/>
              </a:spcAft>
              <a:buClr>
                <a:schemeClr val="dk1"/>
              </a:buClr>
              <a:buSzPts val="2700"/>
              <a:buChar char="●"/>
            </a:pPr>
            <a:r>
              <a:rPr lang="en-US" sz="2700"/>
              <a:t>Reinforcement of goal attainment should be matched to student function. </a:t>
            </a:r>
            <a:endParaRPr sz="2700"/>
          </a:p>
          <a:p>
            <a:pPr indent="-476250" lvl="0" marL="609600" marR="190500" rtl="0" algn="l">
              <a:lnSpc>
                <a:spcPct val="100000"/>
              </a:lnSpc>
              <a:spcBef>
                <a:spcPts val="0"/>
              </a:spcBef>
              <a:spcAft>
                <a:spcPts val="0"/>
              </a:spcAft>
              <a:buClr>
                <a:schemeClr val="dk1"/>
              </a:buClr>
              <a:buSzPts val="2700"/>
              <a:buChar char="●"/>
            </a:pPr>
            <a:r>
              <a:rPr lang="en-US" sz="2700"/>
              <a:t>The reinforcers should emphasize the social aspects of the intervention </a:t>
            </a:r>
            <a:endParaRPr sz="2700"/>
          </a:p>
          <a:p>
            <a:pPr indent="-476250" lvl="0" marL="609600" marR="190500" rtl="0" algn="l">
              <a:lnSpc>
                <a:spcPct val="100000"/>
              </a:lnSpc>
              <a:spcBef>
                <a:spcPts val="0"/>
              </a:spcBef>
              <a:spcAft>
                <a:spcPts val="0"/>
              </a:spcAft>
              <a:buClr>
                <a:schemeClr val="dk1"/>
              </a:buClr>
              <a:buSzPts val="2700"/>
              <a:buChar char="●"/>
            </a:pPr>
            <a:r>
              <a:rPr lang="en-US" sz="2700"/>
              <a:t>Reinforcers might include: </a:t>
            </a:r>
            <a:endParaRPr sz="2700"/>
          </a:p>
          <a:p>
            <a:pPr indent="-476250" lvl="1" marL="1219200" marR="190500" rtl="0" algn="l">
              <a:lnSpc>
                <a:spcPct val="100000"/>
              </a:lnSpc>
              <a:spcBef>
                <a:spcPts val="0"/>
              </a:spcBef>
              <a:spcAft>
                <a:spcPts val="0"/>
              </a:spcAft>
              <a:buClr>
                <a:schemeClr val="dk1"/>
              </a:buClr>
              <a:buSzPts val="2700"/>
              <a:buFont typeface="Calibri"/>
              <a:buChar char="○"/>
            </a:pPr>
            <a:r>
              <a:rPr lang="en-US" sz="2700"/>
              <a:t>Access to positive adult interactions (e.g., eating lunch, reading or playing a game with an adult of their choice). </a:t>
            </a:r>
            <a:endParaRPr sz="2700"/>
          </a:p>
          <a:p>
            <a:pPr indent="-476250" lvl="1" marL="1219200" marR="190500" rtl="0" algn="l">
              <a:lnSpc>
                <a:spcPct val="100000"/>
              </a:lnSpc>
              <a:spcBef>
                <a:spcPts val="0"/>
              </a:spcBef>
              <a:spcAft>
                <a:spcPts val="0"/>
              </a:spcAft>
              <a:buClr>
                <a:schemeClr val="dk1"/>
              </a:buClr>
              <a:buSzPts val="2700"/>
              <a:buFont typeface="Calibri"/>
              <a:buChar char="○"/>
            </a:pPr>
            <a:r>
              <a:rPr lang="en-US" sz="2700"/>
              <a:t>Activity based reinforcers to increase peer interactions (e.g., bringing a friend to play a game or selecting a friend to sit with at lunch). </a:t>
            </a:r>
            <a:endParaRPr sz="2700"/>
          </a:p>
          <a:p>
            <a:pPr indent="-476250" lvl="1" marL="1219200" marR="190500" rtl="0" algn="l">
              <a:lnSpc>
                <a:spcPct val="100000"/>
              </a:lnSpc>
              <a:spcBef>
                <a:spcPts val="0"/>
              </a:spcBef>
              <a:spcAft>
                <a:spcPts val="0"/>
              </a:spcAft>
              <a:buClr>
                <a:schemeClr val="dk1"/>
              </a:buClr>
              <a:buSzPts val="2700"/>
              <a:buFont typeface="Calibri"/>
              <a:buChar char="○"/>
            </a:pPr>
            <a:r>
              <a:rPr lang="en-US" sz="2700"/>
              <a:t>Access to preferred activities such as additional computer or gym time.</a:t>
            </a:r>
            <a:endParaRPr sz="2700"/>
          </a:p>
          <a:p>
            <a:pPr indent="-482600" lvl="1" marL="1219200" marR="190500" rtl="0" algn="l">
              <a:lnSpc>
                <a:spcPct val="100000"/>
              </a:lnSpc>
              <a:spcBef>
                <a:spcPts val="0"/>
              </a:spcBef>
              <a:spcAft>
                <a:spcPts val="0"/>
              </a:spcAft>
              <a:buClr>
                <a:schemeClr val="dk1"/>
              </a:buClr>
              <a:buSzPts val="2800"/>
              <a:buFont typeface="Calibri"/>
              <a:buChar char="○"/>
            </a:pPr>
            <a:r>
              <a:rPr lang="en-US" sz="2700"/>
              <a:t>Homework Pass   </a:t>
            </a:r>
            <a:r>
              <a:rPr lang="en-US" sz="2800"/>
              <a:t>                                                             </a:t>
            </a:r>
            <a:endParaRPr/>
          </a:p>
          <a:p>
            <a:pPr indent="0" lvl="0" marL="0" marR="190500" rtl="0" algn="l">
              <a:lnSpc>
                <a:spcPct val="100000"/>
              </a:lnSpc>
              <a:spcBef>
                <a:spcPts val="0"/>
              </a:spcBef>
              <a:spcAft>
                <a:spcPts val="0"/>
              </a:spcAft>
              <a:buNone/>
            </a:pPr>
            <a:r>
              <a:t/>
            </a:r>
            <a:endParaRPr/>
          </a:p>
          <a:p>
            <a:pPr indent="0" lvl="0" marL="0" marR="190500" rtl="0" algn="l">
              <a:lnSpc>
                <a:spcPct val="100000"/>
              </a:lnSpc>
              <a:spcBef>
                <a:spcPts val="0"/>
              </a:spcBef>
              <a:spcAft>
                <a:spcPts val="0"/>
              </a:spcAft>
              <a:buNone/>
            </a:pPr>
            <a:r>
              <a:t/>
            </a:r>
            <a:endParaRPr/>
          </a:p>
          <a:p>
            <a:pPr indent="0" lvl="0" marL="0" marR="190500" rtl="0" algn="l">
              <a:lnSpc>
                <a:spcPct val="100000"/>
              </a:lnSpc>
              <a:spcBef>
                <a:spcPts val="0"/>
              </a:spcBef>
              <a:spcAft>
                <a:spcPts val="0"/>
              </a:spcAft>
              <a:buNone/>
            </a:pPr>
            <a:r>
              <a:rPr lang="en-US" sz="2800"/>
              <a:t>     </a:t>
            </a:r>
            <a:r>
              <a:rPr lang="en-US" sz="2800"/>
              <a:t> </a:t>
            </a:r>
            <a:endParaRPr/>
          </a:p>
        </p:txBody>
      </p:sp>
      <p:sp>
        <p:nvSpPr>
          <p:cNvPr id="608" name="Google Shape;608;g333e1a588e7_0_2217"/>
          <p:cNvSpPr/>
          <p:nvPr/>
        </p:nvSpPr>
        <p:spPr>
          <a:xfrm>
            <a:off x="11351250" y="5578171"/>
            <a:ext cx="486900" cy="602700"/>
          </a:xfrm>
          <a:prstGeom prst="star5">
            <a:avLst>
              <a:gd fmla="val 19098" name="adj"/>
              <a:gd fmla="val 105146" name="hf"/>
              <a:gd fmla="val 110557" name="vf"/>
            </a:avLst>
          </a:prstGeom>
          <a:solidFill>
            <a:srgbClr val="38761D"/>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9" name="Google Shape;609;g333e1a588e7_0_2217"/>
          <p:cNvSpPr txBox="1"/>
          <p:nvPr/>
        </p:nvSpPr>
        <p:spPr>
          <a:xfrm>
            <a:off x="4367450" y="5578175"/>
            <a:ext cx="47766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
        <p:nvSpPr>
          <p:cNvPr id="610" name="Google Shape;610;g333e1a588e7_0_2217"/>
          <p:cNvSpPr txBox="1"/>
          <p:nvPr/>
        </p:nvSpPr>
        <p:spPr>
          <a:xfrm>
            <a:off x="7931425" y="5608925"/>
            <a:ext cx="3351300" cy="615600"/>
          </a:xfrm>
          <a:prstGeom prst="rect">
            <a:avLst/>
          </a:prstGeom>
          <a:noFill/>
          <a:ln>
            <a:noFill/>
          </a:ln>
        </p:spPr>
        <p:txBody>
          <a:bodyPr anchorCtr="0" anchor="t" bIns="91425" lIns="91425" spcFirstLastPara="1" rIns="91425" wrap="square" tIns="91425">
            <a:spAutoFit/>
          </a:bodyPr>
          <a:lstStyle/>
          <a:p>
            <a:pPr indent="0" lvl="0" marL="0" marR="190500" rtl="0" algn="l">
              <a:spcBef>
                <a:spcPts val="0"/>
              </a:spcBef>
              <a:spcAft>
                <a:spcPts val="0"/>
              </a:spcAft>
              <a:buClr>
                <a:schemeClr val="dk1"/>
              </a:buClr>
              <a:buSzPts val="1100"/>
              <a:buFont typeface="Arial"/>
              <a:buNone/>
            </a:pPr>
            <a:r>
              <a:rPr lang="en-US" sz="1500"/>
              <a:t>AT-C7L1 </a:t>
            </a:r>
            <a:r>
              <a:rPr lang="en-US" sz="1500">
                <a:extLst>
                  <a:ext uri="http://customooxmlschemas.google.com/">
                    <go:slidesCustomData xmlns:go="http://customooxmlschemas.google.com/" textRoundtripDataId="20"/>
                  </a:ext>
                </a:extLst>
              </a:rPr>
              <a:t>Reinforcement Menu</a:t>
            </a:r>
            <a:r>
              <a:rPr lang="en-US" sz="2800">
                <a:solidFill>
                  <a:schemeClr val="dk1"/>
                </a:solidFill>
                <a:latin typeface="Calibri"/>
                <a:ea typeface="Calibri"/>
                <a:cs typeface="Calibri"/>
                <a:sym typeface="Calibri"/>
                <a:extLst>
                  <a:ext uri="http://customooxmlschemas.google.com/">
                    <go:slidesCustomData xmlns:go="http://customooxmlschemas.google.com/" textRoundtripDataId="21"/>
                  </a:ext>
                </a:extLst>
              </a:rPr>
              <a:t> </a:t>
            </a:r>
            <a:endParaRPr sz="32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9"/>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Lesson Description</a:t>
            </a:r>
            <a:endParaRPr/>
          </a:p>
        </p:txBody>
      </p:sp>
      <p:sp>
        <p:nvSpPr>
          <p:cNvPr id="156" name="Google Shape;156;p9"/>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640"/>
              </a:spcBef>
              <a:spcAft>
                <a:spcPts val="0"/>
              </a:spcAft>
              <a:buClr>
                <a:srgbClr val="FF0000"/>
              </a:buClr>
              <a:buSzPts val="3200"/>
              <a:buFont typeface="Arial"/>
              <a:buNone/>
            </a:pPr>
            <a:r>
              <a:rPr lang="en-US" sz="3000">
                <a:solidFill>
                  <a:srgbClr val="231F20"/>
                </a:solidFill>
                <a:latin typeface="Arial"/>
                <a:ea typeface="Arial"/>
                <a:cs typeface="Arial"/>
                <a:sym typeface="Arial"/>
              </a:rPr>
              <a:t>This lesson provides SW-PBS teams with a </a:t>
            </a:r>
            <a:r>
              <a:rPr b="1" lang="en-US" sz="3000">
                <a:solidFill>
                  <a:srgbClr val="231F20"/>
                </a:solidFill>
                <a:latin typeface="Arial"/>
                <a:ea typeface="Arial"/>
                <a:cs typeface="Arial"/>
                <a:sym typeface="Arial"/>
              </a:rPr>
              <a:t>description</a:t>
            </a:r>
            <a:r>
              <a:rPr lang="en-US" sz="3000">
                <a:solidFill>
                  <a:srgbClr val="231F20"/>
                </a:solidFill>
                <a:latin typeface="Arial"/>
                <a:ea typeface="Arial"/>
                <a:cs typeface="Arial"/>
                <a:sym typeface="Arial"/>
              </a:rPr>
              <a:t>,</a:t>
            </a:r>
            <a:endParaRPr/>
          </a:p>
          <a:p>
            <a:pPr indent="-228600" lvl="0" marL="457200" rtl="0" algn="l">
              <a:lnSpc>
                <a:spcPct val="100000"/>
              </a:lnSpc>
              <a:spcBef>
                <a:spcPts val="640"/>
              </a:spcBef>
              <a:spcAft>
                <a:spcPts val="0"/>
              </a:spcAft>
              <a:buClr>
                <a:srgbClr val="FF0000"/>
              </a:buClr>
              <a:buSzPts val="3200"/>
              <a:buFont typeface="Arial"/>
              <a:buNone/>
            </a:pPr>
            <a:r>
              <a:rPr b="1" lang="en-US" sz="3000">
                <a:solidFill>
                  <a:srgbClr val="231F20"/>
                </a:solidFill>
                <a:latin typeface="Arial"/>
                <a:ea typeface="Arial"/>
                <a:cs typeface="Arial"/>
                <a:sym typeface="Arial"/>
              </a:rPr>
              <a:t>purpose</a:t>
            </a:r>
            <a:r>
              <a:rPr lang="en-US" sz="3000">
                <a:solidFill>
                  <a:srgbClr val="231F20"/>
                </a:solidFill>
                <a:latin typeface="Arial"/>
                <a:ea typeface="Arial"/>
                <a:cs typeface="Arial"/>
                <a:sym typeface="Arial"/>
              </a:rPr>
              <a:t> and </a:t>
            </a:r>
            <a:r>
              <a:rPr b="1" lang="en-US" sz="3000">
                <a:solidFill>
                  <a:srgbClr val="231F20"/>
                </a:solidFill>
                <a:latin typeface="Arial"/>
                <a:ea typeface="Arial"/>
                <a:cs typeface="Arial"/>
                <a:sym typeface="Arial"/>
              </a:rPr>
              <a:t>benefits</a:t>
            </a:r>
            <a:r>
              <a:rPr lang="en-US" sz="3000">
                <a:solidFill>
                  <a:srgbClr val="231F20"/>
                </a:solidFill>
                <a:latin typeface="Arial"/>
                <a:ea typeface="Arial"/>
                <a:cs typeface="Arial"/>
                <a:sym typeface="Arial"/>
              </a:rPr>
              <a:t> of the Social Skills Intervention Groups </a:t>
            </a:r>
            <a:endParaRPr/>
          </a:p>
          <a:p>
            <a:pPr indent="-228600" lvl="0" marL="457200" rtl="0" algn="l">
              <a:lnSpc>
                <a:spcPct val="100000"/>
              </a:lnSpc>
              <a:spcBef>
                <a:spcPts val="640"/>
              </a:spcBef>
              <a:spcAft>
                <a:spcPts val="0"/>
              </a:spcAft>
              <a:buClr>
                <a:srgbClr val="FF0000"/>
              </a:buClr>
              <a:buSzPts val="3200"/>
              <a:buFont typeface="Arial"/>
              <a:buNone/>
            </a:pPr>
            <a:r>
              <a:rPr lang="en-US" sz="3000">
                <a:solidFill>
                  <a:srgbClr val="231F20"/>
                </a:solidFill>
                <a:latin typeface="Arial"/>
                <a:ea typeface="Arial"/>
                <a:cs typeface="Arial"/>
                <a:sym typeface="Arial"/>
              </a:rPr>
              <a:t>(SSIG) intervention.  It will also provide guidance on the </a:t>
            </a:r>
            <a:r>
              <a:rPr b="1" lang="en-US" sz="3000">
                <a:solidFill>
                  <a:srgbClr val="231F20"/>
                </a:solidFill>
                <a:latin typeface="Arial"/>
                <a:ea typeface="Arial"/>
                <a:cs typeface="Arial"/>
                <a:sym typeface="Arial"/>
              </a:rPr>
              <a:t>steps </a:t>
            </a:r>
            <a:endParaRPr/>
          </a:p>
          <a:p>
            <a:pPr indent="-228600" lvl="0" marL="457200" rtl="0" algn="l">
              <a:lnSpc>
                <a:spcPct val="100000"/>
              </a:lnSpc>
              <a:spcBef>
                <a:spcPts val="640"/>
              </a:spcBef>
              <a:spcAft>
                <a:spcPts val="0"/>
              </a:spcAft>
              <a:buClr>
                <a:srgbClr val="FF0000"/>
              </a:buClr>
              <a:buSzPts val="3200"/>
              <a:buFont typeface="Arial"/>
              <a:buNone/>
            </a:pPr>
            <a:r>
              <a:rPr b="1" lang="en-US" sz="3000">
                <a:solidFill>
                  <a:srgbClr val="231F20"/>
                </a:solidFill>
                <a:latin typeface="Arial"/>
                <a:ea typeface="Arial"/>
                <a:cs typeface="Arial"/>
                <a:sym typeface="Arial"/>
              </a:rPr>
              <a:t>for establishing</a:t>
            </a:r>
            <a:r>
              <a:rPr lang="en-US" sz="3000">
                <a:solidFill>
                  <a:srgbClr val="231F20"/>
                </a:solidFill>
                <a:latin typeface="Arial"/>
                <a:ea typeface="Arial"/>
                <a:cs typeface="Arial"/>
                <a:sym typeface="Arial"/>
              </a:rPr>
              <a:t> a SSIG program to meet the needs of your </a:t>
            </a:r>
            <a:endParaRPr/>
          </a:p>
          <a:p>
            <a:pPr indent="-228600" lvl="0" marL="457200" rtl="0" algn="l">
              <a:lnSpc>
                <a:spcPct val="100000"/>
              </a:lnSpc>
              <a:spcBef>
                <a:spcPts val="640"/>
              </a:spcBef>
              <a:spcAft>
                <a:spcPts val="0"/>
              </a:spcAft>
              <a:buClr>
                <a:srgbClr val="FF0000"/>
              </a:buClr>
              <a:buSzPts val="3200"/>
              <a:buFont typeface="Arial"/>
              <a:buNone/>
            </a:pPr>
            <a:r>
              <a:rPr lang="en-US" sz="3000">
                <a:solidFill>
                  <a:srgbClr val="231F20"/>
                </a:solidFill>
                <a:latin typeface="Arial"/>
                <a:ea typeface="Arial"/>
                <a:cs typeface="Arial"/>
                <a:sym typeface="Arial"/>
              </a:rPr>
              <a:t>students along with </a:t>
            </a:r>
            <a:r>
              <a:rPr b="1" lang="en-US" sz="3000">
                <a:solidFill>
                  <a:srgbClr val="231F20"/>
                </a:solidFill>
                <a:latin typeface="Arial"/>
                <a:ea typeface="Arial"/>
                <a:cs typeface="Arial"/>
                <a:sym typeface="Arial"/>
              </a:rPr>
              <a:t>strategies for effective implementation</a:t>
            </a:r>
            <a:r>
              <a:rPr lang="en-US" sz="3000">
                <a:solidFill>
                  <a:srgbClr val="231F20"/>
                </a:solidFill>
                <a:latin typeface="Arial"/>
                <a:ea typeface="Arial"/>
                <a:cs typeface="Arial"/>
                <a:sym typeface="Arial"/>
              </a:rPr>
              <a:t>.  </a:t>
            </a:r>
            <a:endParaRPr sz="3000">
              <a:solidFill>
                <a:srgbClr val="231F20"/>
              </a:solidFill>
              <a:latin typeface="Arial"/>
              <a:ea typeface="Arial"/>
              <a:cs typeface="Arial"/>
              <a:sym typeface="Arial"/>
            </a:endParaRPr>
          </a:p>
          <a:p>
            <a:pPr indent="-228600" lvl="0" marL="457200" rtl="0" algn="l">
              <a:lnSpc>
                <a:spcPct val="100000"/>
              </a:lnSpc>
              <a:spcBef>
                <a:spcPts val="640"/>
              </a:spcBef>
              <a:spcAft>
                <a:spcPts val="0"/>
              </a:spcAft>
              <a:buClr>
                <a:srgbClr val="FF0000"/>
              </a:buClr>
              <a:buSzPts val="3200"/>
              <a:buFont typeface="Arial"/>
              <a:buNone/>
            </a:pPr>
            <a:r>
              <a:t/>
            </a:r>
            <a:endParaRPr sz="1000">
              <a:solidFill>
                <a:srgbClr val="231F20"/>
              </a:solidFill>
              <a:latin typeface="Arial"/>
              <a:ea typeface="Arial"/>
              <a:cs typeface="Arial"/>
              <a:sym typeface="Arial"/>
            </a:endParaRPr>
          </a:p>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g333e1a588e7_0_2222"/>
          <p:cNvSpPr txBox="1"/>
          <p:nvPr>
            <p:ph type="title"/>
          </p:nvPr>
        </p:nvSpPr>
        <p:spPr>
          <a:xfrm>
            <a:off x="154950" y="476475"/>
            <a:ext cx="11882100" cy="617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 Reinforcement Schedule</a:t>
            </a:r>
            <a:endParaRPr/>
          </a:p>
        </p:txBody>
      </p:sp>
      <p:sp>
        <p:nvSpPr>
          <p:cNvPr id="616" name="Google Shape;616;g333e1a588e7_0_2222"/>
          <p:cNvSpPr txBox="1"/>
          <p:nvPr>
            <p:ph idx="1" type="body"/>
          </p:nvPr>
        </p:nvSpPr>
        <p:spPr>
          <a:xfrm>
            <a:off x="628650" y="1324125"/>
            <a:ext cx="10934700" cy="4801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500"/>
              <a:buFont typeface="Arial"/>
              <a:buNone/>
            </a:pPr>
            <a:r>
              <a:rPr lang="en-US" sz="3200">
                <a:highlight>
                  <a:srgbClr val="FFFFFF"/>
                </a:highlight>
              </a:rPr>
              <a:t>Some considerations for developing a Reinforcement Schedule for students might include the following: </a:t>
            </a:r>
            <a:endParaRPr sz="3200">
              <a:highlight>
                <a:srgbClr val="FFFFFF"/>
              </a:highlight>
            </a:endParaRPr>
          </a:p>
          <a:p>
            <a:pPr indent="-508000" lvl="0" marL="609600" rtl="0" algn="l">
              <a:lnSpc>
                <a:spcPct val="100000"/>
              </a:lnSpc>
              <a:spcBef>
                <a:spcPts val="0"/>
              </a:spcBef>
              <a:spcAft>
                <a:spcPts val="0"/>
              </a:spcAft>
              <a:buClr>
                <a:schemeClr val="dk1"/>
              </a:buClr>
              <a:buSzPts val="3200"/>
              <a:buFont typeface="Calibri"/>
              <a:buChar char="●"/>
            </a:pPr>
            <a:r>
              <a:rPr lang="en-US" sz="3200">
                <a:highlight>
                  <a:srgbClr val="FFFFFF"/>
                </a:highlight>
              </a:rPr>
              <a:t>participation during group meetings</a:t>
            </a:r>
            <a:endParaRPr sz="3200">
              <a:highlight>
                <a:srgbClr val="FFFFFF"/>
              </a:highlight>
            </a:endParaRPr>
          </a:p>
          <a:p>
            <a:pPr indent="-508000" lvl="0" marL="609600" rtl="0" algn="l">
              <a:lnSpc>
                <a:spcPct val="100000"/>
              </a:lnSpc>
              <a:spcBef>
                <a:spcPts val="0"/>
              </a:spcBef>
              <a:spcAft>
                <a:spcPts val="0"/>
              </a:spcAft>
              <a:buClr>
                <a:schemeClr val="dk1"/>
              </a:buClr>
              <a:buSzPts val="3200"/>
              <a:buFont typeface="Calibri"/>
              <a:buChar char="●"/>
            </a:pPr>
            <a:r>
              <a:rPr lang="en-US" sz="3200">
                <a:highlight>
                  <a:srgbClr val="FFFFFF"/>
                </a:highlight>
              </a:rPr>
              <a:t>demonstration of targeted social skills at other times and locations (supports generalization)</a:t>
            </a:r>
            <a:endParaRPr sz="3200">
              <a:highlight>
                <a:srgbClr val="FFFFFF"/>
              </a:highlight>
            </a:endParaRPr>
          </a:p>
          <a:p>
            <a:pPr indent="-508000" lvl="0" marL="609600" rtl="0" algn="l">
              <a:lnSpc>
                <a:spcPct val="100000"/>
              </a:lnSpc>
              <a:spcBef>
                <a:spcPts val="0"/>
              </a:spcBef>
              <a:spcAft>
                <a:spcPts val="0"/>
              </a:spcAft>
              <a:buClr>
                <a:schemeClr val="dk1"/>
              </a:buClr>
              <a:buSzPts val="3200"/>
              <a:buFont typeface="Calibri"/>
              <a:buChar char="●"/>
            </a:pPr>
            <a:r>
              <a:rPr lang="en-US" sz="3200">
                <a:highlight>
                  <a:srgbClr val="FFFFFF"/>
                </a:highlight>
              </a:rPr>
              <a:t>meeting daily or weekly goals</a:t>
            </a:r>
            <a:endParaRPr sz="3200">
              <a:highlight>
                <a:srgbClr val="FFFFFF"/>
              </a:highlight>
            </a:endParaRPr>
          </a:p>
          <a:p>
            <a:pPr indent="-508000" lvl="0" marL="609600" rtl="0" algn="l">
              <a:lnSpc>
                <a:spcPct val="100000"/>
              </a:lnSpc>
              <a:spcBef>
                <a:spcPts val="0"/>
              </a:spcBef>
              <a:spcAft>
                <a:spcPts val="0"/>
              </a:spcAft>
              <a:buClr>
                <a:schemeClr val="dk1"/>
              </a:buClr>
              <a:buSzPts val="3200"/>
              <a:buFont typeface="Calibri"/>
              <a:buChar char="●"/>
            </a:pPr>
            <a:r>
              <a:rPr lang="en-US" sz="3200">
                <a:highlight>
                  <a:srgbClr val="FFFFFF"/>
                </a:highlight>
              </a:rPr>
              <a:t>completion of assigned homework </a:t>
            </a:r>
            <a:endParaRPr sz="3200">
              <a:highlight>
                <a:srgbClr val="FFFFFF"/>
              </a:highlight>
            </a:endParaRPr>
          </a:p>
          <a:p>
            <a:pPr indent="0" lvl="0" marL="0" rtl="0" algn="l">
              <a:lnSpc>
                <a:spcPct val="100000"/>
              </a:lnSpc>
              <a:spcBef>
                <a:spcPts val="640"/>
              </a:spcBef>
              <a:spcAft>
                <a:spcPts val="0"/>
              </a:spcAft>
              <a:buSzPts val="3200"/>
              <a:buNone/>
            </a:pPr>
            <a:r>
              <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g333e1a588e7_0_2228"/>
          <p:cNvSpPr txBox="1"/>
          <p:nvPr>
            <p:ph type="title"/>
          </p:nvPr>
        </p:nvSpPr>
        <p:spPr>
          <a:xfrm>
            <a:off x="812800" y="366183"/>
            <a:ext cx="14630400" cy="1524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4400"/>
              <a:buNone/>
            </a:pPr>
            <a:r>
              <a:rPr lang="en-US"/>
              <a:t>Reinforcing Staff Involvement </a:t>
            </a:r>
            <a:endParaRPr/>
          </a:p>
        </p:txBody>
      </p:sp>
      <p:sp>
        <p:nvSpPr>
          <p:cNvPr id="622" name="Google Shape;622;g333e1a588e7_0_2228"/>
          <p:cNvSpPr txBox="1"/>
          <p:nvPr>
            <p:ph idx="1" type="body"/>
          </p:nvPr>
        </p:nvSpPr>
        <p:spPr>
          <a:xfrm>
            <a:off x="243875" y="1575675"/>
            <a:ext cx="11787600" cy="6034800"/>
          </a:xfrm>
          <a:prstGeom prst="rect">
            <a:avLst/>
          </a:prstGeom>
          <a:noFill/>
          <a:ln>
            <a:noFill/>
          </a:ln>
        </p:spPr>
        <p:txBody>
          <a:bodyPr anchorCtr="0" anchor="t" bIns="91425" lIns="91425" spcFirstLastPara="1" rIns="91425" wrap="square" tIns="91425">
            <a:noAutofit/>
          </a:bodyPr>
          <a:lstStyle/>
          <a:p>
            <a:pPr indent="-508000" lvl="0" marL="609600" marR="190500" rtl="0" algn="l">
              <a:lnSpc>
                <a:spcPct val="100000"/>
              </a:lnSpc>
              <a:spcBef>
                <a:spcPts val="0"/>
              </a:spcBef>
              <a:spcAft>
                <a:spcPts val="0"/>
              </a:spcAft>
              <a:buSzPts val="3200"/>
              <a:buChar char="•"/>
            </a:pPr>
            <a:r>
              <a:rPr lang="en-US" sz="3200">
                <a:highlight>
                  <a:srgbClr val="FFFFFF"/>
                </a:highlight>
              </a:rPr>
              <a:t>Reinforcement of adults is just as important as reinforcement of students. </a:t>
            </a:r>
            <a:endParaRPr sz="3200">
              <a:highlight>
                <a:srgbClr val="FFFFFF"/>
              </a:highlight>
            </a:endParaRPr>
          </a:p>
          <a:p>
            <a:pPr indent="-508000" lvl="0" marL="609600" marR="190500" rtl="0" algn="l">
              <a:lnSpc>
                <a:spcPct val="100000"/>
              </a:lnSpc>
              <a:spcBef>
                <a:spcPts val="0"/>
              </a:spcBef>
              <a:spcAft>
                <a:spcPts val="0"/>
              </a:spcAft>
              <a:buSzPts val="3200"/>
              <a:buChar char="•"/>
            </a:pPr>
            <a:r>
              <a:rPr lang="en-US">
                <a:highlight>
                  <a:srgbClr val="FFFFFF"/>
                </a:highlight>
              </a:rPr>
              <a:t>T</a:t>
            </a:r>
            <a:r>
              <a:rPr lang="en-US" sz="3200">
                <a:highlight>
                  <a:srgbClr val="FFFFFF"/>
                </a:highlight>
              </a:rPr>
              <a:t>he reinforcement of staff should focus on </a:t>
            </a:r>
            <a:r>
              <a:rPr lang="en-US">
                <a:highlight>
                  <a:srgbClr val="FFFFFF"/>
                </a:highlight>
              </a:rPr>
              <a:t>their</a:t>
            </a:r>
            <a:r>
              <a:rPr lang="en-US" sz="3200">
                <a:highlight>
                  <a:srgbClr val="FFFFFF"/>
                </a:highlight>
              </a:rPr>
              <a:t> </a:t>
            </a:r>
            <a:r>
              <a:rPr lang="en-US">
                <a:highlight>
                  <a:srgbClr val="FFFFFF"/>
                </a:highlight>
              </a:rPr>
              <a:t>implementation</a:t>
            </a:r>
            <a:r>
              <a:rPr lang="en-US">
                <a:highlight>
                  <a:srgbClr val="FFFFFF"/>
                </a:highlight>
              </a:rPr>
              <a:t> of</a:t>
            </a:r>
            <a:r>
              <a:rPr lang="en-US" sz="3200">
                <a:highlight>
                  <a:srgbClr val="FFFFFF"/>
                </a:highlight>
              </a:rPr>
              <a:t> the SSIG intervention components with fidelity. </a:t>
            </a:r>
            <a:endParaRPr sz="3200">
              <a:highlight>
                <a:srgbClr val="FFFFFF"/>
              </a:highlight>
            </a:endParaRPr>
          </a:p>
          <a:p>
            <a:pPr indent="0" lvl="0" marL="609600" marR="190500" rtl="0" algn="l">
              <a:lnSpc>
                <a:spcPct val="100000"/>
              </a:lnSpc>
              <a:spcBef>
                <a:spcPts val="0"/>
              </a:spcBef>
              <a:spcAft>
                <a:spcPts val="0"/>
              </a:spcAft>
              <a:buSzPts val="3200"/>
              <a:buNone/>
            </a:pPr>
            <a:r>
              <a:rPr lang="en-US" sz="1600">
                <a:highlight>
                  <a:srgbClr val="FFFFFF"/>
                </a:highlight>
              </a:rPr>
              <a:t> </a:t>
            </a:r>
            <a:endParaRPr sz="3200"/>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g333e1a588e7_0_2234"/>
          <p:cNvSpPr txBox="1"/>
          <p:nvPr>
            <p:ph type="title"/>
          </p:nvPr>
        </p:nvSpPr>
        <p:spPr>
          <a:xfrm>
            <a:off x="1748851" y="576141"/>
            <a:ext cx="8947200" cy="938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Team Discussion </a:t>
            </a:r>
            <a:endParaRPr/>
          </a:p>
        </p:txBody>
      </p:sp>
      <p:sp>
        <p:nvSpPr>
          <p:cNvPr id="628" name="Google Shape;628;g333e1a588e7_0_2234"/>
          <p:cNvSpPr txBox="1"/>
          <p:nvPr>
            <p:ph idx="1" type="body"/>
          </p:nvPr>
        </p:nvSpPr>
        <p:spPr>
          <a:xfrm>
            <a:off x="445100" y="1514250"/>
            <a:ext cx="11430900" cy="603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200"/>
              <a:buNone/>
            </a:pPr>
            <a:r>
              <a:t/>
            </a:r>
            <a:endParaRPr sz="3200">
              <a:solidFill>
                <a:schemeClr val="dk1"/>
              </a:solidFill>
            </a:endParaRPr>
          </a:p>
          <a:p>
            <a:pPr indent="-508000" lvl="0" marL="609600" rtl="0" algn="l">
              <a:lnSpc>
                <a:spcPct val="100000"/>
              </a:lnSpc>
              <a:spcBef>
                <a:spcPts val="0"/>
              </a:spcBef>
              <a:spcAft>
                <a:spcPts val="0"/>
              </a:spcAft>
              <a:buClr>
                <a:schemeClr val="dk1"/>
              </a:buClr>
              <a:buSzPts val="3200"/>
              <a:buChar char="●"/>
            </a:pPr>
            <a:r>
              <a:rPr lang="en-US" sz="3200">
                <a:solidFill>
                  <a:schemeClr val="dk1"/>
                </a:solidFill>
              </a:rPr>
              <a:t>What reinforcements will be available for students in the intervention.  </a:t>
            </a:r>
            <a:endParaRPr sz="3200">
              <a:solidFill>
                <a:schemeClr val="dk1"/>
              </a:solidFill>
            </a:endParaRPr>
          </a:p>
          <a:p>
            <a:pPr indent="-508000" lvl="0" marL="609600" rtl="0" algn="l">
              <a:lnSpc>
                <a:spcPct val="100000"/>
              </a:lnSpc>
              <a:spcBef>
                <a:spcPts val="0"/>
              </a:spcBef>
              <a:spcAft>
                <a:spcPts val="0"/>
              </a:spcAft>
              <a:buClr>
                <a:schemeClr val="dk1"/>
              </a:buClr>
              <a:buSzPts val="3200"/>
              <a:buChar char="●"/>
            </a:pPr>
            <a:r>
              <a:rPr lang="en-US" sz="3200">
                <a:solidFill>
                  <a:schemeClr val="dk1"/>
                </a:solidFill>
              </a:rPr>
              <a:t>How frequently will students earn the reinforcement (i.e., group participation, meeting daily/weekly goals, homework completion)?</a:t>
            </a:r>
            <a:endParaRPr sz="3200">
              <a:solidFill>
                <a:schemeClr val="dk1"/>
              </a:solidFill>
            </a:endParaRPr>
          </a:p>
          <a:p>
            <a:pPr indent="-508000" lvl="0" marL="609600" rtl="0" algn="l">
              <a:lnSpc>
                <a:spcPct val="100000"/>
              </a:lnSpc>
              <a:spcBef>
                <a:spcPts val="0"/>
              </a:spcBef>
              <a:spcAft>
                <a:spcPts val="0"/>
              </a:spcAft>
              <a:buClr>
                <a:schemeClr val="dk1"/>
              </a:buClr>
              <a:buSzPts val="3200"/>
              <a:buChar char="●"/>
            </a:pPr>
            <a:r>
              <a:rPr lang="en-US" sz="3200">
                <a:solidFill>
                  <a:schemeClr val="dk1"/>
                </a:solidFill>
              </a:rPr>
              <a:t>Specific reinforcers for staff who implement SSIG with fidelity. </a:t>
            </a:r>
            <a:endParaRPr sz="3200">
              <a:solidFill>
                <a:schemeClr val="dk1"/>
              </a:solidFill>
            </a:endParaRPr>
          </a:p>
          <a:p>
            <a:pPr indent="0" lvl="0" marL="0" rtl="0" algn="l">
              <a:lnSpc>
                <a:spcPct val="100000"/>
              </a:lnSpc>
              <a:spcBef>
                <a:spcPts val="640"/>
              </a:spcBef>
              <a:spcAft>
                <a:spcPts val="0"/>
              </a:spcAft>
              <a:buSzPts val="3200"/>
              <a:buNone/>
            </a:pPr>
            <a:r>
              <a:t/>
            </a:r>
            <a:endParaRPr>
              <a:solidFill>
                <a:schemeClr val="dk1"/>
              </a:solidFill>
            </a:endParaRPr>
          </a:p>
        </p:txBody>
      </p:sp>
      <p:sp>
        <p:nvSpPr>
          <p:cNvPr id="629" name="Google Shape;629;g333e1a588e7_0_2234"/>
          <p:cNvSpPr txBox="1"/>
          <p:nvPr/>
        </p:nvSpPr>
        <p:spPr>
          <a:xfrm>
            <a:off x="546767" y="5868867"/>
            <a:ext cx="3459600" cy="5388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g38c358933b2_1_17"/>
          <p:cNvSpPr txBox="1"/>
          <p:nvPr>
            <p:ph type="title"/>
          </p:nvPr>
        </p:nvSpPr>
        <p:spPr>
          <a:xfrm>
            <a:off x="1857525" y="436475"/>
            <a:ext cx="9508800" cy="926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4400"/>
              <a:buFont typeface="Calibri"/>
              <a:buNone/>
            </a:pPr>
            <a:r>
              <a:rPr lang="en-US"/>
              <a:t>Pause &amp; Reflect </a:t>
            </a:r>
            <a:endParaRPr/>
          </a:p>
        </p:txBody>
      </p:sp>
      <p:sp>
        <p:nvSpPr>
          <p:cNvPr id="635" name="Google Shape;635;g38c358933b2_1_17"/>
          <p:cNvSpPr txBox="1"/>
          <p:nvPr>
            <p:ph idx="1" type="body"/>
          </p:nvPr>
        </p:nvSpPr>
        <p:spPr>
          <a:xfrm>
            <a:off x="445025" y="1805950"/>
            <a:ext cx="6394800" cy="452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640"/>
              </a:spcBef>
              <a:spcAft>
                <a:spcPts val="0"/>
              </a:spcAft>
              <a:buNone/>
            </a:pPr>
            <a:r>
              <a:rPr lang="en-US" sz="3400">
                <a:solidFill>
                  <a:schemeClr val="dk1"/>
                </a:solidFill>
              </a:rPr>
              <a:t>What action steps do you need to add to your action plan to ensure that the items you just discussed are accomplished? </a:t>
            </a:r>
            <a:endParaRPr sz="3400">
              <a:solidFill>
                <a:schemeClr val="dk1"/>
              </a:solidFill>
            </a:endParaRPr>
          </a:p>
          <a:p>
            <a:pPr indent="0" lvl="0" marL="457200" marR="0" rtl="0" algn="l">
              <a:lnSpc>
                <a:spcPct val="100000"/>
              </a:lnSpc>
              <a:spcBef>
                <a:spcPts val="0"/>
              </a:spcBef>
              <a:spcAft>
                <a:spcPts val="0"/>
              </a:spcAft>
              <a:buSzPts val="3200"/>
              <a:buNone/>
            </a:pPr>
            <a:r>
              <a:t/>
            </a:r>
            <a:endParaRPr sz="3400">
              <a:solidFill>
                <a:schemeClr val="dk1"/>
              </a:solidFill>
            </a:endParaRPr>
          </a:p>
        </p:txBody>
      </p:sp>
      <p:pic>
        <p:nvPicPr>
          <p:cNvPr id="636" name="Google Shape;636;g38c358933b2_1_17"/>
          <p:cNvPicPr preferRelativeResize="0"/>
          <p:nvPr/>
        </p:nvPicPr>
        <p:blipFill>
          <a:blip r:embed="rId3">
            <a:alphaModFix/>
          </a:blip>
          <a:stretch>
            <a:fillRect/>
          </a:stretch>
        </p:blipFill>
        <p:spPr>
          <a:xfrm>
            <a:off x="6931150" y="1591500"/>
            <a:ext cx="4937800" cy="425750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23"/>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Next Steps</a:t>
            </a:r>
            <a:endParaRPr/>
          </a:p>
        </p:txBody>
      </p:sp>
      <p:sp>
        <p:nvSpPr>
          <p:cNvPr id="642" name="Google Shape;642;p23"/>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0" lvl="0" marL="0" rtl="0" algn="l">
              <a:spcBef>
                <a:spcPts val="640"/>
              </a:spcBef>
              <a:spcAft>
                <a:spcPts val="0"/>
              </a:spcAft>
              <a:buClr>
                <a:schemeClr val="dk1"/>
              </a:buClr>
              <a:buSzPts val="3200"/>
              <a:buFont typeface="Arial"/>
              <a:buNone/>
            </a:pPr>
            <a:r>
              <a:rPr lang="en-US"/>
              <a:t>Determine the steps that need to be taken to ensure that you have designed your SSIG intervention systematically according to research-based recommendations? </a:t>
            </a:r>
            <a:endParaRPr/>
          </a:p>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p24"/>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Closing</a:t>
            </a:r>
            <a:endParaRPr/>
          </a:p>
        </p:txBody>
      </p:sp>
      <p:sp>
        <p:nvSpPr>
          <p:cNvPr id="648" name="Google Shape;648;p24"/>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0" lvl="0" marL="0" rtl="0" algn="l">
              <a:lnSpc>
                <a:spcPct val="107916"/>
              </a:lnSpc>
              <a:spcBef>
                <a:spcPts val="0"/>
              </a:spcBef>
              <a:spcAft>
                <a:spcPts val="0"/>
              </a:spcAft>
              <a:buClr>
                <a:schemeClr val="dk1"/>
              </a:buClr>
              <a:buSzPts val="3200"/>
              <a:buFont typeface="Arial"/>
              <a:buNone/>
            </a:pPr>
            <a:r>
              <a:rPr lang="en-US" sz="3000"/>
              <a:t>Next Lesson: Data for Implementation of SSIG</a:t>
            </a:r>
            <a:endParaRPr sz="3000"/>
          </a:p>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25"/>
          <p:cNvSpPr txBox="1"/>
          <p:nvPr>
            <p:ph type="title"/>
          </p:nvPr>
        </p:nvSpPr>
        <p:spPr>
          <a:xfrm>
            <a:off x="1981200" y="274637"/>
            <a:ext cx="82296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References</a:t>
            </a:r>
            <a:endParaRPr/>
          </a:p>
        </p:txBody>
      </p:sp>
      <p:sp>
        <p:nvSpPr>
          <p:cNvPr id="654" name="Google Shape;654;p25"/>
          <p:cNvSpPr txBox="1"/>
          <p:nvPr>
            <p:ph idx="1" type="body"/>
          </p:nvPr>
        </p:nvSpPr>
        <p:spPr>
          <a:xfrm>
            <a:off x="419525" y="1600200"/>
            <a:ext cx="11577900" cy="4526100"/>
          </a:xfrm>
          <a:prstGeom prst="rect">
            <a:avLst/>
          </a:prstGeom>
          <a:noFill/>
          <a:ln>
            <a:noFill/>
          </a:ln>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Bierman, K. L. (2004). </a:t>
            </a:r>
            <a:r>
              <a:rPr i="1" lang="en-US" sz="1200">
                <a:highlight>
                  <a:srgbClr val="FFFFFF"/>
                </a:highlight>
              </a:rPr>
              <a:t>Peer Rejection: Developmental Processes and Intervention Strategies</a:t>
            </a:r>
            <a:r>
              <a:rPr lang="en-US" sz="1200">
                <a:highlight>
                  <a:srgbClr val="FFFFFF"/>
                </a:highlight>
              </a:rPr>
              <a:t>. Guildford.</a:t>
            </a:r>
            <a:endParaRPr sz="1200">
              <a:highlight>
                <a:srgbClr val="FFFFFF"/>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Caprara, G. V., Barbaranelli, C., Pastorelli, C., Bandura, A., &amp; Zimbardo, P. G. (2000). Prosocial foundations of children's academic achievement. </a:t>
            </a:r>
            <a:r>
              <a:rPr i="1" lang="en-US" sz="1200">
                <a:highlight>
                  <a:srgbClr val="FFFFFF"/>
                </a:highlight>
              </a:rPr>
              <a:t>Psychological Science</a:t>
            </a:r>
            <a:r>
              <a:rPr lang="en-US" sz="1200">
                <a:highlight>
                  <a:srgbClr val="FFFFFF"/>
                </a:highlight>
              </a:rPr>
              <a:t>, 11, 302– 306. </a:t>
            </a:r>
            <a:r>
              <a:rPr lang="en-US" sz="1200">
                <a:highlight>
                  <a:srgbClr val="FFFFFF"/>
                </a:highlight>
                <a:uFill>
                  <a:noFill/>
                </a:uFill>
                <a:hlinkClick r:id="rId3"/>
              </a:rPr>
              <a:t>https://doi.org/10.1111/1467‐9280.00260</a:t>
            </a:r>
            <a:endParaRPr sz="1200">
              <a:highlight>
                <a:srgbClr val="FAFAFA"/>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DiPerna, J. C., &amp; Elliott, S. N. (1999). Development and validation of the academic competence evaluation scales. </a:t>
            </a:r>
            <a:r>
              <a:rPr i="1" lang="en-US" sz="1200">
                <a:highlight>
                  <a:srgbClr val="FFFFFF"/>
                </a:highlight>
              </a:rPr>
              <a:t>Journal of Psychoeducational Assessment</a:t>
            </a:r>
            <a:r>
              <a:rPr lang="en-US" sz="1200">
                <a:highlight>
                  <a:srgbClr val="FFFFFF"/>
                </a:highlight>
              </a:rPr>
              <a:t>, 17, 207– 225. </a:t>
            </a:r>
            <a:r>
              <a:rPr lang="en-US" sz="1200">
                <a:highlight>
                  <a:srgbClr val="FFFFFF"/>
                </a:highlight>
                <a:uFill>
                  <a:noFill/>
                </a:uFill>
                <a:hlinkClick r:id="rId4"/>
              </a:rPr>
              <a:t>https://doi.org/10.1177/073428299901700302</a:t>
            </a:r>
            <a:endParaRPr sz="1200">
              <a:highlight>
                <a:srgbClr val="FAFAFA"/>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AFAFA"/>
                </a:highlight>
              </a:rPr>
              <a:t>Green, R. (2014). The Explosive Child.Harper</a:t>
            </a:r>
            <a:endParaRPr sz="1200">
              <a:highlight>
                <a:srgbClr val="FAFAFA"/>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Gresham, F. M., Sugai, G., &amp; Horner, R. H. (2001). Interpreting outcomes of social skills training for students with high-incidence disabilities. </a:t>
            </a:r>
            <a:r>
              <a:rPr i="1" lang="en-US" sz="1200">
                <a:highlight>
                  <a:srgbClr val="FFFFFF"/>
                </a:highlight>
              </a:rPr>
              <a:t>Exceptional Children</a:t>
            </a:r>
            <a:r>
              <a:rPr lang="en-US" sz="1200">
                <a:highlight>
                  <a:srgbClr val="FFFFFF"/>
                </a:highlight>
              </a:rPr>
              <a:t>, 67(3), 331-344.</a:t>
            </a:r>
            <a:endParaRPr sz="1200">
              <a:highlight>
                <a:srgbClr val="FFFFFF"/>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Hannigan,J.D. &amp; Hannigan,J. (2024). Behavior Academies. Solution Tree Press. </a:t>
            </a:r>
            <a:endParaRPr sz="1200">
              <a:highlight>
                <a:srgbClr val="FFFFFF"/>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Killen, M., Mulvey, K.L., &amp; Hitti, A. (2013). Social exclusion in childhood: A developmental intergroup perspective. </a:t>
            </a:r>
            <a:r>
              <a:rPr i="1" lang="en-US" sz="1200">
                <a:highlight>
                  <a:srgbClr val="FFFFFF"/>
                </a:highlight>
              </a:rPr>
              <a:t>Child Development</a:t>
            </a:r>
            <a:r>
              <a:rPr lang="en-US" sz="1200">
                <a:highlight>
                  <a:srgbClr val="FFFFFF"/>
                </a:highlight>
              </a:rPr>
              <a:t>, </a:t>
            </a:r>
            <a:r>
              <a:rPr i="1" lang="en-US" sz="1200">
                <a:highlight>
                  <a:srgbClr val="FFFFFF"/>
                </a:highlight>
              </a:rPr>
              <a:t>84</a:t>
            </a:r>
            <a:r>
              <a:rPr lang="en-US" sz="1200">
                <a:highlight>
                  <a:srgbClr val="FFFFFF"/>
                </a:highlight>
              </a:rPr>
              <a:t>(3), 772–790. </a:t>
            </a:r>
            <a:r>
              <a:rPr lang="en-US" sz="1200" u="sng">
                <a:highlight>
                  <a:srgbClr val="FFFFFF"/>
                </a:highlight>
                <a:hlinkClick r:id="rId5"/>
              </a:rPr>
              <a:t>https://doi.org/10.1111/cdev.12012</a:t>
            </a:r>
            <a:r>
              <a:rPr lang="en-US" sz="1200">
                <a:highlight>
                  <a:srgbClr val="FFFFFF"/>
                </a:highlight>
              </a:rPr>
              <a:t> </a:t>
            </a:r>
            <a:endParaRPr sz="1200">
              <a:highlight>
                <a:srgbClr val="FFFFFF"/>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Ladd, G. W. (2006). Peer rejection, aggressive or withdrawn behavior, and psychological maladjustment from ages 5 to 12: An examination of four predictive models. </a:t>
            </a:r>
            <a:r>
              <a:rPr i="1" lang="en-US" sz="1200">
                <a:highlight>
                  <a:srgbClr val="FFFFFF"/>
                </a:highlight>
              </a:rPr>
              <a:t>Child Development</a:t>
            </a:r>
            <a:r>
              <a:rPr lang="en-US" sz="1200">
                <a:highlight>
                  <a:srgbClr val="FFFFFF"/>
                </a:highlight>
              </a:rPr>
              <a:t>, </a:t>
            </a:r>
            <a:r>
              <a:rPr i="1" lang="en-US" sz="1200">
                <a:highlight>
                  <a:srgbClr val="FFFFFF"/>
                </a:highlight>
              </a:rPr>
              <a:t>77</a:t>
            </a:r>
            <a:r>
              <a:rPr lang="en-US" sz="1200">
                <a:highlight>
                  <a:srgbClr val="FFFFFF"/>
                </a:highlight>
              </a:rPr>
              <a:t>(4), 822–846. </a:t>
            </a:r>
            <a:r>
              <a:rPr lang="en-US" sz="1200" u="sng">
                <a:highlight>
                  <a:srgbClr val="FFFFFF"/>
                </a:highlight>
                <a:hlinkClick r:id="rId6"/>
              </a:rPr>
              <a:t>https://doi.org/10.1111/j.1467-8624.2006.00905.x</a:t>
            </a:r>
            <a:r>
              <a:rPr lang="en-US" sz="1200">
                <a:highlight>
                  <a:srgbClr val="FFFFFF"/>
                </a:highlight>
              </a:rPr>
              <a:t> </a:t>
            </a:r>
            <a:endParaRPr sz="1200">
              <a:highlight>
                <a:srgbClr val="FFFFFF"/>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National Center on Student Progress Monitoring (2006). Retrieved March 9, 2006, from </a:t>
            </a:r>
            <a:r>
              <a:rPr lang="en-US" sz="1200" u="sng">
                <a:highlight>
                  <a:srgbClr val="FFFFFF"/>
                </a:highlight>
                <a:hlinkClick r:id="rId7"/>
              </a:rPr>
              <a:t>www.studentprogress.org</a:t>
            </a:r>
            <a:r>
              <a:rPr lang="en-US" sz="1200">
                <a:highlight>
                  <a:srgbClr val="FFFFFF"/>
                </a:highlight>
              </a:rPr>
              <a:t>.</a:t>
            </a:r>
            <a:endParaRPr sz="1200">
              <a:highlight>
                <a:srgbClr val="FFFFFF"/>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Olweus, D. (1993). Victimization by peers: Antecedents and long-term outcomes. In K. H. Rubin &amp; J. B. Asendorpf (Eds.), </a:t>
            </a:r>
            <a:r>
              <a:rPr i="1" lang="en-US" sz="1200">
                <a:highlight>
                  <a:srgbClr val="FFFFFF"/>
                </a:highlight>
              </a:rPr>
              <a:t>Social withdrawal, inhibition, and shyness in childhood</a:t>
            </a:r>
            <a:r>
              <a:rPr lang="en-US" sz="1200">
                <a:highlight>
                  <a:srgbClr val="FFFFFF"/>
                </a:highlight>
              </a:rPr>
              <a:t> (pp. 315–341). Lawrence Erlbaum.</a:t>
            </a:r>
            <a:endParaRPr sz="1200">
              <a:highlight>
                <a:srgbClr val="FFFFFF"/>
              </a:highlight>
            </a:endParaRPr>
          </a:p>
          <a:p>
            <a:pPr indent="-304800" lvl="0" marL="457200" rtl="0" algn="l">
              <a:lnSpc>
                <a:spcPct val="115000"/>
              </a:lnSpc>
              <a:spcBef>
                <a:spcPts val="0"/>
              </a:spcBef>
              <a:spcAft>
                <a:spcPts val="0"/>
              </a:spcAft>
              <a:buClr>
                <a:schemeClr val="dk1"/>
              </a:buClr>
              <a:buSzPts val="1200"/>
              <a:buFont typeface="Calibri"/>
              <a:buChar char="●"/>
            </a:pPr>
            <a:r>
              <a:rPr lang="en-US" sz="1200">
                <a:highlight>
                  <a:srgbClr val="FFFFFF"/>
                </a:highlight>
              </a:rPr>
              <a:t>Olweus, D. (2001). Peer harassment: A critical analysis and some important issues. In J. Juvonen &amp; S. Graham (Eds.), </a:t>
            </a:r>
            <a:r>
              <a:rPr i="1" lang="en-US" sz="1200">
                <a:highlight>
                  <a:srgbClr val="FFFFFF"/>
                </a:highlight>
              </a:rPr>
              <a:t>Peer harassment in school: The plight of the vulnerable and victimized</a:t>
            </a:r>
            <a:r>
              <a:rPr lang="en-US" sz="1200">
                <a:highlight>
                  <a:srgbClr val="FFFFFF"/>
                </a:highlight>
              </a:rPr>
              <a:t> (pp. 3–20). Guilford.</a:t>
            </a:r>
            <a:endParaRPr sz="1200">
              <a:highlight>
                <a:srgbClr val="FFFFFF"/>
              </a:highlight>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g33b28a3e396_0_34"/>
          <p:cNvSpPr txBox="1"/>
          <p:nvPr>
            <p:ph type="title"/>
          </p:nvPr>
        </p:nvSpPr>
        <p:spPr>
          <a:xfrm>
            <a:off x="1981200" y="274637"/>
            <a:ext cx="82296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References</a:t>
            </a:r>
            <a:endParaRPr/>
          </a:p>
        </p:txBody>
      </p:sp>
      <p:sp>
        <p:nvSpPr>
          <p:cNvPr id="660" name="Google Shape;660;g33b28a3e396_0_34"/>
          <p:cNvSpPr txBox="1"/>
          <p:nvPr>
            <p:ph idx="1" type="body"/>
          </p:nvPr>
        </p:nvSpPr>
        <p:spPr>
          <a:xfrm>
            <a:off x="398075" y="1450025"/>
            <a:ext cx="11577900" cy="4526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t/>
            </a:r>
            <a:endParaRPr sz="1200">
              <a:highlight>
                <a:srgbClr val="FFFFFF"/>
              </a:highlight>
              <a:latin typeface="Times New Roman"/>
              <a:ea typeface="Times New Roman"/>
              <a:cs typeface="Times New Roman"/>
              <a:sym typeface="Times New Roman"/>
            </a:endParaRPr>
          </a:p>
          <a:p>
            <a:pPr indent="-317500" lvl="0" marL="457200" rtl="0" algn="l">
              <a:lnSpc>
                <a:spcPct val="115000"/>
              </a:lnSpc>
              <a:spcBef>
                <a:spcPts val="1200"/>
              </a:spcBef>
              <a:spcAft>
                <a:spcPts val="0"/>
              </a:spcAft>
              <a:buClr>
                <a:schemeClr val="dk1"/>
              </a:buClr>
              <a:buSzPts val="1400"/>
              <a:buFont typeface="Calibri"/>
              <a:buChar char="●"/>
            </a:pPr>
            <a:r>
              <a:rPr lang="en-US" sz="1400">
                <a:highlight>
                  <a:srgbClr val="FFFFFF"/>
                </a:highlight>
              </a:rPr>
              <a:t>Ray, C. E., &amp; Elliott, S. N. (2006). Social adjustment and academic achievement: A predictive model for students with diverse academic and behavior competencies. </a:t>
            </a:r>
            <a:r>
              <a:rPr i="1" lang="en-US" sz="1400">
                <a:highlight>
                  <a:srgbClr val="FFFFFF"/>
                </a:highlight>
              </a:rPr>
              <a:t>School Psychology Review</a:t>
            </a:r>
            <a:r>
              <a:rPr lang="en-US" sz="1400">
                <a:highlight>
                  <a:srgbClr val="FFFFFF"/>
                </a:highlight>
              </a:rPr>
              <a:t>, 35, 493– 501. </a:t>
            </a:r>
            <a:r>
              <a:rPr lang="en-US" sz="1400" u="sng">
                <a:highlight>
                  <a:srgbClr val="FFFFFF"/>
                </a:highlight>
                <a:hlinkClick r:id="rId3"/>
              </a:rPr>
              <a:t>https://doi.org/10.1080/02796015.2006.12087980</a:t>
            </a:r>
            <a:r>
              <a:rPr lang="en-US" sz="1400">
                <a:highlight>
                  <a:srgbClr val="FFFFFF"/>
                </a:highlight>
              </a:rPr>
              <a:t> </a:t>
            </a:r>
            <a:endParaRPr sz="1400">
              <a:highlight>
                <a:srgbClr val="FFFFFF"/>
              </a:highlight>
            </a:endParaRPr>
          </a:p>
          <a:p>
            <a:pPr indent="-317500" lvl="0" marL="457200" rtl="0" algn="l">
              <a:lnSpc>
                <a:spcPct val="115000"/>
              </a:lnSpc>
              <a:spcBef>
                <a:spcPts val="1200"/>
              </a:spcBef>
              <a:spcAft>
                <a:spcPts val="0"/>
              </a:spcAft>
              <a:buClr>
                <a:schemeClr val="dk1"/>
              </a:buClr>
              <a:buSzPts val="1400"/>
              <a:buFont typeface="Calibri"/>
              <a:buChar char="●"/>
            </a:pPr>
            <a:r>
              <a:rPr lang="en-US" sz="1400">
                <a:highlight>
                  <a:srgbClr val="FFFFFF"/>
                </a:highlight>
              </a:rPr>
              <a:t>Rubin, K. H., Bukowski, W., &amp; Parker, J. G. (2006). Peers, relationships, and interactions. In W. Damon &amp; R. Lerner (Eds.), </a:t>
            </a:r>
            <a:r>
              <a:rPr i="1" lang="en-US" sz="1400">
                <a:highlight>
                  <a:srgbClr val="FFFFFF"/>
                </a:highlight>
              </a:rPr>
              <a:t>Handbook of child psychology</a:t>
            </a:r>
            <a:r>
              <a:rPr lang="en-US" sz="1400">
                <a:highlight>
                  <a:srgbClr val="FFFFFF"/>
                </a:highlight>
              </a:rPr>
              <a:t> (pp. 141–180). Wiley</a:t>
            </a:r>
            <a:endParaRPr sz="1400">
              <a:highlight>
                <a:srgbClr val="FFFFFF"/>
              </a:highlight>
            </a:endParaRPr>
          </a:p>
          <a:p>
            <a:pPr indent="-317500" lvl="0" marL="457200" rtl="0" algn="l">
              <a:lnSpc>
                <a:spcPct val="115000"/>
              </a:lnSpc>
              <a:spcBef>
                <a:spcPts val="1200"/>
              </a:spcBef>
              <a:spcAft>
                <a:spcPts val="0"/>
              </a:spcAft>
              <a:buClr>
                <a:schemeClr val="dk1"/>
              </a:buClr>
              <a:buSzPts val="1400"/>
              <a:buFont typeface="Calibri"/>
              <a:buChar char="●"/>
            </a:pPr>
            <a:r>
              <a:rPr lang="en-US" sz="1400">
                <a:highlight>
                  <a:srgbClr val="FFFFFF"/>
                </a:highlight>
              </a:rPr>
              <a:t>Rutherford, L. E., Dupaul, G. J., &amp; Jitendra, A. K. (2008). Examining the relationship between treatment outcomes for academic achievement and social skills in school‐age children with attention‐deficit hyperactivity disorder. </a:t>
            </a:r>
            <a:r>
              <a:rPr i="1" lang="en-US" sz="1400">
                <a:highlight>
                  <a:srgbClr val="FFFFFF"/>
                </a:highlight>
              </a:rPr>
              <a:t>Psychology in the Schools</a:t>
            </a:r>
            <a:r>
              <a:rPr lang="en-US" sz="1400">
                <a:highlight>
                  <a:srgbClr val="FFFFFF"/>
                </a:highlight>
              </a:rPr>
              <a:t>, 45, 145– 157. </a:t>
            </a:r>
            <a:r>
              <a:rPr lang="en-US" sz="1400">
                <a:highlight>
                  <a:srgbClr val="FFFFFF"/>
                </a:highlight>
                <a:uFill>
                  <a:noFill/>
                </a:uFill>
                <a:hlinkClick r:id="rId4"/>
              </a:rPr>
              <a:t>https://doi.org/10.1002/pits.20283</a:t>
            </a:r>
            <a:endParaRPr sz="1400">
              <a:highlight>
                <a:srgbClr val="FFFFFF"/>
              </a:highlight>
            </a:endParaRPr>
          </a:p>
          <a:p>
            <a:pPr indent="-317500" lvl="0" marL="457200" rtl="0" algn="l">
              <a:lnSpc>
                <a:spcPct val="115000"/>
              </a:lnSpc>
              <a:spcBef>
                <a:spcPts val="1200"/>
              </a:spcBef>
              <a:spcAft>
                <a:spcPts val="0"/>
              </a:spcAft>
              <a:buClr>
                <a:schemeClr val="dk1"/>
              </a:buClr>
              <a:buSzPts val="1400"/>
              <a:buFont typeface="Calibri"/>
              <a:buChar char="●"/>
            </a:pPr>
            <a:r>
              <a:rPr lang="en-US" sz="1400">
                <a:highlight>
                  <a:srgbClr val="FFFFFF"/>
                </a:highlight>
              </a:rPr>
              <a:t>Stokes, T., &amp; Baer, D. (1977). An implicit technology of generalization. J</a:t>
            </a:r>
            <a:r>
              <a:rPr i="1" lang="en-US" sz="1400">
                <a:highlight>
                  <a:srgbClr val="FFFFFF"/>
                </a:highlight>
              </a:rPr>
              <a:t>ournal of Applied Behavior Analysis</a:t>
            </a:r>
            <a:r>
              <a:rPr lang="en-US" sz="1400">
                <a:highlight>
                  <a:srgbClr val="FFFFFF"/>
                </a:highlight>
              </a:rPr>
              <a:t>, 30(2), 349-367.</a:t>
            </a:r>
            <a:endParaRPr sz="1400">
              <a:highlight>
                <a:srgbClr val="FFFFFF"/>
              </a:highlight>
            </a:endParaRPr>
          </a:p>
          <a:p>
            <a:pPr indent="-317500" lvl="0" marL="457200" rtl="0" algn="l">
              <a:lnSpc>
                <a:spcPct val="115000"/>
              </a:lnSpc>
              <a:spcBef>
                <a:spcPts val="1200"/>
              </a:spcBef>
              <a:spcAft>
                <a:spcPts val="0"/>
              </a:spcAft>
              <a:buClr>
                <a:schemeClr val="dk1"/>
              </a:buClr>
              <a:buSzPts val="1400"/>
              <a:buFont typeface="Calibri"/>
              <a:buChar char="●"/>
            </a:pPr>
            <a:r>
              <a:rPr lang="en-US" sz="1400">
                <a:highlight>
                  <a:srgbClr val="FFFFFF"/>
                </a:highlight>
              </a:rPr>
              <a:t>Wentzel, K. R., Jablansky, S., &amp; Scalise, N. R. (2021). Peer social acceptance and academic achievement: A meta-analytic study. </a:t>
            </a:r>
            <a:r>
              <a:rPr i="1" lang="en-US" sz="1400">
                <a:highlight>
                  <a:srgbClr val="FFFFFF"/>
                </a:highlight>
              </a:rPr>
              <a:t>Journal of Educational Psychology, 113</a:t>
            </a:r>
            <a:r>
              <a:rPr lang="en-US" sz="1400">
                <a:highlight>
                  <a:srgbClr val="FFFFFF"/>
                </a:highlight>
              </a:rPr>
              <a:t>(1), 157–180. </a:t>
            </a:r>
            <a:r>
              <a:rPr lang="en-US" sz="1400" u="sng">
                <a:highlight>
                  <a:srgbClr val="FFFFFF"/>
                </a:highlight>
                <a:hlinkClick r:id="rId5"/>
              </a:rPr>
              <a:t>https://doi.org/10.1037/edu0000468</a:t>
            </a:r>
            <a:endParaRPr sz="1400">
              <a:highlight>
                <a:srgbClr val="FFFFFF"/>
              </a:highlight>
            </a:endParaRPr>
          </a:p>
          <a:p>
            <a:pPr indent="-317500" lvl="0" marL="457200" rtl="0" algn="l">
              <a:lnSpc>
                <a:spcPct val="115000"/>
              </a:lnSpc>
              <a:spcBef>
                <a:spcPts val="1200"/>
              </a:spcBef>
              <a:spcAft>
                <a:spcPts val="0"/>
              </a:spcAft>
              <a:buClr>
                <a:schemeClr val="dk1"/>
              </a:buClr>
              <a:buSzPts val="1400"/>
              <a:buFont typeface="Calibri"/>
              <a:buChar char="●"/>
            </a:pPr>
            <a:r>
              <a:rPr lang="en-US" sz="1400">
                <a:highlight>
                  <a:srgbClr val="FFFFFF"/>
                </a:highlight>
              </a:rPr>
              <a:t>Wentzel, K. R., &amp; Watkins, D. E. (2002). Peer relationships and collaborative learning as contexts for academic enablers. </a:t>
            </a:r>
            <a:r>
              <a:rPr i="1" lang="en-US" sz="1400">
                <a:highlight>
                  <a:srgbClr val="FFFFFF"/>
                </a:highlight>
              </a:rPr>
              <a:t>School Psychology Review</a:t>
            </a:r>
            <a:r>
              <a:rPr lang="en-US" sz="1400">
                <a:highlight>
                  <a:srgbClr val="FFFFFF"/>
                </a:highlight>
              </a:rPr>
              <a:t>, 31, 366– 377. </a:t>
            </a:r>
            <a:r>
              <a:rPr lang="en-US" sz="1400" u="sng">
                <a:highlight>
                  <a:srgbClr val="FFFFFF"/>
                </a:highlight>
                <a:hlinkClick r:id="rId6"/>
              </a:rPr>
              <a:t>https://doi.org/10.1080/02796015.2002.12086161</a:t>
            </a:r>
            <a:r>
              <a:rPr lang="en-US" sz="1400">
                <a:highlight>
                  <a:srgbClr val="FFFFFF"/>
                </a:highlight>
              </a:rPr>
              <a:t> </a:t>
            </a:r>
            <a:endParaRPr sz="1400">
              <a:highlight>
                <a:srgbClr val="FFFFFF"/>
              </a:highlight>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665" name="Shape 665"/>
        <p:cNvGrpSpPr/>
        <p:nvPr/>
      </p:nvGrpSpPr>
      <p:grpSpPr>
        <a:xfrm>
          <a:off x="0" y="0"/>
          <a:ext cx="0" cy="0"/>
          <a:chOff x="0" y="0"/>
          <a:chExt cx="0" cy="0"/>
        </a:xfrm>
      </p:grpSpPr>
      <p:sp>
        <p:nvSpPr>
          <p:cNvPr id="666" name="Google Shape;666;p2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Contact Information</a:t>
            </a:r>
            <a:endParaRPr/>
          </a:p>
        </p:txBody>
      </p:sp>
      <p:sp>
        <p:nvSpPr>
          <p:cNvPr id="667" name="Google Shape;667;p27"/>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rmAutofit/>
          </a:bodyPr>
          <a:lstStyle/>
          <a:p>
            <a:pPr indent="0" lvl="0" marL="203200" rtl="0" algn="l">
              <a:lnSpc>
                <a:spcPct val="100000"/>
              </a:lnSpc>
              <a:spcBef>
                <a:spcPts val="0"/>
              </a:spcBef>
              <a:spcAft>
                <a:spcPts val="0"/>
              </a:spcAft>
              <a:buSzPts val="3200"/>
              <a:buNone/>
            </a:pPr>
            <a:r>
              <a:rPr lang="en-US"/>
              <a:t>Check Out MO SW-PBS on Social Media:</a:t>
            </a:r>
            <a:endParaRPr/>
          </a:p>
        </p:txBody>
      </p:sp>
      <p:sp>
        <p:nvSpPr>
          <p:cNvPr id="668" name="Google Shape;668;p27"/>
          <p:cNvSpPr txBox="1"/>
          <p:nvPr>
            <p:ph idx="4294967295" type="body"/>
          </p:nvPr>
        </p:nvSpPr>
        <p:spPr>
          <a:xfrm>
            <a:off x="6823574" y="2597295"/>
            <a:ext cx="3886200" cy="619125"/>
          </a:xfrm>
          <a:prstGeom prst="rect">
            <a:avLst/>
          </a:prstGeom>
          <a:noFill/>
          <a:ln>
            <a:noFill/>
          </a:ln>
        </p:spPr>
        <p:txBody>
          <a:bodyPr anchorCtr="0" anchor="t" bIns="91425" lIns="91425" spcFirstLastPara="1" rIns="91425" wrap="square" tIns="91425">
            <a:normAutofit fontScale="62500" lnSpcReduction="20000"/>
          </a:bodyPr>
          <a:lstStyle/>
          <a:p>
            <a:pPr indent="0" lvl="0" marL="203200" rtl="0" algn="l">
              <a:lnSpc>
                <a:spcPct val="100000"/>
              </a:lnSpc>
              <a:spcBef>
                <a:spcPts val="0"/>
              </a:spcBef>
              <a:spcAft>
                <a:spcPts val="0"/>
              </a:spcAft>
              <a:buSzPct val="100000"/>
              <a:buNone/>
            </a:pPr>
            <a:r>
              <a:rPr b="1" lang="en-US"/>
              <a:t>Facilitator Contact Information:</a:t>
            </a:r>
            <a:endParaRPr/>
          </a:p>
          <a:p>
            <a:pPr indent="-12700" lvl="0" marL="342900" rtl="0" algn="l">
              <a:lnSpc>
                <a:spcPct val="100000"/>
              </a:lnSpc>
              <a:spcBef>
                <a:spcPts val="640"/>
              </a:spcBef>
              <a:spcAft>
                <a:spcPts val="0"/>
              </a:spcAft>
              <a:buSzPct val="100000"/>
              <a:buNone/>
            </a:pPr>
            <a:r>
              <a:t/>
            </a:r>
            <a:endParaRPr/>
          </a:p>
        </p:txBody>
      </p:sp>
      <p:sp>
        <p:nvSpPr>
          <p:cNvPr id="669" name="Google Shape;669;p27"/>
          <p:cNvSpPr txBox="1"/>
          <p:nvPr/>
        </p:nvSpPr>
        <p:spPr>
          <a:xfrm>
            <a:off x="1588333" y="3009404"/>
            <a:ext cx="2393146"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rgbClr val="000000"/>
                </a:solidFill>
                <a:latin typeface="Arial"/>
                <a:ea typeface="Arial"/>
                <a:cs typeface="Arial"/>
                <a:sym typeface="Arial"/>
                <a:hlinkClick r:id="rId3">
                  <a:extLst>
                    <a:ext uri="{A12FA001-AC4F-418D-AE19-62706E023703}">
                      <ahyp:hlinkClr val="tx"/>
                    </a:ext>
                  </a:extLst>
                </a:hlinkClick>
              </a:rPr>
              <a:t>pbismissouri.org</a:t>
            </a:r>
            <a:endParaRPr b="0" i="0" sz="2100" u="none" cap="none" strike="noStrike">
              <a:solidFill>
                <a:srgbClr val="000000"/>
              </a:solidFill>
              <a:latin typeface="Arial"/>
              <a:ea typeface="Arial"/>
              <a:cs typeface="Arial"/>
              <a:sym typeface="Arial"/>
            </a:endParaRPr>
          </a:p>
        </p:txBody>
      </p:sp>
      <p:sp>
        <p:nvSpPr>
          <p:cNvPr id="670" name="Google Shape;670;p27"/>
          <p:cNvSpPr txBox="1"/>
          <p:nvPr/>
        </p:nvSpPr>
        <p:spPr>
          <a:xfrm>
            <a:off x="1561312" y="3818668"/>
            <a:ext cx="3244967"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rgbClr val="000000"/>
                </a:solidFill>
                <a:latin typeface="Arial"/>
                <a:ea typeface="Arial"/>
                <a:cs typeface="Arial"/>
                <a:sym typeface="Arial"/>
                <a:hlinkClick r:id="rId4">
                  <a:extLst>
                    <a:ext uri="{A12FA001-AC4F-418D-AE19-62706E023703}">
                      <ahyp:hlinkClr val="tx"/>
                    </a:ext>
                  </a:extLst>
                </a:hlinkClick>
              </a:rPr>
              <a:t>facebook.com/moswpbs</a:t>
            </a:r>
            <a:endParaRPr b="0" i="0" sz="2100" u="none" cap="none" strike="noStrike">
              <a:solidFill>
                <a:srgbClr val="000000"/>
              </a:solidFill>
              <a:latin typeface="Arial"/>
              <a:ea typeface="Arial"/>
              <a:cs typeface="Arial"/>
              <a:sym typeface="Arial"/>
            </a:endParaRPr>
          </a:p>
        </p:txBody>
      </p:sp>
      <p:sp>
        <p:nvSpPr>
          <p:cNvPr id="671" name="Google Shape;671;p27"/>
          <p:cNvSpPr txBox="1"/>
          <p:nvPr/>
        </p:nvSpPr>
        <p:spPr>
          <a:xfrm>
            <a:off x="1479487" y="4627932"/>
            <a:ext cx="3408600" cy="415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rgbClr val="000000"/>
                </a:solidFill>
                <a:latin typeface="Arial"/>
                <a:ea typeface="Arial"/>
                <a:cs typeface="Arial"/>
                <a:sym typeface="Arial"/>
                <a:hlinkClick r:id="rId5">
                  <a:extLst>
                    <a:ext uri="{A12FA001-AC4F-418D-AE19-62706E023703}">
                      <ahyp:hlinkClr val="tx"/>
                    </a:ext>
                  </a:extLst>
                </a:hlinkClick>
              </a:rPr>
              <a:t>instagram.com/moswpbs/</a:t>
            </a:r>
            <a:endParaRPr b="0" i="0" sz="1400" u="none" cap="none" strike="noStrike">
              <a:solidFill>
                <a:srgbClr val="000000"/>
              </a:solidFill>
              <a:latin typeface="Arial"/>
              <a:ea typeface="Arial"/>
              <a:cs typeface="Arial"/>
              <a:sym typeface="Arial"/>
            </a:endParaRPr>
          </a:p>
        </p:txBody>
      </p:sp>
      <p:sp>
        <p:nvSpPr>
          <p:cNvPr id="672" name="Google Shape;672;p27"/>
          <p:cNvSpPr txBox="1"/>
          <p:nvPr/>
        </p:nvSpPr>
        <p:spPr>
          <a:xfrm>
            <a:off x="7247416" y="3069891"/>
            <a:ext cx="3260700" cy="2678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List HERE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73" name="Google Shape;673;p27"/>
          <p:cNvPicPr preferRelativeResize="0"/>
          <p:nvPr/>
        </p:nvPicPr>
        <p:blipFill rotWithShape="1">
          <a:blip r:embed="rId6">
            <a:alphaModFix/>
          </a:blip>
          <a:srcRect b="0" l="0" r="0" t="0"/>
          <a:stretch/>
        </p:blipFill>
        <p:spPr>
          <a:xfrm>
            <a:off x="609600" y="3694158"/>
            <a:ext cx="619125" cy="619125"/>
          </a:xfrm>
          <a:prstGeom prst="rect">
            <a:avLst/>
          </a:prstGeom>
          <a:noFill/>
          <a:ln>
            <a:noFill/>
          </a:ln>
        </p:spPr>
      </p:pic>
      <p:pic>
        <p:nvPicPr>
          <p:cNvPr id="674" name="Google Shape;674;p27"/>
          <p:cNvPicPr preferRelativeResize="0"/>
          <p:nvPr/>
        </p:nvPicPr>
        <p:blipFill rotWithShape="1">
          <a:blip r:embed="rId7">
            <a:alphaModFix/>
          </a:blip>
          <a:srcRect b="0" l="0" r="0" t="0"/>
          <a:stretch/>
        </p:blipFill>
        <p:spPr>
          <a:xfrm>
            <a:off x="660125" y="2994472"/>
            <a:ext cx="619125" cy="532235"/>
          </a:xfrm>
          <a:prstGeom prst="rect">
            <a:avLst/>
          </a:prstGeom>
          <a:noFill/>
          <a:ln>
            <a:noFill/>
          </a:ln>
        </p:spPr>
      </p:pic>
      <p:pic>
        <p:nvPicPr>
          <p:cNvPr id="675" name="Google Shape;675;p27"/>
          <p:cNvPicPr preferRelativeResize="0"/>
          <p:nvPr/>
        </p:nvPicPr>
        <p:blipFill rotWithShape="1">
          <a:blip r:embed="rId8">
            <a:alphaModFix/>
          </a:blip>
          <a:srcRect b="0" l="0" r="0" t="0"/>
          <a:stretch/>
        </p:blipFill>
        <p:spPr>
          <a:xfrm>
            <a:off x="653039" y="4626447"/>
            <a:ext cx="532225" cy="5322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3"/>
          <p:cNvSpPr txBox="1"/>
          <p:nvPr>
            <p:ph type="title"/>
          </p:nvPr>
        </p:nvSpPr>
        <p:spPr>
          <a:xfrm>
            <a:off x="609600" y="274637"/>
            <a:ext cx="10972800" cy="1143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Pre-Requisites </a:t>
            </a:r>
            <a:endParaRPr/>
          </a:p>
        </p:txBody>
      </p:sp>
      <p:sp>
        <p:nvSpPr>
          <p:cNvPr id="162" name="Google Shape;162;p13"/>
          <p:cNvSpPr txBox="1"/>
          <p:nvPr>
            <p:ph idx="1" type="body"/>
          </p:nvPr>
        </p:nvSpPr>
        <p:spPr>
          <a:xfrm>
            <a:off x="609600" y="1600200"/>
            <a:ext cx="5384700" cy="4526100"/>
          </a:xfrm>
          <a:prstGeom prst="rect">
            <a:avLst/>
          </a:prstGeom>
          <a:noFill/>
          <a:ln>
            <a:noFill/>
          </a:ln>
        </p:spPr>
        <p:txBody>
          <a:bodyPr anchorCtr="0" anchor="t" bIns="91425" lIns="91425" spcFirstLastPara="1" rIns="91425" wrap="square" tIns="91425">
            <a:noAutofit/>
          </a:bodyPr>
          <a:lstStyle/>
          <a:p>
            <a:pPr indent="-381000" lvl="0" marL="457200" rtl="0" algn="l">
              <a:lnSpc>
                <a:spcPct val="115000"/>
              </a:lnSpc>
              <a:spcBef>
                <a:spcPts val="0"/>
              </a:spcBef>
              <a:spcAft>
                <a:spcPts val="0"/>
              </a:spcAft>
              <a:buSzPts val="2400"/>
              <a:buChar char="•"/>
            </a:pPr>
            <a:r>
              <a:rPr lang="en-US" sz="2400"/>
              <a:t>Tier 1 Essential Components</a:t>
            </a:r>
            <a:endParaRPr sz="2400"/>
          </a:p>
          <a:p>
            <a:pPr indent="-381000" lvl="0" marL="457200" rtl="0" algn="l">
              <a:lnSpc>
                <a:spcPct val="115000"/>
              </a:lnSpc>
              <a:spcBef>
                <a:spcPts val="0"/>
              </a:spcBef>
              <a:spcAft>
                <a:spcPts val="0"/>
              </a:spcAft>
              <a:buSzPts val="2400"/>
              <a:buChar char="•"/>
            </a:pPr>
            <a:r>
              <a:rPr lang="en-US" sz="2400"/>
              <a:t>Function Based Thinking</a:t>
            </a:r>
            <a:endParaRPr sz="2400"/>
          </a:p>
          <a:p>
            <a:pPr indent="-381000" lvl="0" marL="457200" rtl="0" algn="l">
              <a:lnSpc>
                <a:spcPct val="115000"/>
              </a:lnSpc>
              <a:spcBef>
                <a:spcPts val="0"/>
              </a:spcBef>
              <a:spcAft>
                <a:spcPts val="0"/>
              </a:spcAft>
              <a:buSzPts val="2400"/>
              <a:buChar char="•"/>
            </a:pPr>
            <a:r>
              <a:rPr lang="en-US" sz="2400"/>
              <a:t>Advanced Tiers Teaming</a:t>
            </a:r>
            <a:endParaRPr sz="2400"/>
          </a:p>
          <a:p>
            <a:pPr indent="-381000" lvl="0" marL="457200" rtl="0" algn="l">
              <a:lnSpc>
                <a:spcPct val="115000"/>
              </a:lnSpc>
              <a:spcBef>
                <a:spcPts val="0"/>
              </a:spcBef>
              <a:spcAft>
                <a:spcPts val="0"/>
              </a:spcAft>
              <a:buSzPts val="2400"/>
              <a:buChar char="•"/>
            </a:pPr>
            <a:r>
              <a:rPr lang="en-US" sz="2400"/>
              <a:t>Student Identification </a:t>
            </a:r>
            <a:endParaRPr sz="2400"/>
          </a:p>
          <a:p>
            <a:pPr indent="-381000" lvl="0" marL="457200" rtl="0" algn="l">
              <a:lnSpc>
                <a:spcPct val="115000"/>
              </a:lnSpc>
              <a:spcBef>
                <a:spcPts val="0"/>
              </a:spcBef>
              <a:spcAft>
                <a:spcPts val="0"/>
              </a:spcAft>
              <a:buSzPts val="2400"/>
              <a:buFont typeface="Calibri"/>
              <a:buChar char="•"/>
            </a:pPr>
            <a:r>
              <a:rPr lang="en-US" sz="2400"/>
              <a:t>Matching Function to Intervention: Gather and Review of Existing Data </a:t>
            </a:r>
            <a:endParaRPr sz="2400"/>
          </a:p>
          <a:p>
            <a:pPr indent="-381000" lvl="0" marL="457200" rtl="0" algn="l">
              <a:lnSpc>
                <a:spcPct val="115000"/>
              </a:lnSpc>
              <a:spcBef>
                <a:spcPts val="0"/>
              </a:spcBef>
              <a:spcAft>
                <a:spcPts val="0"/>
              </a:spcAft>
              <a:buSzPts val="2400"/>
              <a:buFont typeface="Calibri"/>
              <a:buChar char="•"/>
            </a:pPr>
            <a:r>
              <a:rPr lang="en-US" sz="2400"/>
              <a:t>Intervention Data Decision Rules</a:t>
            </a:r>
            <a:endParaRPr sz="2400"/>
          </a:p>
          <a:p>
            <a:pPr indent="-381000" lvl="0" marL="457200" rtl="0" algn="l">
              <a:lnSpc>
                <a:spcPct val="115000"/>
              </a:lnSpc>
              <a:spcBef>
                <a:spcPts val="0"/>
              </a:spcBef>
              <a:spcAft>
                <a:spcPts val="0"/>
              </a:spcAft>
              <a:buSzPts val="2400"/>
              <a:buFont typeface="Calibri"/>
              <a:buChar char="•"/>
            </a:pPr>
            <a:r>
              <a:rPr lang="en-US" sz="2400"/>
              <a:t>Intensifying the 8 ETLPS </a:t>
            </a:r>
            <a:endParaRPr sz="2400"/>
          </a:p>
          <a:p>
            <a:pPr indent="0" lvl="0" marL="0" rtl="0" algn="l">
              <a:lnSpc>
                <a:spcPct val="115000"/>
              </a:lnSpc>
              <a:spcBef>
                <a:spcPts val="0"/>
              </a:spcBef>
              <a:spcAft>
                <a:spcPts val="0"/>
              </a:spcAft>
              <a:buNone/>
            </a:pPr>
            <a:r>
              <a:t/>
            </a:r>
            <a:endParaRPr sz="2400"/>
          </a:p>
        </p:txBody>
      </p:sp>
      <p:sp>
        <p:nvSpPr>
          <p:cNvPr id="163" name="Google Shape;163;p13"/>
          <p:cNvSpPr txBox="1"/>
          <p:nvPr>
            <p:ph idx="2" type="body"/>
          </p:nvPr>
        </p:nvSpPr>
        <p:spPr>
          <a:xfrm>
            <a:off x="6197600" y="1600200"/>
            <a:ext cx="5384700" cy="4526100"/>
          </a:xfrm>
          <a:prstGeom prst="rect">
            <a:avLst/>
          </a:prstGeom>
        </p:spPr>
        <p:txBody>
          <a:bodyPr anchorCtr="0" anchor="t" bIns="45700" lIns="91425" spcFirstLastPara="1" rIns="91425" wrap="square" tIns="45700">
            <a:noAutofit/>
          </a:bodyPr>
          <a:lstStyle/>
          <a:p>
            <a:pPr indent="0" lvl="0" marL="12700" rtl="0" algn="l">
              <a:lnSpc>
                <a:spcPct val="115000"/>
              </a:lnSpc>
              <a:spcBef>
                <a:spcPts val="400"/>
              </a:spcBef>
              <a:spcAft>
                <a:spcPts val="0"/>
              </a:spcAft>
              <a:buClr>
                <a:schemeClr val="dk1"/>
              </a:buClr>
              <a:buSzPts val="1100"/>
              <a:buFont typeface="Arial"/>
              <a:buNone/>
            </a:pPr>
            <a:r>
              <a:rPr lang="en-US" sz="2100">
                <a:solidFill>
                  <a:srgbClr val="FF0000"/>
                </a:solidFill>
                <a:latin typeface="Arial"/>
                <a:ea typeface="Arial"/>
                <a:cs typeface="Arial"/>
                <a:sym typeface="Arial"/>
              </a:rPr>
              <a:t>•</a:t>
            </a:r>
            <a:r>
              <a:rPr lang="en-US" sz="2400"/>
              <a:t>CICO Introduction and Systems of Implementation</a:t>
            </a:r>
            <a:endParaRPr sz="2400"/>
          </a:p>
          <a:p>
            <a:pPr indent="0" lvl="0" marL="12700" rtl="0" algn="l">
              <a:lnSpc>
                <a:spcPct val="115000"/>
              </a:lnSpc>
              <a:spcBef>
                <a:spcPts val="400"/>
              </a:spcBef>
              <a:spcAft>
                <a:spcPts val="0"/>
              </a:spcAft>
              <a:buClr>
                <a:schemeClr val="dk1"/>
              </a:buClr>
              <a:buSzPts val="1100"/>
              <a:buFont typeface="Arial"/>
              <a:buNone/>
            </a:pPr>
            <a:r>
              <a:rPr lang="en-US" sz="2400">
                <a:solidFill>
                  <a:srgbClr val="FF0000"/>
                </a:solidFill>
                <a:latin typeface="Arial"/>
                <a:ea typeface="Arial"/>
                <a:cs typeface="Arial"/>
                <a:sym typeface="Arial"/>
              </a:rPr>
              <a:t>•</a:t>
            </a:r>
            <a:r>
              <a:rPr lang="en-US" sz="2400"/>
              <a:t>CICO Data for Implementation</a:t>
            </a:r>
            <a:endParaRPr sz="2400"/>
          </a:p>
          <a:p>
            <a:pPr indent="0" lvl="0" marL="12700" rtl="0" algn="l">
              <a:lnSpc>
                <a:spcPct val="115000"/>
              </a:lnSpc>
              <a:spcBef>
                <a:spcPts val="400"/>
              </a:spcBef>
              <a:spcAft>
                <a:spcPts val="0"/>
              </a:spcAft>
              <a:buClr>
                <a:schemeClr val="dk1"/>
              </a:buClr>
              <a:buSzPts val="1100"/>
              <a:buFont typeface="Arial"/>
              <a:buNone/>
            </a:pPr>
            <a:r>
              <a:rPr lang="en-US" sz="2400">
                <a:solidFill>
                  <a:srgbClr val="FF0000"/>
                </a:solidFill>
                <a:latin typeface="Arial"/>
                <a:ea typeface="Arial"/>
                <a:cs typeface="Arial"/>
                <a:sym typeface="Arial"/>
              </a:rPr>
              <a:t>•</a:t>
            </a:r>
            <a:r>
              <a:rPr lang="en-US" sz="2400"/>
              <a:t>CICO Practices for Implementation</a:t>
            </a:r>
            <a:endParaRPr sz="2400"/>
          </a:p>
          <a:p>
            <a:pPr indent="0" lvl="0" marL="0" rtl="0" algn="l">
              <a:spcBef>
                <a:spcPts val="56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g333e1a588e7_0_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Lesson Outcomes</a:t>
            </a:r>
            <a:endParaRPr/>
          </a:p>
        </p:txBody>
      </p:sp>
      <p:sp>
        <p:nvSpPr>
          <p:cNvPr id="170" name="Google Shape;170;g333e1a588e7_0_0"/>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0"/>
              </a:spcAft>
              <a:buSzPts val="3200"/>
              <a:buNone/>
            </a:pPr>
            <a:r>
              <a:rPr i="1" lang="en-US">
                <a:solidFill>
                  <a:srgbClr val="008000"/>
                </a:solidFill>
              </a:rPr>
              <a:t>At the end of this session, you will be able to…</a:t>
            </a:r>
            <a:endParaRPr/>
          </a:p>
          <a:p>
            <a:pPr indent="0" lvl="0" marL="457200" rtl="0" algn="l">
              <a:lnSpc>
                <a:spcPct val="115000"/>
              </a:lnSpc>
              <a:spcBef>
                <a:spcPts val="0"/>
              </a:spcBef>
              <a:spcAft>
                <a:spcPts val="0"/>
              </a:spcAft>
              <a:buSzPts val="3200"/>
              <a:buNone/>
            </a:pPr>
            <a:r>
              <a:t/>
            </a:r>
            <a:endParaRPr sz="2400"/>
          </a:p>
          <a:p>
            <a:pPr indent="-419100" lvl="0" marL="457200" rtl="0" algn="l">
              <a:lnSpc>
                <a:spcPct val="115000"/>
              </a:lnSpc>
              <a:spcBef>
                <a:spcPts val="0"/>
              </a:spcBef>
              <a:spcAft>
                <a:spcPts val="0"/>
              </a:spcAft>
              <a:buSzPts val="3000"/>
              <a:buFont typeface="Calibri"/>
              <a:buChar char="•"/>
            </a:pPr>
            <a:r>
              <a:rPr lang="en-US" sz="3000"/>
              <a:t>Understand the purpose and benefits involved with SSIG. </a:t>
            </a:r>
            <a:endParaRPr sz="3000"/>
          </a:p>
          <a:p>
            <a:pPr indent="-419100" lvl="0" marL="457200" rtl="0" algn="l">
              <a:lnSpc>
                <a:spcPct val="115000"/>
              </a:lnSpc>
              <a:spcBef>
                <a:spcPts val="0"/>
              </a:spcBef>
              <a:spcAft>
                <a:spcPts val="0"/>
              </a:spcAft>
              <a:buSzPts val="3000"/>
              <a:buFont typeface="Calibri"/>
              <a:buChar char="•"/>
            </a:pPr>
            <a:r>
              <a:rPr lang="en-US" sz="3000"/>
              <a:t>Develop the Systems for implementing the essential features of the SSIG intervention.</a:t>
            </a:r>
            <a:endParaRPr sz="3000"/>
          </a:p>
          <a:p>
            <a:pPr indent="0" lvl="0" marL="457200" rtl="0" algn="l">
              <a:lnSpc>
                <a:spcPct val="115000"/>
              </a:lnSpc>
              <a:spcBef>
                <a:spcPts val="0"/>
              </a:spcBef>
              <a:spcAft>
                <a:spcPts val="0"/>
              </a:spcAft>
              <a:buSzPts val="3200"/>
              <a:buNone/>
            </a:pPr>
            <a:r>
              <a:rPr i="1" lang="en-US">
                <a:solidFill>
                  <a:srgbClr val="008000"/>
                </a:solidFill>
              </a:rPr>
              <a:t> </a:t>
            </a:r>
            <a:endParaRPr/>
          </a:p>
          <a:p>
            <a:pPr indent="0" lvl="0" marL="0" rtl="0" algn="ctr">
              <a:lnSpc>
                <a:spcPct val="100000"/>
              </a:lnSpc>
              <a:spcBef>
                <a:spcPts val="451"/>
              </a:spcBef>
              <a:spcAft>
                <a:spcPts val="0"/>
              </a:spcAft>
              <a:buSzPts val="225"/>
              <a:buNone/>
            </a:pPr>
            <a:r>
              <a:t/>
            </a:r>
            <a:endParaRPr i="1" sz="225">
              <a:solidFill>
                <a:srgbClr val="008000"/>
              </a:solidFill>
            </a:endParaRPr>
          </a:p>
          <a:p>
            <a:pPr indent="0" lvl="0" marL="342900" rtl="0" algn="l">
              <a:lnSpc>
                <a:spcPct val="100000"/>
              </a:lnSpc>
              <a:spcBef>
                <a:spcPts val="1091"/>
              </a:spcBef>
              <a:spcAft>
                <a:spcPts val="0"/>
              </a:spcAft>
              <a:buSzPts val="32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MO SWPBS Pre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005CE87BB0324EA832688D3E004320" ma:contentTypeVersion="16" ma:contentTypeDescription="Create a new document." ma:contentTypeScope="" ma:versionID="12075794c8430df664f543d9325e0c1c">
  <xsd:schema xmlns:xsd="http://www.w3.org/2001/XMLSchema" xmlns:xs="http://www.w3.org/2001/XMLSchema" xmlns:p="http://schemas.microsoft.com/office/2006/metadata/properties" xmlns:ns2="abf19523-dd3e-44b4-aa5b-ebc923d065a5" xmlns:ns3="bc1253f3-7ed0-403d-91ae-a3ec36b7534c" targetNamespace="http://schemas.microsoft.com/office/2006/metadata/properties" ma:root="true" ma:fieldsID="cd4cf56d037f1281669cf8c1466fce7b" ns2:_="" ns3:_="">
    <xsd:import namespace="abf19523-dd3e-44b4-aa5b-ebc923d065a5"/>
    <xsd:import namespace="bc1253f3-7ed0-403d-91ae-a3ec36b753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BillingMetadata" minOccurs="0"/>
                <xsd:element ref="ns2:MediaLengthInSeconds" minOccurs="0"/>
                <xsd:element ref="ns2:Inputted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f19523-dd3e-44b4-aa5b-ebc923d065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ab86591-d70f-4a96-900c-bfbe5e6a318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Inputteddata" ma:index="22" nillable="true" ma:displayName="Inputted data" ma:default="0" ma:description="did I put it in yet? Yes or No" ma:format="Dropdown" ma:internalName="Inputteddata">
      <xsd:simpleType>
        <xsd:restriction base="dms:Boolean"/>
      </xsd:simpleType>
    </xsd:element>
    <xsd:element name="Notes" ma:index="23"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1253f3-7ed0-403d-91ae-a3ec36b7534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962a2b7-3efe-4cb0-9e1e-e8f1afe90310}" ma:internalName="TaxCatchAll" ma:showField="CatchAllData" ma:web="bc1253f3-7ed0-403d-91ae-a3ec36b753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c1253f3-7ed0-403d-91ae-a3ec36b7534c" xsi:nil="true"/>
    <Notes xmlns="abf19523-dd3e-44b4-aa5b-ebc923d065a5" xsi:nil="true"/>
    <lcf76f155ced4ddcb4097134ff3c332f xmlns="abf19523-dd3e-44b4-aa5b-ebc923d065a5">
      <Terms xmlns="http://schemas.microsoft.com/office/infopath/2007/PartnerControls"/>
    </lcf76f155ced4ddcb4097134ff3c332f>
    <Inputteddata xmlns="abf19523-dd3e-44b4-aa5b-ebc923d065a5">false</Inputteddata>
  </documentManagement>
</p:properties>
</file>

<file path=customXml/itemProps1.xml><?xml version="1.0" encoding="utf-8"?>
<ds:datastoreItem xmlns:ds="http://schemas.openxmlformats.org/officeDocument/2006/customXml" ds:itemID="{479CF08B-3992-4AE6-81FC-9204F5EC78A9}"/>
</file>

<file path=customXml/itemProps2.xml><?xml version="1.0" encoding="utf-8"?>
<ds:datastoreItem xmlns:ds="http://schemas.openxmlformats.org/officeDocument/2006/customXml" ds:itemID="{64536321-48E9-422A-B53F-3331E3D49EE2}"/>
</file>

<file path=customXml/itemProps3.xml><?xml version="1.0" encoding="utf-8"?>
<ds:datastoreItem xmlns:ds="http://schemas.openxmlformats.org/officeDocument/2006/customXml" ds:itemID="{AADA798F-764C-419F-83D3-3192A5518266}"/>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Way, Gordon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0x010100AF005CE87BB0324EA832688D3E004320</vt:lpwstr>
  </property>
</Properties>
</file>