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Lst>
  <p:sldSz cy="5143500" cx="9144000"/>
  <p:notesSz cx="6858000" cy="9144000"/>
  <p:embeddedFontLst>
    <p:embeddedFont>
      <p:font typeface="Roboto"/>
      <p:regular r:id="rId81"/>
      <p:bold r:id="rId82"/>
      <p:italic r:id="rId83"/>
      <p:boldItalic r:id="rId8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84" Type="http://schemas.openxmlformats.org/officeDocument/2006/relationships/font" Target="fonts/Roboto-boldItalic.fntdata"/><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21" Type="http://schemas.openxmlformats.org/officeDocument/2006/relationships/slide" Target="slides/slide16.xml"/><Relationship Id="rId68" Type="http://schemas.openxmlformats.org/officeDocument/2006/relationships/slide" Target="slides/slide63.xml"/><Relationship Id="rId16" Type="http://schemas.openxmlformats.org/officeDocument/2006/relationships/slide" Target="slides/slide11.xml"/><Relationship Id="rId74" Type="http://schemas.openxmlformats.org/officeDocument/2006/relationships/slide" Target="slides/slide69.xml"/><Relationship Id="rId32" Type="http://schemas.openxmlformats.org/officeDocument/2006/relationships/slide" Target="slides/slide27.xml"/><Relationship Id="rId79" Type="http://schemas.openxmlformats.org/officeDocument/2006/relationships/slide" Target="slides/slide74.xml"/><Relationship Id="rId37" Type="http://schemas.openxmlformats.org/officeDocument/2006/relationships/slide" Target="slides/slide32.xml"/><Relationship Id="rId53" Type="http://schemas.openxmlformats.org/officeDocument/2006/relationships/slide" Target="slides/slide48.xml"/><Relationship Id="rId11" Type="http://schemas.openxmlformats.org/officeDocument/2006/relationships/slide" Target="slides/slide6.xml"/><Relationship Id="rId58" Type="http://schemas.openxmlformats.org/officeDocument/2006/relationships/slide" Target="slides/slide53.xml"/><Relationship Id="rId5" Type="http://schemas.openxmlformats.org/officeDocument/2006/relationships/notesMaster" Target="notesMasters/notesMaster1.xml"/><Relationship Id="rId19" Type="http://schemas.openxmlformats.org/officeDocument/2006/relationships/slide" Target="slides/slide14.xml"/><Relationship Id="rId43" Type="http://schemas.openxmlformats.org/officeDocument/2006/relationships/slide" Target="slides/slide38.xml"/><Relationship Id="rId48" Type="http://schemas.openxmlformats.org/officeDocument/2006/relationships/slide" Target="slides/slide43.xml"/><Relationship Id="rId30" Type="http://schemas.openxmlformats.org/officeDocument/2006/relationships/slide" Target="slides/slide25.xml"/><Relationship Id="rId77" Type="http://schemas.openxmlformats.org/officeDocument/2006/relationships/slide" Target="slides/slide72.xml"/><Relationship Id="rId35" Type="http://schemas.openxmlformats.org/officeDocument/2006/relationships/slide" Target="slides/slide30.xml"/><Relationship Id="rId64" Type="http://schemas.openxmlformats.org/officeDocument/2006/relationships/slide" Target="slides/slide59.xml"/><Relationship Id="rId22" Type="http://schemas.openxmlformats.org/officeDocument/2006/relationships/slide" Target="slides/slide17.xml"/><Relationship Id="rId69" Type="http://schemas.openxmlformats.org/officeDocument/2006/relationships/slide" Target="slides/slide64.xml"/><Relationship Id="rId27" Type="http://schemas.openxmlformats.org/officeDocument/2006/relationships/slide" Target="slides/slide22.xml"/><Relationship Id="rId56" Type="http://schemas.openxmlformats.org/officeDocument/2006/relationships/slide" Target="slides/slide51.xml"/><Relationship Id="rId14" Type="http://schemas.openxmlformats.org/officeDocument/2006/relationships/slide" Target="slides/slide9.xml"/><Relationship Id="rId80" Type="http://schemas.openxmlformats.org/officeDocument/2006/relationships/slide" Target="slides/slide75.xml"/><Relationship Id="rId8" Type="http://schemas.openxmlformats.org/officeDocument/2006/relationships/slide" Target="slides/slide3.xml"/><Relationship Id="rId72" Type="http://schemas.openxmlformats.org/officeDocument/2006/relationships/slide" Target="slides/slide67.xml"/><Relationship Id="rId51" Type="http://schemas.openxmlformats.org/officeDocument/2006/relationships/slide" Target="slides/slide46.xml"/><Relationship Id="rId85" Type="http://schemas.openxmlformats.org/officeDocument/2006/relationships/customXml" Target="../customXml/item1.xml"/><Relationship Id="rId3" Type="http://schemas.openxmlformats.org/officeDocument/2006/relationships/presProps" Target="presProps.xml"/><Relationship Id="rId46" Type="http://schemas.openxmlformats.org/officeDocument/2006/relationships/slide" Target="slides/slide41.xml"/><Relationship Id="rId33" Type="http://schemas.openxmlformats.org/officeDocument/2006/relationships/slide" Target="slides/slide28.xml"/><Relationship Id="rId38" Type="http://schemas.openxmlformats.org/officeDocument/2006/relationships/slide" Target="slides/slide33.xml"/><Relationship Id="rId67" Type="http://schemas.openxmlformats.org/officeDocument/2006/relationships/slide" Target="slides/slide62.xml"/><Relationship Id="rId25" Type="http://schemas.openxmlformats.org/officeDocument/2006/relationships/slide" Target="slides/slide20.xml"/><Relationship Id="rId12" Type="http://schemas.openxmlformats.org/officeDocument/2006/relationships/slide" Target="slides/slide7.xml"/><Relationship Id="rId59" Type="http://schemas.openxmlformats.org/officeDocument/2006/relationships/slide" Target="slides/slide54.xml"/><Relationship Id="rId17" Type="http://schemas.openxmlformats.org/officeDocument/2006/relationships/slide" Target="slides/slide12.xml"/><Relationship Id="rId83" Type="http://schemas.openxmlformats.org/officeDocument/2006/relationships/font" Target="fonts/Roboto-italic.fntdata"/><Relationship Id="rId41" Type="http://schemas.openxmlformats.org/officeDocument/2006/relationships/slide" Target="slides/slide36.xml"/><Relationship Id="rId75" Type="http://schemas.openxmlformats.org/officeDocument/2006/relationships/slide" Target="slides/slide70.xml"/><Relationship Id="rId70" Type="http://schemas.openxmlformats.org/officeDocument/2006/relationships/slide" Target="slides/slide65.xml"/><Relationship Id="rId62" Type="http://schemas.openxmlformats.org/officeDocument/2006/relationships/slide" Target="slides/slide57.xml"/><Relationship Id="rId20" Type="http://schemas.openxmlformats.org/officeDocument/2006/relationships/slide" Target="slides/slide15.xml"/><Relationship Id="rId54" Type="http://schemas.openxmlformats.org/officeDocument/2006/relationships/slide" Target="slides/slide49.xml"/><Relationship Id="rId1" Type="http://schemas.openxmlformats.org/officeDocument/2006/relationships/theme" Target="theme/theme2.xml"/><Relationship Id="rId6" Type="http://schemas.openxmlformats.org/officeDocument/2006/relationships/slide" Target="slides/slide1.xml"/><Relationship Id="rId49" Type="http://schemas.openxmlformats.org/officeDocument/2006/relationships/slide" Target="slides/slide44.xml"/><Relationship Id="rId36" Type="http://schemas.openxmlformats.org/officeDocument/2006/relationships/slide" Target="slides/slide31.xml"/><Relationship Id="rId23" Type="http://schemas.openxmlformats.org/officeDocument/2006/relationships/slide" Target="slides/slide18.xml"/><Relationship Id="rId28" Type="http://schemas.openxmlformats.org/officeDocument/2006/relationships/slide" Target="slides/slide23.xml"/><Relationship Id="rId57" Type="http://schemas.openxmlformats.org/officeDocument/2006/relationships/slide" Target="slides/slide52.xml"/><Relationship Id="rId15" Type="http://schemas.openxmlformats.org/officeDocument/2006/relationships/slide" Target="slides/slide10.xml"/><Relationship Id="rId44" Type="http://schemas.openxmlformats.org/officeDocument/2006/relationships/slide" Target="slides/slide39.xml"/><Relationship Id="rId81" Type="http://schemas.openxmlformats.org/officeDocument/2006/relationships/font" Target="fonts/Roboto-regular.fntdata"/><Relationship Id="rId73" Type="http://schemas.openxmlformats.org/officeDocument/2006/relationships/slide" Target="slides/slide68.xml"/><Relationship Id="rId31" Type="http://schemas.openxmlformats.org/officeDocument/2006/relationships/slide" Target="slides/slide26.xml"/><Relationship Id="rId78" Type="http://schemas.openxmlformats.org/officeDocument/2006/relationships/slide" Target="slides/slide73.xml"/><Relationship Id="rId65" Type="http://schemas.openxmlformats.org/officeDocument/2006/relationships/slide" Target="slides/slide60.xml"/><Relationship Id="rId60" Type="http://schemas.openxmlformats.org/officeDocument/2006/relationships/slide" Target="slides/slide55.xml"/><Relationship Id="rId52" Type="http://schemas.openxmlformats.org/officeDocument/2006/relationships/slide" Target="slides/slide47.xml"/><Relationship Id="rId10" Type="http://schemas.openxmlformats.org/officeDocument/2006/relationships/slide" Target="slides/slide5.xml"/><Relationship Id="rId86" Type="http://schemas.openxmlformats.org/officeDocument/2006/relationships/customXml" Target="../customXml/item2.xml"/><Relationship Id="rId4" Type="http://schemas.openxmlformats.org/officeDocument/2006/relationships/slideMaster" Target="slideMasters/slideMaster1.xml"/><Relationship Id="rId9" Type="http://schemas.openxmlformats.org/officeDocument/2006/relationships/slide" Target="slides/slide4.xml"/><Relationship Id="rId39" Type="http://schemas.openxmlformats.org/officeDocument/2006/relationships/slide" Target="slides/slide34.xml"/><Relationship Id="rId13" Type="http://schemas.openxmlformats.org/officeDocument/2006/relationships/slide" Target="slides/slide8.xml"/><Relationship Id="rId18" Type="http://schemas.openxmlformats.org/officeDocument/2006/relationships/slide" Target="slides/slide13.xml"/><Relationship Id="rId76" Type="http://schemas.openxmlformats.org/officeDocument/2006/relationships/slide" Target="slides/slide7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viewProps" Target="viewProps.xml"/><Relationship Id="rId29" Type="http://schemas.openxmlformats.org/officeDocument/2006/relationships/slide" Target="slides/slide24.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24" Type="http://schemas.openxmlformats.org/officeDocument/2006/relationships/slide" Target="slides/slide19.xml"/><Relationship Id="rId87" Type="http://schemas.openxmlformats.org/officeDocument/2006/relationships/customXml" Target="../customXml/item3.xml"/><Relationship Id="rId82" Type="http://schemas.openxmlformats.org/officeDocument/2006/relationships/font" Target="fonts/Roboto-bold.fntdata"/><Relationship Id="rId61"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bismissouri.org/" TargetMode="Externa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p>
        </p:txBody>
      </p:sp>
      <p:sp>
        <p:nvSpPr>
          <p:cNvPr id="129" name="Google Shape;12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Tra</a:t>
            </a:r>
            <a:r>
              <a:rPr b="1" lang="en"/>
              <a:t>iner Notes: </a:t>
            </a:r>
            <a:r>
              <a:rPr lang="en"/>
              <a:t>The Lessons will be organized by Systems  Data and Practices  for Implementation.  This  2nd lesson is all about how your team makes decisions and will cover data that will be collected and analyzed.  This lesson will include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
              <a:t>Progress monitoring for student progress</a:t>
            </a:r>
            <a:endParaRPr/>
          </a:p>
          <a:p>
            <a:pPr indent="-298450" lvl="0" marL="457200" rtl="0" algn="l">
              <a:lnSpc>
                <a:spcPct val="100000"/>
              </a:lnSpc>
              <a:spcBef>
                <a:spcPts val="0"/>
              </a:spcBef>
              <a:spcAft>
                <a:spcPts val="0"/>
              </a:spcAft>
              <a:buSzPts val="1100"/>
              <a:buChar char="●"/>
            </a:pPr>
            <a:r>
              <a:rPr lang="en"/>
              <a:t>Analyzing data</a:t>
            </a:r>
            <a:endParaRPr/>
          </a:p>
          <a:p>
            <a:pPr indent="-298450" lvl="0" marL="457200" rtl="0" algn="l">
              <a:lnSpc>
                <a:spcPct val="100000"/>
              </a:lnSpc>
              <a:spcBef>
                <a:spcPts val="0"/>
              </a:spcBef>
              <a:spcAft>
                <a:spcPts val="0"/>
              </a:spcAft>
              <a:buSzPts val="1100"/>
              <a:buChar char="●"/>
            </a:pPr>
            <a:r>
              <a:rPr lang="en"/>
              <a:t>Responding to data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 name="Google Shape;19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
              <a:t>Trainer Notes:</a:t>
            </a:r>
            <a:r>
              <a:rPr lang="en"/>
              <a:t>  </a:t>
            </a:r>
            <a:endParaRPr/>
          </a:p>
          <a:p>
            <a:pPr indent="0" lvl="0" marL="0" rtl="0" algn="l">
              <a:lnSpc>
                <a:spcPct val="100000"/>
              </a:lnSpc>
              <a:spcBef>
                <a:spcPts val="0"/>
              </a:spcBef>
              <a:spcAft>
                <a:spcPts val="0"/>
              </a:spcAft>
              <a:buClr>
                <a:schemeClr val="dk1"/>
              </a:buClr>
              <a:buSzPts val="1400"/>
              <a:buFont typeface="Arial"/>
              <a:buNone/>
            </a:pPr>
            <a:r>
              <a:rPr lang="en"/>
              <a:t>SSIG provides a structured framework to provide students with essential social skills helping them develop positive behaviors and improve their overall school experience. Once a student is participating in an intervention it is critical to monitor their progress to ensure it is having a positive impact. </a:t>
            </a:r>
            <a:endParaRPr/>
          </a:p>
          <a:p>
            <a:pPr indent="0" lvl="0" marL="0" rtl="0" algn="l">
              <a:lnSpc>
                <a:spcPct val="100000"/>
              </a:lnSpc>
              <a:spcBef>
                <a:spcPts val="0"/>
              </a:spcBef>
              <a:spcAft>
                <a:spcPts val="0"/>
              </a:spcAft>
              <a:buClr>
                <a:schemeClr val="dk1"/>
              </a:buClr>
              <a:buSzPts val="1400"/>
              <a:buFont typeface="Arial"/>
              <a:buNone/>
            </a:pPr>
            <a:r>
              <a:t/>
            </a:r>
            <a:endParaRPr b="1" sz="1200">
              <a:solidFill>
                <a:srgbClr val="001D35"/>
              </a:solidFill>
              <a:highlight>
                <a:srgbClr val="FFFFFF"/>
              </a:highlight>
              <a:latin typeface="Roboto"/>
              <a:ea typeface="Roboto"/>
              <a:cs typeface="Roboto"/>
              <a:sym typeface="Roboto"/>
            </a:endParaRPr>
          </a:p>
          <a:p>
            <a:pPr indent="0" lvl="0" marL="0" rtl="0" algn="l">
              <a:lnSpc>
                <a:spcPct val="100000"/>
              </a:lnSpc>
              <a:spcBef>
                <a:spcPts val="0"/>
              </a:spcBef>
              <a:spcAft>
                <a:spcPts val="0"/>
              </a:spcAft>
              <a:buClr>
                <a:schemeClr val="dk1"/>
              </a:buClr>
              <a:buSzPts val="1400"/>
              <a:buFont typeface="Arial"/>
              <a:buNone/>
            </a:pPr>
            <a:br>
              <a:rPr b="1" lang="en" sz="1200">
                <a:solidFill>
                  <a:srgbClr val="001D35"/>
                </a:solidFill>
                <a:highlight>
                  <a:srgbClr val="FFFFFF"/>
                </a:highlight>
                <a:latin typeface="Roboto"/>
                <a:ea typeface="Roboto"/>
                <a:cs typeface="Roboto"/>
                <a:sym typeface="Roboto"/>
              </a:rPr>
            </a:br>
            <a:endParaRPr sz="1200">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a:t>Trainer Notes:</a:t>
            </a:r>
            <a:r>
              <a:rPr b="0" lang="en"/>
              <a:t>  </a:t>
            </a:r>
            <a:endParaRPr/>
          </a:p>
          <a:p>
            <a:pPr indent="0" lvl="0" marL="0" rtl="0" algn="l">
              <a:lnSpc>
                <a:spcPct val="100000"/>
              </a:lnSpc>
              <a:spcBef>
                <a:spcPts val="0"/>
              </a:spcBef>
              <a:spcAft>
                <a:spcPts val="0"/>
              </a:spcAft>
              <a:buSzPts val="1400"/>
              <a:buNone/>
            </a:pPr>
            <a:r>
              <a:rPr lang="en" sz="1200"/>
              <a:t>Before we begin this lesson here are some questions that your team might need  to consider.  </a:t>
            </a:r>
            <a:endParaRPr sz="1200"/>
          </a:p>
          <a:p>
            <a:pPr indent="-241300" lvl="0" marL="342900" rtl="0" algn="l">
              <a:lnSpc>
                <a:spcPct val="100000"/>
              </a:lnSpc>
              <a:spcBef>
                <a:spcPts val="0"/>
              </a:spcBef>
              <a:spcAft>
                <a:spcPts val="0"/>
              </a:spcAft>
              <a:buClr>
                <a:srgbClr val="FF0000"/>
              </a:buClr>
              <a:buSzPts val="1200"/>
              <a:buChar char="•"/>
            </a:pPr>
            <a:r>
              <a:rPr lang="en" sz="1200">
                <a:solidFill>
                  <a:schemeClr val="dk1"/>
                </a:solidFill>
              </a:rPr>
              <a:t>How can you ensure that interventions are having the intended impact? </a:t>
            </a:r>
            <a:endParaRPr sz="1200">
              <a:solidFill>
                <a:schemeClr val="dk1"/>
              </a:solidFill>
            </a:endParaRPr>
          </a:p>
          <a:p>
            <a:pPr indent="-241300" lvl="0" marL="342900" rtl="0" algn="l">
              <a:lnSpc>
                <a:spcPct val="100000"/>
              </a:lnSpc>
              <a:spcBef>
                <a:spcPts val="0"/>
              </a:spcBef>
              <a:spcAft>
                <a:spcPts val="0"/>
              </a:spcAft>
              <a:buClr>
                <a:srgbClr val="FF0000"/>
              </a:buClr>
              <a:buSzPts val="1200"/>
              <a:buChar char="•"/>
            </a:pPr>
            <a:r>
              <a:rPr lang="en" sz="1200">
                <a:solidFill>
                  <a:schemeClr val="dk1"/>
                </a:solidFill>
              </a:rPr>
              <a:t>How are you currently tracking student data?</a:t>
            </a:r>
            <a:endParaRPr sz="1200">
              <a:solidFill>
                <a:schemeClr val="dk1"/>
              </a:solidFill>
            </a:endParaRPr>
          </a:p>
          <a:p>
            <a:pPr indent="-241300" lvl="0" marL="342900" rtl="0" algn="l">
              <a:lnSpc>
                <a:spcPct val="100000"/>
              </a:lnSpc>
              <a:spcBef>
                <a:spcPts val="0"/>
              </a:spcBef>
              <a:spcAft>
                <a:spcPts val="0"/>
              </a:spcAft>
              <a:buClr>
                <a:srgbClr val="FF0000"/>
              </a:buClr>
              <a:buSzPts val="1200"/>
              <a:buChar char="•"/>
            </a:pPr>
            <a:r>
              <a:rPr lang="en" sz="1200">
                <a:solidFill>
                  <a:schemeClr val="dk1"/>
                </a:solidFill>
              </a:rPr>
              <a:t>Who analyzes the data?</a:t>
            </a:r>
            <a:endParaRPr sz="1200">
              <a:solidFill>
                <a:schemeClr val="dk1"/>
              </a:solidFill>
            </a:endParaRPr>
          </a:p>
          <a:p>
            <a:pPr indent="-241300" lvl="0" marL="342900" rtl="0" algn="l">
              <a:lnSpc>
                <a:spcPct val="100000"/>
              </a:lnSpc>
              <a:spcBef>
                <a:spcPts val="0"/>
              </a:spcBef>
              <a:spcAft>
                <a:spcPts val="0"/>
              </a:spcAft>
              <a:buClr>
                <a:srgbClr val="FF0000"/>
              </a:buClr>
              <a:buSzPts val="1200"/>
              <a:buChar char="•"/>
            </a:pPr>
            <a:r>
              <a:rPr lang="en" sz="1200">
                <a:solidFill>
                  <a:schemeClr val="dk1"/>
                </a:solidFill>
              </a:rPr>
              <a:t>How does your team respond to the data?  </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 sz="1200"/>
              <a:t>You may not have these answers at this time but once you have completed this lesson your team should be able to answer these. </a:t>
            </a:r>
            <a:endParaRPr sz="1200"/>
          </a:p>
        </p:txBody>
      </p:sp>
      <p:sp>
        <p:nvSpPr>
          <p:cNvPr id="205" name="Google Shape;205;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 sz="1200">
                <a:latin typeface="Calibri"/>
                <a:ea typeface="Calibri"/>
                <a:cs typeface="Calibri"/>
                <a:sym typeface="Calibri"/>
              </a:rPr>
              <a:t>Trainer Notes:</a:t>
            </a:r>
            <a:endParaRPr sz="1200">
              <a:latin typeface="Calibri"/>
              <a:ea typeface="Calibri"/>
              <a:cs typeface="Calibri"/>
              <a:sym typeface="Calibri"/>
            </a:endParaRPr>
          </a:p>
          <a:p>
            <a:pPr indent="0" lvl="0" marL="228600" marR="0" rtl="0" algn="l">
              <a:lnSpc>
                <a:spcPct val="100000"/>
              </a:lnSpc>
              <a:spcBef>
                <a:spcPts val="0"/>
              </a:spcBef>
              <a:spcAft>
                <a:spcPts val="0"/>
              </a:spcAft>
              <a:buClr>
                <a:srgbClr val="000000"/>
              </a:buClr>
              <a:buSzPts val="1400"/>
              <a:buFont typeface="Arial"/>
              <a:buNone/>
            </a:pPr>
            <a:r>
              <a:rPr lang="en" sz="1200">
                <a:latin typeface="Calibri"/>
                <a:ea typeface="Calibri"/>
                <a:cs typeface="Calibri"/>
                <a:sym typeface="Calibri"/>
              </a:rPr>
              <a:t>These are the Missouri Teacher Standards that will be addressed in this lesson. If you want more information regarding these standards visit DESE.MO.GOV </a:t>
            </a:r>
            <a:endParaRPr sz="1200">
              <a:latin typeface="Calibri"/>
              <a:ea typeface="Calibri"/>
              <a:cs typeface="Calibri"/>
              <a:sym typeface="Calibri"/>
            </a:endParaRPr>
          </a:p>
        </p:txBody>
      </p:sp>
      <p:sp>
        <p:nvSpPr>
          <p:cNvPr id="212" name="Google Shape;212;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a:t>Trainer Notes:</a:t>
            </a:r>
            <a:r>
              <a:rPr b="0" lang="en"/>
              <a:t>  Here are some of the key terms you will be learning about </a:t>
            </a:r>
            <a:r>
              <a:rPr lang="en"/>
              <a:t>as you go through this lesson.  </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19" name="Google Shape;219;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8c3bac7bd5_0_1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8c3bac7bd5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  </a:t>
            </a:r>
            <a:r>
              <a:rPr lang="en"/>
              <a:t>This Development Checklist is your guide to developing your data systems and includes all the resources your team will need to effectively implement SSIG.  It also has a column for action steps and a completion date to keep your team on track.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sz="1200"/>
              <a:t>Trainer Notes: This lesson will focus on the data for implementation. </a:t>
            </a:r>
            <a:endParaRPr sz="1200"/>
          </a:p>
        </p:txBody>
      </p:sp>
      <p:sp>
        <p:nvSpPr>
          <p:cNvPr id="233" name="Google Shape;23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 name="Google Shape;23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a:t>Trainer Notes:</a:t>
            </a:r>
            <a:r>
              <a:rPr lang="en"/>
              <a:t>  The data that will be collected will help teams determine if the student is making adequate progress towards their goal.  It will also help the team determine if the </a:t>
            </a:r>
            <a:r>
              <a:rPr lang="en"/>
              <a:t>intervention</a:t>
            </a:r>
            <a:r>
              <a:rPr lang="en"/>
              <a:t> has been implemented with fidelity.  Keep in mind your intervention data decision rules .  </a:t>
            </a:r>
            <a:endParaRPr/>
          </a:p>
          <a:p>
            <a:pPr indent="0" lvl="0" marL="0" rtl="0" algn="l">
              <a:spcBef>
                <a:spcPts val="500"/>
              </a:spcBef>
              <a:spcAft>
                <a:spcPts val="0"/>
              </a:spcAft>
              <a:buClr>
                <a:schemeClr val="dk1"/>
              </a:buClr>
              <a:buSzPts val="1100"/>
              <a:buFont typeface="Arial"/>
              <a:buNone/>
            </a:pPr>
            <a:r>
              <a:rPr lang="en">
                <a:solidFill>
                  <a:schemeClr val="dk1"/>
                </a:solidFill>
              </a:rPr>
              <a:t>Monitoring students' progress in attaining goals during a </a:t>
            </a:r>
            <a:r>
              <a:rPr b="1" lang="en">
                <a:solidFill>
                  <a:schemeClr val="dk1"/>
                </a:solidFill>
              </a:rPr>
              <a:t>social skills intervention</a:t>
            </a:r>
            <a:r>
              <a:rPr lang="en">
                <a:solidFill>
                  <a:schemeClr val="dk1"/>
                </a:solidFill>
              </a:rPr>
              <a:t> involves a structured, ongoing process. This allows facilitators/coordinators to assess the effectiveness of the intervention and make data-informed adjustments.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7d6361fc3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7d6361fc3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Set Clear, Measurable Goals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SMART Goals: Goals should be Specific, Measurable, Achievable, Relevant, and Time-bound.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Example: “Student will initiate a greeting with a peer 3 out of 5 opportunities during structured play over 2 consecutive weeks.”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2. Choose Appropriate Progress Monitoring Tools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Different tools can help gather data on social skills: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Quantitative Tools: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Frequency counts: How often a behavior occurs (e.g., number of greetings).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Duration tracking: How long a student engages in a behavior (e.g., maintaining eye contact).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Rating scales: Teacher or counselor rates behavior on a scale (e.g., 1 to 5).</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Rubrics: Pre-set criteria for evaluating performance levels.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Qualitative Tools: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Anecdotal records: Descriptive notes of specific incidents.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Observations: Formal or informal tracking by educators or therapists.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Student self-assessments: Reflections or checklists completed by the student.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Peer feedback (if appropriate): Classmate input on social interactions.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3. Establish a Data Collection Schedule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Baseline: Gather data before starting intervention to compare progress.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Ongoing Monitoring: Daily, weekly, or bi-weekly tracking depending on the goal and intensity.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Review Periods: Set intervals (e.g., every 4-6 weeks) to formally review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04c2679569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04c2679569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a:t>
            </a:r>
            <a:r>
              <a:rPr lang="en"/>
              <a:t>  Before beginning to monitor student progress it is important to define clear goals and objectives with the students so they know what is expected of them to be successful.  The baseline data will be determined by the social skills assessment performed as part of the </a:t>
            </a:r>
            <a:r>
              <a:rPr lang="en"/>
              <a:t>identification</a:t>
            </a:r>
            <a:r>
              <a:rPr lang="en"/>
              <a:t> process.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134" name="Google Shape;13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04c2679569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04c2679569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latin typeface="Calibri"/>
                <a:ea typeface="Calibri"/>
                <a:cs typeface="Calibri"/>
                <a:sym typeface="Calibri"/>
              </a:rPr>
              <a:t>Trainer Notes:</a:t>
            </a:r>
            <a:r>
              <a:rPr lang="en" sz="1200">
                <a:latin typeface="Calibri"/>
                <a:ea typeface="Calibri"/>
                <a:cs typeface="Calibri"/>
                <a:sym typeface="Calibri"/>
              </a:rPr>
              <a:t> </a:t>
            </a:r>
            <a:r>
              <a:rPr lang="en" sz="1200">
                <a:solidFill>
                  <a:schemeClr val="dk1"/>
                </a:solidFill>
                <a:latin typeface="Calibri"/>
                <a:ea typeface="Calibri"/>
                <a:cs typeface="Calibri"/>
                <a:sym typeface="Calibri"/>
              </a:rPr>
              <a:t>Staff will rate student on a likert scale from no improvement to competent.  </a:t>
            </a:r>
            <a:endParaRPr sz="1200">
              <a:solidFill>
                <a:schemeClr val="dk1"/>
              </a:solidFill>
              <a:latin typeface="Calibri"/>
              <a:ea typeface="Calibri"/>
              <a:cs typeface="Calibri"/>
              <a:sym typeface="Calibri"/>
            </a:endParaRPr>
          </a:p>
          <a:p>
            <a:pPr indent="-304800" lvl="0" marL="457200" rtl="0" algn="l">
              <a:spcBef>
                <a:spcPts val="200"/>
              </a:spcBef>
              <a:spcAft>
                <a:spcPts val="0"/>
              </a:spcAft>
              <a:buClr>
                <a:srgbClr val="FF0000"/>
              </a:buClr>
              <a:buSzPts val="1200"/>
              <a:buFont typeface="Calibri"/>
              <a:buChar char="●"/>
            </a:pPr>
            <a:r>
              <a:rPr lang="en" sz="1200">
                <a:solidFill>
                  <a:schemeClr val="dk1"/>
                </a:solidFill>
                <a:latin typeface="Calibri"/>
                <a:ea typeface="Calibri"/>
                <a:cs typeface="Calibri"/>
                <a:sym typeface="Calibri"/>
              </a:rPr>
              <a:t>It may be helpful if they tally under each skill when they notice the student using the targeted skills throughout the week.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rgbClr val="FF0000"/>
              </a:buClr>
              <a:buSzPts val="1200"/>
              <a:buFont typeface="Calibri"/>
              <a:buChar char="●"/>
            </a:pPr>
            <a:r>
              <a:rPr lang="en" sz="1200">
                <a:solidFill>
                  <a:schemeClr val="dk1"/>
                </a:solidFill>
                <a:latin typeface="Calibri"/>
                <a:ea typeface="Calibri"/>
                <a:cs typeface="Calibri"/>
                <a:sym typeface="Calibri"/>
              </a:rPr>
              <a:t>Staff will turn the information into the facilitator at the end of each week.  </a:t>
            </a:r>
            <a:endParaRPr sz="1200">
              <a:solidFill>
                <a:schemeClr val="dk1"/>
              </a:solidFill>
              <a:latin typeface="Calibri"/>
              <a:ea typeface="Calibri"/>
              <a:cs typeface="Calibri"/>
              <a:sym typeface="Calibri"/>
            </a:endParaRPr>
          </a:p>
          <a:p>
            <a:pPr indent="-304800" lvl="0" marL="457200" rtl="0" algn="l">
              <a:spcBef>
                <a:spcPts val="0"/>
              </a:spcBef>
              <a:spcAft>
                <a:spcPts val="0"/>
              </a:spcAft>
              <a:buClr>
                <a:srgbClr val="FF0000"/>
              </a:buClr>
              <a:buSzPts val="1200"/>
              <a:buFont typeface="Calibri"/>
              <a:buChar char="●"/>
            </a:pPr>
            <a:r>
              <a:rPr lang="en" sz="1200">
                <a:solidFill>
                  <a:schemeClr val="dk1"/>
                </a:solidFill>
                <a:latin typeface="Calibri"/>
                <a:ea typeface="Calibri"/>
                <a:cs typeface="Calibri"/>
                <a:sym typeface="Calibri"/>
              </a:rPr>
              <a:t>The facilitator will record progress into a data sheet.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a:solidFill>
                  <a:schemeClr val="dk1"/>
                </a:solidFill>
              </a:rPr>
              <a:t>The facilitator can provide the teachers that work with the student a copy of this form  or choose to interview the teachers on a scheduled basis.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04c2679569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04c2679569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 </a:t>
            </a:r>
            <a:r>
              <a:rPr lang="en"/>
              <a:t>This is another example of how your team may choose to document student progress.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04c2679569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04c2679569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500"/>
              </a:spcBef>
              <a:spcAft>
                <a:spcPts val="0"/>
              </a:spcAft>
              <a:buClr>
                <a:schemeClr val="dk1"/>
              </a:buClr>
              <a:buSzPts val="1100"/>
              <a:buFont typeface="Arial"/>
              <a:buNone/>
            </a:pPr>
            <a:r>
              <a:rPr b="1" lang="en" sz="1200">
                <a:solidFill>
                  <a:srgbClr val="001D35"/>
                </a:solidFill>
              </a:rPr>
              <a:t>Trainer Notes</a:t>
            </a:r>
            <a:r>
              <a:rPr lang="en" sz="1200">
                <a:solidFill>
                  <a:srgbClr val="001D35"/>
                </a:solidFill>
              </a:rPr>
              <a:t>: Implement Data Collection Methods:Perception Data can be based on observations, experiences and interviews.  </a:t>
            </a:r>
            <a:endParaRPr sz="1200">
              <a:solidFill>
                <a:srgbClr val="001D35"/>
              </a:solidFill>
            </a:endParaRPr>
          </a:p>
          <a:p>
            <a:pPr indent="0" lvl="0" marL="0" rtl="0" algn="l">
              <a:lnSpc>
                <a:spcPct val="115000"/>
              </a:lnSpc>
              <a:spcBef>
                <a:spcPts val="1500"/>
              </a:spcBef>
              <a:spcAft>
                <a:spcPts val="0"/>
              </a:spcAft>
              <a:buClr>
                <a:schemeClr val="dk1"/>
              </a:buClr>
              <a:buSzPts val="1100"/>
              <a:buFont typeface="Arial"/>
              <a:buNone/>
            </a:pPr>
            <a:r>
              <a:t/>
            </a:r>
            <a:endParaRPr sz="1200">
              <a:solidFill>
                <a:srgbClr val="001D35"/>
              </a:solidFill>
            </a:endParaRPr>
          </a:p>
          <a:p>
            <a:pPr indent="-228600" lvl="0" marL="190500" rtl="0" algn="l">
              <a:lnSpc>
                <a:spcPct val="115000"/>
              </a:lnSpc>
              <a:spcBef>
                <a:spcPts val="800"/>
              </a:spcBef>
              <a:spcAft>
                <a:spcPts val="0"/>
              </a:spcAft>
              <a:buClr>
                <a:srgbClr val="001D35"/>
              </a:buClr>
              <a:buSzPts val="1200"/>
              <a:buFont typeface="Arial"/>
              <a:buNone/>
            </a:pPr>
            <a:r>
              <a:rPr lang="en" sz="1200">
                <a:solidFill>
                  <a:srgbClr val="001D35"/>
                </a:solidFill>
              </a:rPr>
              <a:t>Informal Observation:</a:t>
            </a:r>
            <a:endParaRPr sz="1200">
              <a:solidFill>
                <a:srgbClr val="001D35"/>
              </a:solidFill>
            </a:endParaRPr>
          </a:p>
          <a:p>
            <a:pPr indent="-304800" lvl="1" marL="914400" rtl="0" algn="l">
              <a:lnSpc>
                <a:spcPct val="115000"/>
              </a:lnSpc>
              <a:spcBef>
                <a:spcPts val="0"/>
              </a:spcBef>
              <a:spcAft>
                <a:spcPts val="0"/>
              </a:spcAft>
              <a:buClr>
                <a:srgbClr val="001D35"/>
              </a:buClr>
              <a:buSzPts val="1200"/>
              <a:buFont typeface="Roboto"/>
              <a:buChar char="●"/>
            </a:pPr>
            <a:r>
              <a:rPr lang="en" sz="1200">
                <a:solidFill>
                  <a:srgbClr val="001D35"/>
                </a:solidFill>
              </a:rPr>
              <a:t>Checklists: Use checklists to systematically record the frequency or presence of specific social behaviors during the intervention group as well as in the classroom. .</a:t>
            </a:r>
            <a:endParaRPr sz="1200">
              <a:solidFill>
                <a:srgbClr val="001D35"/>
              </a:solidFill>
            </a:endParaRPr>
          </a:p>
          <a:p>
            <a:pPr indent="-304800" lvl="1" marL="914400" rtl="0" algn="l">
              <a:lnSpc>
                <a:spcPct val="115000"/>
              </a:lnSpc>
              <a:spcBef>
                <a:spcPts val="0"/>
              </a:spcBef>
              <a:spcAft>
                <a:spcPts val="0"/>
              </a:spcAft>
              <a:buClr>
                <a:srgbClr val="001D35"/>
              </a:buClr>
              <a:buSzPts val="1200"/>
              <a:buFont typeface="Roboto"/>
              <a:buChar char="●"/>
            </a:pPr>
            <a:r>
              <a:rPr lang="en" sz="1200">
                <a:solidFill>
                  <a:srgbClr val="001D35"/>
                </a:solidFill>
              </a:rPr>
              <a:t>Classroom Observation: Observe students during group activities, interactions, and transitions to note their social behaviors. </a:t>
            </a:r>
            <a:endParaRPr sz="1200">
              <a:solidFill>
                <a:srgbClr val="001D35"/>
              </a:solidFill>
            </a:endParaRPr>
          </a:p>
          <a:p>
            <a:pPr indent="0" lvl="0" marL="914400" rtl="0" algn="l">
              <a:lnSpc>
                <a:spcPct val="115000"/>
              </a:lnSpc>
              <a:spcBef>
                <a:spcPts val="3600"/>
              </a:spcBef>
              <a:spcAft>
                <a:spcPts val="0"/>
              </a:spcAft>
              <a:buNone/>
            </a:pPr>
            <a:r>
              <a:t/>
            </a:r>
            <a:endParaRPr sz="1200">
              <a:solidFill>
                <a:srgbClr val="001D35"/>
              </a:solidFill>
            </a:endParaRPr>
          </a:p>
          <a:p>
            <a:pPr indent="0" lvl="0" marL="0" rtl="0" algn="l">
              <a:lnSpc>
                <a:spcPct val="115000"/>
              </a:lnSpc>
              <a:spcBef>
                <a:spcPts val="3600"/>
              </a:spcBef>
              <a:spcAft>
                <a:spcPts val="0"/>
              </a:spcAft>
              <a:buNone/>
            </a:pPr>
            <a:r>
              <a:t/>
            </a:r>
            <a:endParaRPr sz="1350">
              <a:solidFill>
                <a:srgbClr val="001D35"/>
              </a:solidFill>
              <a:latin typeface="Roboto"/>
              <a:ea typeface="Roboto"/>
              <a:cs typeface="Roboto"/>
              <a:sym typeface="Roboto"/>
            </a:endParaRPr>
          </a:p>
          <a:p>
            <a:pPr indent="0" lvl="0" marL="0" rtl="0" algn="l">
              <a:spcBef>
                <a:spcPts val="420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4813045f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4813045f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Trainer Notes:</a:t>
            </a:r>
            <a:r>
              <a:rPr lang="en">
                <a:solidFill>
                  <a:schemeClr val="dk1"/>
                </a:solidFill>
              </a:rPr>
              <a:t> The facilitator may collect data during the group session when they observe a student using the skills taught.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  The facilitator of the ss group can tally the number of times the participant had an opportunity to demonstrate the skills and how many times they actually demonstrated the skill with accuracy.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87726d393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87726d393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 </a:t>
            </a:r>
            <a:r>
              <a:rPr lang="en"/>
              <a:t>This is an excel option that can be used to track student’s demonstration of the skills during group time.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7d6361fc3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7d6361fc3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 </a:t>
            </a:r>
            <a:r>
              <a:rPr lang="en" sz="1200">
                <a:solidFill>
                  <a:srgbClr val="001D35"/>
                </a:solidFill>
              </a:rPr>
              <a:t>Observational Checklists are a systematic process for observing and documenting targeted skills in the intervention. The facilitator could ask for input from the staff directly associated with the student via an observation checklist. </a:t>
            </a:r>
            <a:endParaRPr sz="1200">
              <a:solidFill>
                <a:srgbClr val="001D35"/>
              </a:solidFill>
            </a:endParaRPr>
          </a:p>
          <a:p>
            <a:pPr indent="0" lvl="0" marL="0" rtl="0" algn="l">
              <a:spcBef>
                <a:spcPts val="0"/>
              </a:spcBef>
              <a:spcAft>
                <a:spcPts val="0"/>
              </a:spcAft>
              <a:buNone/>
            </a:pPr>
            <a:r>
              <a:t/>
            </a:r>
            <a:endParaRPr sz="1200">
              <a:solidFill>
                <a:srgbClr val="001D35"/>
              </a:solidFill>
            </a:endParaRPr>
          </a:p>
          <a:p>
            <a:pPr indent="0" lvl="0" marL="0" rtl="0" algn="l">
              <a:spcBef>
                <a:spcPts val="0"/>
              </a:spcBef>
              <a:spcAft>
                <a:spcPts val="0"/>
              </a:spcAft>
              <a:buNone/>
            </a:pPr>
            <a:r>
              <a:t/>
            </a:r>
            <a:endParaRPr b="1"/>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04c2679569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304c2679569_0_2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228600" marR="0" rtl="0" algn="l">
              <a:lnSpc>
                <a:spcPct val="100000"/>
              </a:lnSpc>
              <a:spcBef>
                <a:spcPts val="0"/>
              </a:spcBef>
              <a:spcAft>
                <a:spcPts val="0"/>
              </a:spcAft>
              <a:buSzPts val="1400"/>
              <a:buNone/>
            </a:pPr>
            <a:r>
              <a:rPr b="1" lang="en" sz="1200"/>
              <a:t>Trainer Notes:</a:t>
            </a:r>
            <a:r>
              <a:rPr lang="en" sz="1200"/>
              <a:t> Provide access to the WPR examples for teams to review. </a:t>
            </a:r>
            <a:endParaRPr sz="1200"/>
          </a:p>
          <a:p>
            <a:pPr indent="-228600" lvl="0" marL="457200" marR="0" rtl="0" algn="l">
              <a:lnSpc>
                <a:spcPct val="100000"/>
              </a:lnSpc>
              <a:spcBef>
                <a:spcPts val="0"/>
              </a:spcBef>
              <a:spcAft>
                <a:spcPts val="0"/>
              </a:spcAft>
              <a:buSzPts val="1400"/>
              <a:buNone/>
            </a:pPr>
            <a:r>
              <a:rPr lang="en" sz="1200"/>
              <a:t>As a team, consider which elements you will include on your WPR.  Use the considerations previously mentioned as well as the examples to design your WPR.  </a:t>
            </a:r>
            <a:endParaRPr sz="1200"/>
          </a:p>
        </p:txBody>
      </p:sp>
      <p:sp>
        <p:nvSpPr>
          <p:cNvPr id="303" name="Google Shape;303;g304c2679569_0_2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04c2679569_0_3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sz="1200">
                <a:latin typeface="Calibri"/>
                <a:ea typeface="Calibri"/>
                <a:cs typeface="Calibri"/>
                <a:sym typeface="Calibri"/>
              </a:rPr>
              <a:t>  </a:t>
            </a:r>
            <a:r>
              <a:rPr lang="en" sz="1200"/>
              <a:t>What steps do you need to add to your action plan?  </a:t>
            </a:r>
            <a:endParaRPr sz="1200"/>
          </a:p>
        </p:txBody>
      </p:sp>
      <p:sp>
        <p:nvSpPr>
          <p:cNvPr id="309" name="Google Shape;309;g304c2679569_0_3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04c2679569_0_3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g304c2679569_0_32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t>Trainer Notes</a:t>
            </a:r>
            <a:r>
              <a:rPr lang="en" sz="1200"/>
              <a:t>:  The next piece is to use a systematic approach to graph the students’ data from their WPRs into a system that is easily accessible by the Adv. Tiers  team when they meet to discuss how the student is progressing.    </a:t>
            </a:r>
            <a:endParaRPr sz="1200"/>
          </a:p>
          <a:p>
            <a:pPr indent="0" lvl="0" marL="0" rtl="0" algn="l">
              <a:spcBef>
                <a:spcPts val="0"/>
              </a:spcBef>
              <a:spcAft>
                <a:spcPts val="0"/>
              </a:spcAft>
              <a:buSzPts val="1100"/>
              <a:buNone/>
            </a:pPr>
            <a:r>
              <a:rPr lang="en">
                <a:solidFill>
                  <a:schemeClr val="dk1"/>
                </a:solidFill>
              </a:rPr>
              <a:t> Your system for analyzing  the data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 Should be able to graph or chart the data for visual representation.</a:t>
            </a:r>
            <a:endParaRPr>
              <a:solidFill>
                <a:schemeClr val="dk1"/>
              </a:solidFill>
            </a:endParaRPr>
          </a:p>
          <a:p>
            <a:pPr indent="0" lvl="0" marL="457200" rtl="0" algn="l">
              <a:spcBef>
                <a:spcPts val="0"/>
              </a:spcBef>
              <a:spcAft>
                <a:spcPts val="0"/>
              </a:spcAft>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Allow the team to look for trends such as; Is the behavior increasing, decreasing, or remaining static?</a:t>
            </a:r>
            <a:endParaRPr>
              <a:solidFill>
                <a:schemeClr val="dk1"/>
              </a:solidFill>
            </a:endParaRPr>
          </a:p>
          <a:p>
            <a:pPr indent="0" lvl="0" marL="457200" rtl="0" algn="l">
              <a:spcBef>
                <a:spcPts val="0"/>
              </a:spcBef>
              <a:spcAft>
                <a:spcPts val="0"/>
              </a:spcAft>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Should allow for comparison between baseline and  goals.</a:t>
            </a:r>
            <a:endParaRPr>
              <a:solidFill>
                <a:schemeClr val="dk1"/>
              </a:solidFill>
            </a:endParaRPr>
          </a:p>
          <a:p>
            <a:pPr indent="0" lvl="0" marL="0" rtl="0" algn="l">
              <a:lnSpc>
                <a:spcPct val="100000"/>
              </a:lnSpc>
              <a:spcBef>
                <a:spcPts val="0"/>
              </a:spcBef>
              <a:spcAft>
                <a:spcPts val="0"/>
              </a:spcAft>
              <a:buNone/>
            </a:pPr>
            <a:r>
              <a:t/>
            </a:r>
            <a:endParaRPr sz="1200">
              <a:solidFill>
                <a:srgbClr val="FF0000"/>
              </a:solidFill>
            </a:endParaRPr>
          </a:p>
        </p:txBody>
      </p:sp>
      <p:sp>
        <p:nvSpPr>
          <p:cNvPr id="317" name="Google Shape;317;g304c2679569_0_328: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04c2679569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g304c2679569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 sz="1200">
                <a:solidFill>
                  <a:schemeClr val="dk1"/>
                </a:solidFill>
                <a:latin typeface="Calibri"/>
                <a:ea typeface="Calibri"/>
                <a:cs typeface="Calibri"/>
                <a:sym typeface="Calibri"/>
              </a:rPr>
              <a:t>Trainer Notes</a:t>
            </a:r>
            <a:r>
              <a:rPr lang="en" sz="1200">
                <a:solidFill>
                  <a:schemeClr val="dk1"/>
                </a:solidFill>
                <a:latin typeface="Calibri"/>
                <a:ea typeface="Calibri"/>
                <a:cs typeface="Calibri"/>
                <a:sym typeface="Calibri"/>
              </a:rPr>
              <a:t>: The  Advanced Tier Spreadsheet  is an electronic collection system option that your team could choose to utilize and it is free.  We love free!  You can access it on the MO SW-PBS website. ( Reminder: you may need to enable macros.) </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400"/>
              <a:buFont typeface="Arial"/>
              <a:buNone/>
            </a:pPr>
            <a:r>
              <a:t/>
            </a:r>
            <a:endParaRPr sz="1200">
              <a:solidFill>
                <a:schemeClr val="dk1"/>
              </a:solidFill>
            </a:endParaRPr>
          </a:p>
          <a:p>
            <a:pPr indent="0" lvl="0" marL="0" rtl="0" algn="l">
              <a:lnSpc>
                <a:spcPct val="100000"/>
              </a:lnSpc>
              <a:spcBef>
                <a:spcPts val="0"/>
              </a:spcBef>
              <a:spcAft>
                <a:spcPts val="0"/>
              </a:spcAft>
              <a:buSzPts val="1400"/>
              <a:buNone/>
            </a:pPr>
            <a:r>
              <a:t/>
            </a:r>
            <a:endParaRPr i="1" sz="1200">
              <a:solidFill>
                <a:schemeClr val="dk1"/>
              </a:solidFill>
            </a:endParaRPr>
          </a:p>
        </p:txBody>
      </p:sp>
      <p:sp>
        <p:nvSpPr>
          <p:cNvPr id="324" name="Google Shape;324;g304c2679569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a:t>Trainer Notes:</a:t>
            </a:r>
            <a:r>
              <a:rPr b="0" lang="en"/>
              <a:t>  </a:t>
            </a:r>
            <a:endParaRPr/>
          </a:p>
          <a:p>
            <a:pPr indent="0" lvl="0" marL="0" rtl="0" algn="l">
              <a:lnSpc>
                <a:spcPct val="100000"/>
              </a:lnSpc>
              <a:spcBef>
                <a:spcPts val="0"/>
              </a:spcBef>
              <a:spcAft>
                <a:spcPts val="0"/>
              </a:spcAft>
              <a:buSzPts val="1400"/>
              <a:buNone/>
            </a:pPr>
            <a:r>
              <a:rPr b="1" lang="en"/>
              <a:t>To Know/To Say:</a:t>
            </a:r>
            <a:r>
              <a:rPr b="0" lang="en"/>
              <a:t>  </a:t>
            </a:r>
            <a:r>
              <a:rPr lang="en"/>
              <a:t>“These will be the Working Agreements we will honor during all our training sessions this year.”</a:t>
            </a:r>
            <a:endParaRPr/>
          </a:p>
          <a:p>
            <a:pPr indent="0" lvl="0" marL="0" rtl="0" algn="l">
              <a:lnSpc>
                <a:spcPct val="100000"/>
              </a:lnSpc>
              <a:spcBef>
                <a:spcPts val="0"/>
              </a:spcBef>
              <a:spcAft>
                <a:spcPts val="0"/>
              </a:spcAft>
              <a:buSzPts val="1400"/>
              <a:buNone/>
            </a:pPr>
            <a:r>
              <a:t/>
            </a:r>
            <a:endParaRPr/>
          </a:p>
        </p:txBody>
      </p:sp>
      <p:sp>
        <p:nvSpPr>
          <p:cNvPr id="141" name="Google Shape;141;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460a6efbd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460a6efbd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  </a:t>
            </a:r>
            <a:r>
              <a:rPr lang="en"/>
              <a:t>From this example you can see that it still shows the trends and progress even if using the adv. Tiers spreadsheet to document weekly progress.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sz="1200">
                <a:solidFill>
                  <a:schemeClr val="dk1"/>
                </a:solidFill>
              </a:rPr>
              <a:t>If your team chooses to use the Adv. Tiers spreadsheet here are the directions for how you can use it to record weekly instead of daily:</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b="1" sz="1200">
              <a:solidFill>
                <a:schemeClr val="dk1"/>
              </a:solidFill>
            </a:endParaRPr>
          </a:p>
          <a:p>
            <a:pPr indent="-298450" lvl="0" marL="457200" rtl="0" algn="l">
              <a:spcBef>
                <a:spcPts val="0"/>
              </a:spcBef>
              <a:spcAft>
                <a:spcPts val="0"/>
              </a:spcAft>
              <a:buSzPts val="1100"/>
              <a:buChar char="●"/>
            </a:pPr>
            <a:r>
              <a:rPr lang="en"/>
              <a:t>Open the Advanced Tiers Spreadsheet found on the MO SW- PBS website.</a:t>
            </a:r>
            <a:endParaRPr/>
          </a:p>
          <a:p>
            <a:pPr indent="-298450" lvl="0" marL="457200" rtl="0" algn="l">
              <a:spcBef>
                <a:spcPts val="0"/>
              </a:spcBef>
              <a:spcAft>
                <a:spcPts val="0"/>
              </a:spcAft>
              <a:buSzPts val="1100"/>
              <a:buChar char="●"/>
            </a:pPr>
            <a:r>
              <a:rPr lang="en"/>
              <a:t>Add student information in the first tab.</a:t>
            </a:r>
            <a:endParaRPr/>
          </a:p>
          <a:p>
            <a:pPr indent="-298450" lvl="0" marL="457200" rtl="0" algn="l">
              <a:spcBef>
                <a:spcPts val="0"/>
              </a:spcBef>
              <a:spcAft>
                <a:spcPts val="0"/>
              </a:spcAft>
              <a:buSzPts val="1100"/>
              <a:buChar char="●"/>
            </a:pPr>
            <a:r>
              <a:rPr lang="en"/>
              <a:t>Click on the tab for the student whose data you are adding.</a:t>
            </a:r>
            <a:endParaRPr/>
          </a:p>
          <a:p>
            <a:pPr indent="-298450" lvl="0" marL="457200" rtl="0" algn="l">
              <a:spcBef>
                <a:spcPts val="0"/>
              </a:spcBef>
              <a:spcAft>
                <a:spcPts val="0"/>
              </a:spcAft>
              <a:buSzPts val="1100"/>
              <a:buChar char="●"/>
            </a:pPr>
            <a:r>
              <a:rPr lang="en"/>
              <a:t>When filling out the first column, the first date must fall on a Monday.  The remaining dates will autofill.</a:t>
            </a:r>
            <a:endParaRPr/>
          </a:p>
          <a:p>
            <a:pPr indent="-298450" lvl="0" marL="457200" rtl="0" algn="l">
              <a:spcBef>
                <a:spcPts val="0"/>
              </a:spcBef>
              <a:spcAft>
                <a:spcPts val="0"/>
              </a:spcAft>
              <a:buSzPts val="1100"/>
              <a:buChar char="●"/>
            </a:pPr>
            <a:r>
              <a:rPr lang="en"/>
              <a:t>Fill in the goal for the week and then add the weekly data to the day of your choice (i.e. if you are entering every Friday, only enter in Friday rows).</a:t>
            </a:r>
            <a:endParaRPr/>
          </a:p>
          <a:p>
            <a:pPr indent="-298450" lvl="0" marL="457200" rtl="0" algn="l">
              <a:spcBef>
                <a:spcPts val="0"/>
              </a:spcBef>
              <a:spcAft>
                <a:spcPts val="0"/>
              </a:spcAft>
              <a:buSzPts val="1100"/>
              <a:buChar char="●"/>
            </a:pPr>
            <a:r>
              <a:rPr lang="en"/>
              <a:t>A graph will appear to the right of the data as you progress.</a:t>
            </a:r>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04c2679569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04c2679569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 sz="1200">
                <a:solidFill>
                  <a:schemeClr val="dk1"/>
                </a:solidFill>
              </a:rPr>
              <a:t>Trainer Notes:</a:t>
            </a:r>
            <a:r>
              <a:rPr lang="en" sz="1200">
                <a:solidFill>
                  <a:schemeClr val="dk1"/>
                </a:solidFill>
              </a:rPr>
              <a:t>  If you choose to use the Adv. Tiers Spreadsheet you may want to create a common data folder that will be shared with the adv. Tiers team.  Some other considerations are as follows: Use one spreadsheet to record data of all students participating in Tier 2 Interventions. </a:t>
            </a:r>
            <a:endParaRPr sz="1200">
              <a:solidFill>
                <a:schemeClr val="dk1"/>
              </a:solidFill>
            </a:endParaRPr>
          </a:p>
          <a:p>
            <a:pPr indent="0" lvl="0" marL="0" rtl="0" algn="l">
              <a:lnSpc>
                <a:spcPct val="100000"/>
              </a:lnSpc>
              <a:spcBef>
                <a:spcPts val="0"/>
              </a:spcBef>
              <a:spcAft>
                <a:spcPts val="0"/>
              </a:spcAft>
              <a:buSzPts val="1400"/>
              <a:buNone/>
            </a:pPr>
            <a:r>
              <a:rPr lang="en" sz="1200">
                <a:solidFill>
                  <a:schemeClr val="dk1"/>
                </a:solidFill>
              </a:rPr>
              <a:t>Use a seperate spreadsheet for each intervention</a:t>
            </a:r>
            <a:endParaRPr sz="1200">
              <a:solidFill>
                <a:schemeClr val="dk1"/>
              </a:solidFill>
            </a:endParaRPr>
          </a:p>
          <a:p>
            <a:pPr indent="0" lvl="0" marL="0" rtl="0" algn="l">
              <a:lnSpc>
                <a:spcPct val="100000"/>
              </a:lnSpc>
              <a:spcBef>
                <a:spcPts val="0"/>
              </a:spcBef>
              <a:spcAft>
                <a:spcPts val="0"/>
              </a:spcAft>
              <a:buSzPts val="1400"/>
              <a:buNone/>
            </a:pPr>
            <a:r>
              <a:rPr lang="en" sz="1200">
                <a:solidFill>
                  <a:schemeClr val="dk1"/>
                </a:solidFill>
              </a:rPr>
              <a:t>Use a separate spreadsheet for each facilitator  </a:t>
            </a:r>
            <a:endParaRPr sz="1200">
              <a:solidFill>
                <a:schemeClr val="dk1"/>
              </a:solidFill>
            </a:endParaRPr>
          </a:p>
          <a:p>
            <a:pPr indent="0" lvl="0" marL="0"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p:txBody>
      </p:sp>
      <p:sp>
        <p:nvSpPr>
          <p:cNvPr id="338" name="Google Shape;338;g304c2679569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04c2679569_0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 name="Google Shape;344;g304c2679569_0_36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t>Trainer notes</a:t>
            </a:r>
            <a:r>
              <a:rPr lang="en" sz="1200"/>
              <a:t>:  The team should review data every 2 weeks to determine the impact of the intervention. It might be helpful for the chairperson or coordinator to use the Pre-Meeting organizer to organize which students need to be discussed. Reminder: the Pre-Meeting organizer from the Teaming lesson can help keep track of which students you need to review at each meeting.  </a:t>
            </a:r>
            <a:endParaRPr sz="1200"/>
          </a:p>
        </p:txBody>
      </p:sp>
      <p:sp>
        <p:nvSpPr>
          <p:cNvPr id="345" name="Google Shape;345;g304c2679569_0_36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04c2679569_0_3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5" name="Google Shape;355;g304c2679569_0_3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t>Trainer Notes</a:t>
            </a:r>
            <a:r>
              <a:rPr lang="en" sz="1200"/>
              <a:t>: Discuss the following questions. </a:t>
            </a:r>
            <a:endParaRPr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04c2679569_0_3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sz="1200"/>
              <a:t>  What steps do you need to add to your action plan? </a:t>
            </a:r>
            <a:endParaRPr sz="1200"/>
          </a:p>
        </p:txBody>
      </p:sp>
      <p:sp>
        <p:nvSpPr>
          <p:cNvPr id="361" name="Google Shape;361;g304c2679569_0_3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t>Trainer Notes; </a:t>
            </a:r>
            <a:r>
              <a:rPr lang="en"/>
              <a:t> </a:t>
            </a:r>
            <a:r>
              <a:rPr lang="en" sz="1200"/>
              <a:t>Now that you have the student data, how will your team analyze it? </a:t>
            </a:r>
            <a:endParaRPr sz="1200"/>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73" name="Google Shape;373;p45: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b="1" lang="en" sz="1200"/>
              <a:t>Trainer Notes</a:t>
            </a:r>
            <a:r>
              <a:rPr lang="en" sz="1200"/>
              <a:t>: In reviewing this data you can see that this student’s current rate of progress, he will reach the goal line in 3 weeks. The student is making progress toward the goal at an acceptable rate.</a:t>
            </a:r>
            <a:endParaRPr sz="1200"/>
          </a:p>
          <a:p>
            <a:pPr indent="0" lvl="0" marL="0" rtl="0" algn="l">
              <a:lnSpc>
                <a:spcPct val="90000"/>
              </a:lnSpc>
              <a:spcBef>
                <a:spcPts val="600"/>
              </a:spcBef>
              <a:spcAft>
                <a:spcPts val="0"/>
              </a:spcAft>
              <a:buSzPts val="1100"/>
              <a:buNone/>
            </a:pPr>
            <a:r>
              <a:rPr lang="en" sz="1200"/>
              <a:t>Which means they are having a Positive Response to the Intervention.  </a:t>
            </a:r>
            <a:endParaRPr sz="1200"/>
          </a:p>
          <a:p>
            <a:pPr indent="0" lvl="0" marL="0" rtl="0" algn="l">
              <a:lnSpc>
                <a:spcPct val="90000"/>
              </a:lnSpc>
              <a:spcBef>
                <a:spcPts val="600"/>
              </a:spcBef>
              <a:spcAft>
                <a:spcPts val="0"/>
              </a:spcAft>
              <a:buSzPts val="1100"/>
              <a:buNone/>
            </a:pPr>
            <a:r>
              <a:rPr lang="en" sz="1200"/>
              <a:t>Depending on your intervention data decision rules your team will decide if the student should do one of the following: </a:t>
            </a:r>
            <a:endParaRPr sz="1200"/>
          </a:p>
          <a:p>
            <a:pPr indent="-76200" lvl="2" marL="914400" rtl="0" algn="l">
              <a:lnSpc>
                <a:spcPct val="90000"/>
              </a:lnSpc>
              <a:spcBef>
                <a:spcPts val="1400"/>
              </a:spcBef>
              <a:spcAft>
                <a:spcPts val="0"/>
              </a:spcAft>
              <a:buClr>
                <a:schemeClr val="dk1"/>
              </a:buClr>
              <a:buSzPts val="1200"/>
              <a:buChar char="•"/>
            </a:pPr>
            <a:r>
              <a:rPr lang="en" sz="1200"/>
              <a:t>Continue intervention with the current goal</a:t>
            </a:r>
            <a:endParaRPr sz="1200"/>
          </a:p>
          <a:p>
            <a:pPr indent="-76200" lvl="2" marL="914400" rtl="0" algn="l">
              <a:lnSpc>
                <a:spcPct val="90000"/>
              </a:lnSpc>
              <a:spcBef>
                <a:spcPts val="1400"/>
              </a:spcBef>
              <a:spcAft>
                <a:spcPts val="0"/>
              </a:spcAft>
              <a:buClr>
                <a:schemeClr val="dk1"/>
              </a:buClr>
              <a:buSzPts val="1200"/>
              <a:buChar char="•"/>
            </a:pPr>
            <a:r>
              <a:rPr lang="en" sz="1200"/>
              <a:t>Continue intervention with goal increased</a:t>
            </a:r>
            <a:endParaRPr sz="1200"/>
          </a:p>
          <a:p>
            <a:pPr indent="-76200" lvl="3" marL="1371600" rtl="0" algn="l">
              <a:lnSpc>
                <a:spcPct val="90000"/>
              </a:lnSpc>
              <a:spcBef>
                <a:spcPts val="1200"/>
              </a:spcBef>
              <a:spcAft>
                <a:spcPts val="0"/>
              </a:spcAft>
              <a:buClr>
                <a:schemeClr val="dk1"/>
              </a:buClr>
              <a:buSzPts val="1200"/>
              <a:buChar char="–"/>
            </a:pPr>
            <a:r>
              <a:rPr lang="en" sz="1200"/>
              <a:t>If goal was not at 80%</a:t>
            </a:r>
            <a:endParaRPr sz="1200"/>
          </a:p>
          <a:p>
            <a:pPr indent="-76200" lvl="2" marL="914400" rtl="0" algn="l">
              <a:lnSpc>
                <a:spcPct val="90000"/>
              </a:lnSpc>
              <a:spcBef>
                <a:spcPts val="1400"/>
              </a:spcBef>
              <a:spcAft>
                <a:spcPts val="0"/>
              </a:spcAft>
              <a:buClr>
                <a:schemeClr val="dk1"/>
              </a:buClr>
              <a:buSzPts val="1200"/>
              <a:buChar char="•"/>
            </a:pPr>
            <a:r>
              <a:rPr lang="en" sz="1200">
                <a:solidFill>
                  <a:schemeClr val="dk1"/>
                </a:solidFill>
              </a:rPr>
              <a:t>Begin Fading </a:t>
            </a:r>
            <a:endParaRPr sz="1200"/>
          </a:p>
          <a:p>
            <a:pPr indent="-225882" lvl="0" marL="225882" rtl="0" algn="l">
              <a:lnSpc>
                <a:spcPct val="100000"/>
              </a:lnSpc>
              <a:spcBef>
                <a:spcPts val="0"/>
              </a:spcBef>
              <a:spcAft>
                <a:spcPts val="0"/>
              </a:spcAft>
              <a:buSzPts val="1400"/>
              <a:buNone/>
            </a:pPr>
            <a:r>
              <a:t/>
            </a:r>
            <a:endParaRPr sz="1200"/>
          </a:p>
          <a:p>
            <a:pPr indent="0" lvl="0" marL="228600" marR="0" rtl="0" algn="l">
              <a:lnSpc>
                <a:spcPct val="100000"/>
              </a:lnSpc>
              <a:spcBef>
                <a:spcPts val="0"/>
              </a:spcBef>
              <a:spcAft>
                <a:spcPts val="0"/>
              </a:spcAft>
              <a:buSzPts val="1400"/>
              <a:buNone/>
            </a:pPr>
            <a:r>
              <a:t/>
            </a:r>
            <a:endParaRPr sz="1200"/>
          </a:p>
          <a:p>
            <a:pPr indent="-228600" lvl="0" marL="228600" marR="0" rtl="0" algn="l">
              <a:lnSpc>
                <a:spcPct val="100000"/>
              </a:lnSpc>
              <a:spcBef>
                <a:spcPts val="0"/>
              </a:spcBef>
              <a:spcAft>
                <a:spcPts val="0"/>
              </a:spcAft>
              <a:buSzPts val="1400"/>
              <a:buNone/>
            </a:pPr>
            <a:r>
              <a:t/>
            </a:r>
            <a:endParaRPr i="0" sz="1200" u="none" cap="none" strike="noStrike">
              <a:latin typeface="Calibri"/>
              <a:ea typeface="Calibri"/>
              <a:cs typeface="Calibri"/>
              <a:sym typeface="Calibri"/>
            </a:endParaRPr>
          </a:p>
        </p:txBody>
      </p:sp>
      <p:sp>
        <p:nvSpPr>
          <p:cNvPr id="374" name="Google Shape;374;p45: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84" name="Google Shape;384;p46: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400"/>
              <a:buNone/>
            </a:pPr>
            <a:r>
              <a:rPr b="1" lang="en" sz="1200">
                <a:solidFill>
                  <a:schemeClr val="dk1"/>
                </a:solidFill>
              </a:rPr>
              <a:t>Trainer Notes:</a:t>
            </a:r>
            <a:r>
              <a:rPr lang="en" sz="1200">
                <a:solidFill>
                  <a:schemeClr val="dk1"/>
                </a:solidFill>
              </a:rPr>
              <a:t> At this student’s current rate of progress, he will require 6 weeks to reach the goal.  The student is making progress, however, the rate is slower than what we would considerable acceptable.</a:t>
            </a:r>
            <a:endParaRPr sz="1200">
              <a:solidFill>
                <a:schemeClr val="dk1"/>
              </a:solidFill>
            </a:endParaRPr>
          </a:p>
          <a:p>
            <a:pPr indent="0" lvl="0" marL="0" rtl="0" algn="l">
              <a:lnSpc>
                <a:spcPct val="90000"/>
              </a:lnSpc>
              <a:spcBef>
                <a:spcPts val="600"/>
              </a:spcBef>
              <a:spcAft>
                <a:spcPts val="0"/>
              </a:spcAft>
              <a:buSzPts val="1100"/>
              <a:buNone/>
            </a:pPr>
            <a:r>
              <a:rPr lang="en" sz="1200">
                <a:solidFill>
                  <a:schemeClr val="dk1"/>
                </a:solidFill>
              </a:rPr>
              <a:t>Which means this student is having a Questionable Response to the Intervention. So the team needs to discuss the following: </a:t>
            </a:r>
            <a:endParaRPr sz="1200">
              <a:solidFill>
                <a:schemeClr val="dk1"/>
              </a:solidFill>
            </a:endParaRPr>
          </a:p>
          <a:p>
            <a:pPr indent="-76200" lvl="1" marL="457200" rtl="0" algn="l">
              <a:lnSpc>
                <a:spcPct val="90000"/>
              </a:lnSpc>
              <a:spcBef>
                <a:spcPts val="600"/>
              </a:spcBef>
              <a:spcAft>
                <a:spcPts val="0"/>
              </a:spcAft>
              <a:buClr>
                <a:schemeClr val="dk1"/>
              </a:buClr>
              <a:buSzPts val="1200"/>
              <a:buChar char="❏"/>
            </a:pPr>
            <a:r>
              <a:rPr lang="en" sz="1200">
                <a:solidFill>
                  <a:schemeClr val="dk1"/>
                </a:solidFill>
              </a:rPr>
              <a:t>Was intervention implemented as intended?</a:t>
            </a:r>
            <a:endParaRPr sz="1200">
              <a:solidFill>
                <a:schemeClr val="dk1"/>
              </a:solidFill>
            </a:endParaRPr>
          </a:p>
          <a:p>
            <a:pPr indent="-76200" lvl="2" marL="914400" rtl="0" algn="l">
              <a:lnSpc>
                <a:spcPct val="90000"/>
              </a:lnSpc>
              <a:spcBef>
                <a:spcPts val="600"/>
              </a:spcBef>
              <a:spcAft>
                <a:spcPts val="0"/>
              </a:spcAft>
              <a:buClr>
                <a:schemeClr val="dk1"/>
              </a:buClr>
              <a:buSzPts val="1200"/>
              <a:buChar char="❏"/>
            </a:pPr>
            <a:r>
              <a:rPr lang="en" sz="1200">
                <a:solidFill>
                  <a:schemeClr val="dk1"/>
                </a:solidFill>
              </a:rPr>
              <a:t>If no - employ strategies to increase fidelity of implementation </a:t>
            </a:r>
            <a:endParaRPr sz="1200">
              <a:solidFill>
                <a:schemeClr val="dk1"/>
              </a:solidFill>
            </a:endParaRPr>
          </a:p>
          <a:p>
            <a:pPr indent="-76200" lvl="2" marL="914400" rtl="0" algn="l">
              <a:lnSpc>
                <a:spcPct val="90000"/>
              </a:lnSpc>
              <a:spcBef>
                <a:spcPts val="600"/>
              </a:spcBef>
              <a:spcAft>
                <a:spcPts val="0"/>
              </a:spcAft>
              <a:buClr>
                <a:schemeClr val="dk1"/>
              </a:buClr>
              <a:buSzPts val="1200"/>
              <a:buChar char="❏"/>
            </a:pPr>
            <a:r>
              <a:rPr lang="en" sz="1200">
                <a:solidFill>
                  <a:schemeClr val="dk1"/>
                </a:solidFill>
              </a:rPr>
              <a:t>If yes -increase intensity of current intervention for a short period of time and assess impact.  </a:t>
            </a:r>
            <a:endParaRPr sz="1200">
              <a:solidFill>
                <a:schemeClr val="dk1"/>
              </a:solidFill>
            </a:endParaRPr>
          </a:p>
          <a:p>
            <a:pPr indent="-304800" lvl="3" marL="1828800" rtl="0" algn="l">
              <a:lnSpc>
                <a:spcPct val="90000"/>
              </a:lnSpc>
              <a:spcBef>
                <a:spcPts val="600"/>
              </a:spcBef>
              <a:spcAft>
                <a:spcPts val="0"/>
              </a:spcAft>
              <a:buClr>
                <a:schemeClr val="dk1"/>
              </a:buClr>
              <a:buSzPts val="1200"/>
              <a:buChar char="❏"/>
            </a:pPr>
            <a:r>
              <a:rPr lang="en" sz="1200">
                <a:solidFill>
                  <a:schemeClr val="dk1"/>
                </a:solidFill>
              </a:rPr>
              <a:t>If rate improves, continue.  </a:t>
            </a:r>
            <a:endParaRPr sz="1200">
              <a:solidFill>
                <a:schemeClr val="dk1"/>
              </a:solidFill>
            </a:endParaRPr>
          </a:p>
          <a:p>
            <a:pPr indent="-304800" lvl="3" marL="1828800" rtl="0" algn="l">
              <a:lnSpc>
                <a:spcPct val="90000"/>
              </a:lnSpc>
              <a:spcBef>
                <a:spcPts val="600"/>
              </a:spcBef>
              <a:spcAft>
                <a:spcPts val="0"/>
              </a:spcAft>
              <a:buClr>
                <a:schemeClr val="dk1"/>
              </a:buClr>
              <a:buSzPts val="1200"/>
              <a:buChar char="❏"/>
            </a:pPr>
            <a:r>
              <a:rPr lang="en" sz="1200">
                <a:solidFill>
                  <a:schemeClr val="dk1"/>
                </a:solidFill>
              </a:rPr>
              <a:t>If rate does not improve, return to problem solving.</a:t>
            </a:r>
            <a:endParaRPr sz="1200">
              <a:solidFill>
                <a:schemeClr val="dk1"/>
              </a:solidFill>
            </a:endParaRPr>
          </a:p>
          <a:p>
            <a:pPr indent="-225882" lvl="0" marL="225882" rtl="0" algn="l">
              <a:lnSpc>
                <a:spcPct val="100000"/>
              </a:lnSpc>
              <a:spcBef>
                <a:spcPts val="0"/>
              </a:spcBef>
              <a:spcAft>
                <a:spcPts val="0"/>
              </a:spcAft>
              <a:buSzPts val="1400"/>
              <a:buNone/>
            </a:pPr>
            <a:r>
              <a:t/>
            </a:r>
            <a:endParaRPr sz="1200">
              <a:solidFill>
                <a:schemeClr val="dk1"/>
              </a:solidFill>
            </a:endParaRPr>
          </a:p>
          <a:p>
            <a:pPr indent="-225882" lvl="0" marL="225882" rtl="0" algn="l">
              <a:lnSpc>
                <a:spcPct val="100000"/>
              </a:lnSpc>
              <a:spcBef>
                <a:spcPts val="0"/>
              </a:spcBef>
              <a:spcAft>
                <a:spcPts val="0"/>
              </a:spcAft>
              <a:buSzPts val="1400"/>
              <a:buNone/>
            </a:pPr>
            <a:r>
              <a:t/>
            </a:r>
            <a:endParaRPr sz="1200">
              <a:solidFill>
                <a:schemeClr val="dk1"/>
              </a:solidFill>
            </a:endParaRPr>
          </a:p>
          <a:p>
            <a:pPr indent="-228600" lvl="0" marL="228600" marR="0" rtl="0" algn="l">
              <a:lnSpc>
                <a:spcPct val="100000"/>
              </a:lnSpc>
              <a:spcBef>
                <a:spcPts val="0"/>
              </a:spcBef>
              <a:spcAft>
                <a:spcPts val="0"/>
              </a:spcAft>
              <a:buSzPts val="1400"/>
              <a:buNone/>
            </a:pPr>
            <a:r>
              <a:t/>
            </a:r>
            <a:endParaRPr sz="1200" u="none" cap="none" strike="noStrike">
              <a:solidFill>
                <a:schemeClr val="dk1"/>
              </a:solidFill>
            </a:endParaRPr>
          </a:p>
        </p:txBody>
      </p:sp>
      <p:sp>
        <p:nvSpPr>
          <p:cNvPr id="385" name="Google Shape;385;p46: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395" name="Google Shape;395;p47: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400"/>
              <a:buNone/>
            </a:pPr>
            <a:r>
              <a:rPr b="1" lang="en" sz="1200">
                <a:solidFill>
                  <a:schemeClr val="dk1"/>
                </a:solidFill>
              </a:rPr>
              <a:t>Trainer Notes:</a:t>
            </a:r>
            <a:r>
              <a:rPr lang="en" sz="1200">
                <a:solidFill>
                  <a:schemeClr val="dk1"/>
                </a:solidFill>
              </a:rPr>
              <a:t> </a:t>
            </a:r>
            <a:endParaRPr sz="1200">
              <a:solidFill>
                <a:schemeClr val="dk1"/>
              </a:solidFill>
            </a:endParaRPr>
          </a:p>
          <a:p>
            <a:pPr indent="0" lvl="0" marL="0" rtl="0" algn="l">
              <a:lnSpc>
                <a:spcPct val="100000"/>
              </a:lnSpc>
              <a:spcBef>
                <a:spcPts val="0"/>
              </a:spcBef>
              <a:spcAft>
                <a:spcPts val="0"/>
              </a:spcAft>
              <a:buSzPts val="1400"/>
              <a:buNone/>
            </a:pPr>
            <a:r>
              <a:rPr lang="en" sz="1200">
                <a:solidFill>
                  <a:schemeClr val="dk1"/>
                </a:solidFill>
              </a:rPr>
              <a:t>This child’s level of performance ranges from 50% to 25%.</a:t>
            </a:r>
            <a:endParaRPr sz="1200">
              <a:solidFill>
                <a:schemeClr val="dk1"/>
              </a:solidFill>
            </a:endParaRPr>
          </a:p>
          <a:p>
            <a:pPr indent="0" lvl="0" marL="0" rtl="0" algn="l">
              <a:lnSpc>
                <a:spcPct val="100000"/>
              </a:lnSpc>
              <a:spcBef>
                <a:spcPts val="0"/>
              </a:spcBef>
              <a:spcAft>
                <a:spcPts val="0"/>
              </a:spcAft>
              <a:buSzPts val="1400"/>
              <a:buNone/>
            </a:pPr>
            <a:r>
              <a:t/>
            </a:r>
            <a:endParaRPr sz="1200">
              <a:solidFill>
                <a:schemeClr val="dk1"/>
              </a:solidFill>
            </a:endParaRPr>
          </a:p>
          <a:p>
            <a:pPr indent="-225882" lvl="0" marL="225882" rtl="0" algn="l">
              <a:lnSpc>
                <a:spcPct val="100000"/>
              </a:lnSpc>
              <a:spcBef>
                <a:spcPts val="0"/>
              </a:spcBef>
              <a:spcAft>
                <a:spcPts val="0"/>
              </a:spcAft>
              <a:buClr>
                <a:schemeClr val="dk1"/>
              </a:buClr>
              <a:buSzPts val="1200"/>
              <a:buAutoNum type="arabicParenR"/>
            </a:pPr>
            <a:r>
              <a:rPr lang="en" sz="1200">
                <a:solidFill>
                  <a:schemeClr val="dk1"/>
                </a:solidFill>
              </a:rPr>
              <a:t>The gap between this child’s trend line and the goal line is growing wider.  The response to the intervention is poor. So the team needs to discuss the following</a:t>
            </a:r>
            <a:endParaRPr sz="1200">
              <a:solidFill>
                <a:schemeClr val="dk1"/>
              </a:solidFill>
            </a:endParaRPr>
          </a:p>
          <a:p>
            <a:pPr indent="0" lvl="0" marL="0" rtl="0" algn="l">
              <a:lnSpc>
                <a:spcPct val="90000"/>
              </a:lnSpc>
              <a:spcBef>
                <a:spcPts val="600"/>
              </a:spcBef>
              <a:spcAft>
                <a:spcPts val="0"/>
              </a:spcAft>
              <a:buSzPts val="1100"/>
              <a:buNone/>
            </a:pPr>
            <a:r>
              <a:t/>
            </a:r>
            <a:endParaRPr sz="1200">
              <a:solidFill>
                <a:schemeClr val="dk1"/>
              </a:solidFill>
            </a:endParaRPr>
          </a:p>
          <a:p>
            <a:pPr indent="-76200" lvl="1" marL="457200" rtl="0" algn="l">
              <a:lnSpc>
                <a:spcPct val="90000"/>
              </a:lnSpc>
              <a:spcBef>
                <a:spcPts val="600"/>
              </a:spcBef>
              <a:spcAft>
                <a:spcPts val="0"/>
              </a:spcAft>
              <a:buClr>
                <a:schemeClr val="dk1"/>
              </a:buClr>
              <a:buSzPts val="1200"/>
              <a:buChar char="–"/>
            </a:pPr>
            <a:r>
              <a:rPr lang="en" sz="1200">
                <a:solidFill>
                  <a:schemeClr val="dk1"/>
                </a:solidFill>
              </a:rPr>
              <a:t>Was the intervention implemented as intended?</a:t>
            </a:r>
            <a:endParaRPr sz="1200">
              <a:solidFill>
                <a:schemeClr val="dk1"/>
              </a:solidFill>
            </a:endParaRPr>
          </a:p>
          <a:p>
            <a:pPr indent="-76200" lvl="2" marL="914400" rtl="0" algn="l">
              <a:lnSpc>
                <a:spcPct val="90000"/>
              </a:lnSpc>
              <a:spcBef>
                <a:spcPts val="600"/>
              </a:spcBef>
              <a:spcAft>
                <a:spcPts val="0"/>
              </a:spcAft>
              <a:buClr>
                <a:schemeClr val="dk1"/>
              </a:buClr>
              <a:buSzPts val="1200"/>
              <a:buChar char="•"/>
            </a:pPr>
            <a:r>
              <a:rPr lang="en" sz="1200">
                <a:solidFill>
                  <a:schemeClr val="dk1"/>
                </a:solidFill>
              </a:rPr>
              <a:t>If no - employ strategies to increase fidelity of implementation </a:t>
            </a:r>
            <a:endParaRPr sz="1200">
              <a:solidFill>
                <a:schemeClr val="dk1"/>
              </a:solidFill>
            </a:endParaRPr>
          </a:p>
          <a:p>
            <a:pPr indent="-76200" lvl="2" marL="914400" rtl="0" algn="l">
              <a:lnSpc>
                <a:spcPct val="90000"/>
              </a:lnSpc>
              <a:spcBef>
                <a:spcPts val="600"/>
              </a:spcBef>
              <a:spcAft>
                <a:spcPts val="0"/>
              </a:spcAft>
              <a:buClr>
                <a:schemeClr val="dk1"/>
              </a:buClr>
              <a:buSzPts val="1200"/>
              <a:buChar char="•"/>
            </a:pPr>
            <a:r>
              <a:rPr lang="en" sz="1200">
                <a:solidFill>
                  <a:schemeClr val="dk1"/>
                </a:solidFill>
              </a:rPr>
              <a:t>If yes -</a:t>
            </a:r>
            <a:endParaRPr sz="1200">
              <a:solidFill>
                <a:schemeClr val="dk1"/>
              </a:solidFill>
            </a:endParaRPr>
          </a:p>
          <a:p>
            <a:pPr indent="-76200" lvl="3" marL="1371600" rtl="0" algn="l">
              <a:lnSpc>
                <a:spcPct val="90000"/>
              </a:lnSpc>
              <a:spcBef>
                <a:spcPts val="1200"/>
              </a:spcBef>
              <a:spcAft>
                <a:spcPts val="0"/>
              </a:spcAft>
              <a:buClr>
                <a:schemeClr val="dk1"/>
              </a:buClr>
              <a:buSzPts val="1200"/>
              <a:buChar char="–"/>
            </a:pPr>
            <a:r>
              <a:rPr lang="en" sz="1200">
                <a:solidFill>
                  <a:schemeClr val="dk1"/>
                </a:solidFill>
              </a:rPr>
              <a:t>Was the problem identified correctly?</a:t>
            </a:r>
            <a:endParaRPr sz="1200">
              <a:solidFill>
                <a:schemeClr val="dk1"/>
              </a:solidFill>
            </a:endParaRPr>
          </a:p>
          <a:p>
            <a:pPr indent="-76200" lvl="3" marL="1371600" rtl="0" algn="l">
              <a:lnSpc>
                <a:spcPct val="90000"/>
              </a:lnSpc>
              <a:spcBef>
                <a:spcPts val="1200"/>
              </a:spcBef>
              <a:spcAft>
                <a:spcPts val="0"/>
              </a:spcAft>
              <a:buClr>
                <a:schemeClr val="dk1"/>
              </a:buClr>
              <a:buSzPts val="1200"/>
              <a:buChar char="–"/>
            </a:pPr>
            <a:r>
              <a:rPr lang="en" sz="1200">
                <a:solidFill>
                  <a:schemeClr val="dk1"/>
                </a:solidFill>
              </a:rPr>
              <a:t>Is intervention aligned with the function?</a:t>
            </a:r>
            <a:endParaRPr sz="1200">
              <a:solidFill>
                <a:schemeClr val="dk1"/>
              </a:solidFill>
            </a:endParaRPr>
          </a:p>
          <a:p>
            <a:pPr indent="-76200" lvl="3" marL="1371600" rtl="0" algn="l">
              <a:lnSpc>
                <a:spcPct val="90000"/>
              </a:lnSpc>
              <a:spcBef>
                <a:spcPts val="1200"/>
              </a:spcBef>
              <a:spcAft>
                <a:spcPts val="0"/>
              </a:spcAft>
              <a:buClr>
                <a:schemeClr val="dk1"/>
              </a:buClr>
              <a:buSzPts val="1200"/>
              <a:buChar char="–"/>
            </a:pPr>
            <a:r>
              <a:rPr lang="en" sz="1200">
                <a:solidFill>
                  <a:schemeClr val="dk1"/>
                </a:solidFill>
              </a:rPr>
              <a:t>Are there other functions to consider? </a:t>
            </a:r>
            <a:endParaRPr sz="1200">
              <a:solidFill>
                <a:schemeClr val="dk1"/>
              </a:solidFill>
            </a:endParaRPr>
          </a:p>
          <a:p>
            <a:pPr indent="-149682" lvl="0" marL="225882" rtl="0" algn="l">
              <a:lnSpc>
                <a:spcPct val="100000"/>
              </a:lnSpc>
              <a:spcBef>
                <a:spcPts val="0"/>
              </a:spcBef>
              <a:spcAft>
                <a:spcPts val="0"/>
              </a:spcAft>
              <a:buSzPts val="1400"/>
              <a:buNone/>
            </a:pPr>
            <a:r>
              <a:t/>
            </a:r>
            <a:endParaRPr sz="1200">
              <a:solidFill>
                <a:schemeClr val="dk1"/>
              </a:solidFill>
            </a:endParaRPr>
          </a:p>
          <a:p>
            <a:pPr indent="-225882" lvl="0" marL="225882" rtl="0" algn="l">
              <a:lnSpc>
                <a:spcPct val="100000"/>
              </a:lnSpc>
              <a:spcBef>
                <a:spcPts val="0"/>
              </a:spcBef>
              <a:spcAft>
                <a:spcPts val="0"/>
              </a:spcAft>
              <a:buSzPts val="1400"/>
              <a:buNone/>
            </a:pPr>
            <a:r>
              <a:t/>
            </a:r>
            <a:endParaRPr sz="1200">
              <a:solidFill>
                <a:schemeClr val="dk1"/>
              </a:solidFill>
            </a:endParaRPr>
          </a:p>
          <a:p>
            <a:pPr indent="-225882" lvl="0" marL="225882" rtl="0" algn="l">
              <a:lnSpc>
                <a:spcPct val="100000"/>
              </a:lnSpc>
              <a:spcBef>
                <a:spcPts val="0"/>
              </a:spcBef>
              <a:spcAft>
                <a:spcPts val="0"/>
              </a:spcAft>
              <a:buSzPts val="1400"/>
              <a:buNone/>
            </a:pPr>
            <a:r>
              <a:t/>
            </a:r>
            <a:endParaRPr sz="1200">
              <a:solidFill>
                <a:schemeClr val="dk1"/>
              </a:solidFill>
              <a:latin typeface="Calibri"/>
              <a:ea typeface="Calibri"/>
              <a:cs typeface="Calibri"/>
              <a:sym typeface="Calibri"/>
            </a:endParaRPr>
          </a:p>
          <a:p>
            <a:pPr indent="-228600" lvl="0" marL="2286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96" name="Google Shape;396;p47: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405" name="Google Shape;405;p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
              <a:t>Trainer Notes:</a:t>
            </a:r>
            <a:r>
              <a:rPr lang="en"/>
              <a:t> Sprague (2008) indicates that a student in a Tier 2 Intervention should first reach the goal line within 3 weeks.  </a:t>
            </a:r>
            <a:endParaRPr/>
          </a:p>
          <a:p>
            <a:pPr indent="0" lvl="0" marL="0" rtl="0" algn="l">
              <a:lnSpc>
                <a:spcPct val="100000"/>
              </a:lnSpc>
              <a:spcBef>
                <a:spcPts val="0"/>
              </a:spcBef>
              <a:spcAft>
                <a:spcPts val="0"/>
              </a:spcAft>
              <a:buSzPts val="1400"/>
              <a:buNone/>
            </a:pPr>
            <a:r>
              <a:rPr lang="en"/>
              <a:t>If the student in a Tier 2 Intervention does not reach the goal line within 3 weeks, the rate of progress may be considered too slow.</a:t>
            </a:r>
            <a:endParaRPr/>
          </a:p>
          <a:p>
            <a:pPr indent="0" lvl="0" marL="0" rtl="0" algn="l">
              <a:lnSpc>
                <a:spcPct val="100000"/>
              </a:lnSpc>
              <a:spcBef>
                <a:spcPts val="0"/>
              </a:spcBef>
              <a:spcAft>
                <a:spcPts val="0"/>
              </a:spcAft>
              <a:buSzPts val="1400"/>
              <a:buNone/>
            </a:pPr>
            <a:r>
              <a:rPr lang="en"/>
              <a:t>Dr. Erica Lembke advises that the general recommendation from most researchers is that we need at least eight data points within 3 weeks of instruction before making a decision about whether or not an intervention change is needed</a:t>
            </a:r>
            <a:endParaRPr/>
          </a:p>
          <a:p>
            <a:pPr indent="0" lvl="0" marL="0" rtl="0" algn="l">
              <a:lnSpc>
                <a:spcPct val="100000"/>
              </a:lnSpc>
              <a:spcBef>
                <a:spcPts val="0"/>
              </a:spcBef>
              <a:spcAft>
                <a:spcPts val="0"/>
              </a:spcAft>
              <a:buSzPts val="1400"/>
              <a:buNone/>
            </a:pPr>
            <a:r>
              <a:t/>
            </a:r>
            <a:endParaRPr/>
          </a:p>
        </p:txBody>
      </p:sp>
      <p:sp>
        <p:nvSpPr>
          <p:cNvPr id="406" name="Google Shape;406;p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
              <a:t>Trainer Notes:</a:t>
            </a:r>
            <a:r>
              <a:rPr b="0" lang="en"/>
              <a:t>  </a:t>
            </a:r>
            <a:r>
              <a:rPr lang="en">
                <a:latin typeface="Arial"/>
                <a:ea typeface="Arial"/>
                <a:cs typeface="Arial"/>
                <a:sym typeface="Arial"/>
              </a:rPr>
              <a:t>Facilitator: Select an attention signal. </a:t>
            </a:r>
            <a:endParaRPr/>
          </a:p>
          <a:p>
            <a:pPr indent="0" lvl="0" marL="0" rtl="0" algn="l">
              <a:lnSpc>
                <a:spcPct val="100000"/>
              </a:lnSpc>
              <a:spcBef>
                <a:spcPts val="0"/>
              </a:spcBef>
              <a:spcAft>
                <a:spcPts val="0"/>
              </a:spcAft>
              <a:buSzPts val="1400"/>
              <a:buNone/>
            </a:pPr>
            <a:r>
              <a:rPr b="1" lang="en"/>
              <a:t>To Know/To Say:</a:t>
            </a:r>
            <a:r>
              <a:rPr b="0" lang="en"/>
              <a:t>  </a:t>
            </a:r>
            <a:r>
              <a:rPr lang="en">
                <a:latin typeface="Arial"/>
                <a:ea typeface="Arial"/>
                <a:cs typeface="Arial"/>
                <a:sym typeface="Arial"/>
              </a:rPr>
              <a:t>“One of our agreements is to follow the attention signal.”   </a:t>
            </a:r>
            <a:endParaRPr/>
          </a:p>
          <a:p>
            <a:pPr indent="0" lvl="0" marL="0" rtl="0" algn="l">
              <a:lnSpc>
                <a:spcPct val="100000"/>
              </a:lnSpc>
              <a:spcBef>
                <a:spcPts val="0"/>
              </a:spcBef>
              <a:spcAft>
                <a:spcPts val="0"/>
              </a:spcAft>
              <a:buSzPts val="1400"/>
              <a:buNone/>
            </a:pPr>
            <a:r>
              <a:rPr lang="en">
                <a:latin typeface="Arial"/>
                <a:ea typeface="Arial"/>
                <a:cs typeface="Arial"/>
                <a:sym typeface="Arial"/>
              </a:rPr>
              <a:t>“Your team will work with your school to develop an attention signal you will use in every setting.”</a:t>
            </a:r>
            <a:endParaRPr/>
          </a:p>
          <a:p>
            <a:pPr indent="0" lvl="0" marL="0" rtl="0" algn="l">
              <a:lnSpc>
                <a:spcPct val="100000"/>
              </a:lnSpc>
              <a:spcBef>
                <a:spcPts val="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SzPts val="1400"/>
              <a:buNone/>
            </a:pPr>
            <a:r>
              <a:rPr lang="en">
                <a:latin typeface="Arial"/>
                <a:ea typeface="Arial"/>
                <a:cs typeface="Arial"/>
                <a:sym typeface="Arial"/>
              </a:rPr>
              <a:t>“In order to get all of you focused after discussions, activities or breaks, </a:t>
            </a:r>
            <a:endParaRPr/>
          </a:p>
          <a:p>
            <a:pPr indent="0" lvl="0" marL="0" rtl="0" algn="l">
              <a:lnSpc>
                <a:spcPct val="100000"/>
              </a:lnSpc>
              <a:spcBef>
                <a:spcPts val="0"/>
              </a:spcBef>
              <a:spcAft>
                <a:spcPts val="0"/>
              </a:spcAft>
              <a:buSzPts val="1400"/>
              <a:buNone/>
            </a:pPr>
            <a:r>
              <a:rPr lang="en">
                <a:latin typeface="Arial"/>
                <a:ea typeface="Arial"/>
                <a:cs typeface="Arial"/>
                <a:sym typeface="Arial"/>
              </a:rPr>
              <a:t>I </a:t>
            </a:r>
            <a:r>
              <a:rPr lang="en" u="none">
                <a:latin typeface="Arial"/>
                <a:ea typeface="Arial"/>
                <a:cs typeface="Arial"/>
                <a:sym typeface="Arial"/>
              </a:rPr>
              <a:t>will __________________</a:t>
            </a:r>
            <a:r>
              <a:rPr lang="en" u="none">
                <a:solidFill>
                  <a:srgbClr val="FF0000"/>
                </a:solidFill>
                <a:latin typeface="Arial"/>
                <a:ea typeface="Arial"/>
                <a:cs typeface="Arial"/>
                <a:sym typeface="Arial"/>
              </a:rPr>
              <a:t>______________________</a:t>
            </a:r>
            <a:r>
              <a:rPr lang="en">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rPr lang="en">
                <a:solidFill>
                  <a:srgbClr val="FF0000"/>
                </a:solidFill>
                <a:latin typeface="Arial"/>
                <a:ea typeface="Arial"/>
                <a:cs typeface="Arial"/>
                <a:sym typeface="Arial"/>
              </a:rPr>
              <a:t>	(</a:t>
            </a:r>
            <a:r>
              <a:rPr b="1" lang="en" u="none">
                <a:solidFill>
                  <a:srgbClr val="FF0000"/>
                </a:solidFill>
                <a:latin typeface="Arial"/>
                <a:ea typeface="Arial"/>
                <a:cs typeface="Arial"/>
                <a:sym typeface="Arial"/>
              </a:rPr>
              <a:t>Insert your attention signal here</a:t>
            </a:r>
            <a:r>
              <a:rPr lang="en" u="none">
                <a:solidFill>
                  <a:srgbClr val="FF0000"/>
                </a:solidFill>
                <a:latin typeface="Arial"/>
                <a:ea typeface="Arial"/>
                <a:cs typeface="Arial"/>
                <a:sym typeface="Arial"/>
              </a:rPr>
              <a:t>.)</a:t>
            </a:r>
            <a:endParaRPr/>
          </a:p>
          <a:p>
            <a:pPr indent="0" lvl="0" marL="0" rtl="0" algn="l">
              <a:lnSpc>
                <a:spcPct val="100000"/>
              </a:lnSpc>
              <a:spcBef>
                <a:spcPts val="0"/>
              </a:spcBef>
              <a:spcAft>
                <a:spcPts val="0"/>
              </a:spcAft>
              <a:buSzPts val="1400"/>
              <a:buNone/>
            </a:pPr>
            <a:r>
              <a:t/>
            </a:r>
            <a:endParaRPr u="none">
              <a:solidFill>
                <a:srgbClr val="FF0000"/>
              </a:solidFill>
              <a:latin typeface="Arial"/>
              <a:ea typeface="Arial"/>
              <a:cs typeface="Arial"/>
              <a:sym typeface="Arial"/>
            </a:endParaRPr>
          </a:p>
          <a:p>
            <a:pPr indent="0" lvl="0" marL="0" rtl="0" algn="l">
              <a:lnSpc>
                <a:spcPct val="100000"/>
              </a:lnSpc>
              <a:spcBef>
                <a:spcPts val="0"/>
              </a:spcBef>
              <a:spcAft>
                <a:spcPts val="0"/>
              </a:spcAft>
              <a:buSzPts val="1400"/>
              <a:buNone/>
            </a:pPr>
            <a:r>
              <a:rPr lang="en">
                <a:latin typeface="Arial"/>
                <a:ea typeface="Arial"/>
                <a:cs typeface="Arial"/>
                <a:sym typeface="Arial"/>
              </a:rPr>
              <a:t>“Your task will be to finish your sentence, quiet your voice and ____________________________.”</a:t>
            </a:r>
            <a:endParaRPr/>
          </a:p>
          <a:p>
            <a:pPr indent="0" lvl="0" marL="0" rtl="0" algn="l">
              <a:lnSpc>
                <a:spcPct val="100000"/>
              </a:lnSpc>
              <a:spcBef>
                <a:spcPts val="0"/>
              </a:spcBef>
              <a:spcAft>
                <a:spcPts val="0"/>
              </a:spcAft>
              <a:buSzPts val="1400"/>
              <a:buNone/>
            </a:pPr>
            <a:r>
              <a:rPr lang="en">
                <a:latin typeface="Arial"/>
                <a:ea typeface="Arial"/>
                <a:cs typeface="Arial"/>
                <a:sym typeface="Arial"/>
              </a:rPr>
              <a:t>							(</a:t>
            </a:r>
            <a:r>
              <a:rPr b="1" lang="en">
                <a:latin typeface="Arial"/>
                <a:ea typeface="Arial"/>
                <a:cs typeface="Arial"/>
                <a:sym typeface="Arial"/>
              </a:rPr>
              <a:t>Insert what you want participants to do</a:t>
            </a:r>
            <a:r>
              <a:rPr lang="en">
                <a:latin typeface="Arial"/>
                <a:ea typeface="Arial"/>
                <a:cs typeface="Arial"/>
                <a:sym typeface="Arial"/>
              </a:rPr>
              <a:t>.)</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48" name="Google Shape;148;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 name="Google Shape;412;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t>Trainer Notes: </a:t>
            </a:r>
            <a:r>
              <a:rPr lang="en" sz="1200"/>
              <a:t> The next step is how will your team respond to student data. </a:t>
            </a:r>
            <a:r>
              <a:rPr lang="en"/>
              <a:t>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51:notes"/>
          <p:cNvSpPr/>
          <p:nvPr>
            <p:ph idx="2" type="sldImg"/>
          </p:nvPr>
        </p:nvSpPr>
        <p:spPr>
          <a:xfrm>
            <a:off x="406400" y="696913"/>
            <a:ext cx="61976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51:notes"/>
          <p:cNvSpPr txBox="1"/>
          <p:nvPr>
            <p:ph idx="1" type="body"/>
          </p:nvPr>
        </p:nvSpPr>
        <p:spPr>
          <a:xfrm>
            <a:off x="701040" y="4415790"/>
            <a:ext cx="5608200" cy="4183500"/>
          </a:xfrm>
          <a:prstGeom prst="rect">
            <a:avLst/>
          </a:prstGeom>
          <a:noFill/>
          <a:ln>
            <a:noFill/>
          </a:ln>
        </p:spPr>
        <p:txBody>
          <a:bodyPr anchorCtr="0" anchor="t" bIns="46575" lIns="93175" spcFirstLastPara="1" rIns="93175" wrap="square" tIns="4657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dk1"/>
                </a:solidFill>
              </a:rPr>
              <a:t>Trainer Notes</a:t>
            </a:r>
            <a:r>
              <a:rPr lang="en">
                <a:solidFill>
                  <a:schemeClr val="dk1"/>
                </a:solidFill>
              </a:rPr>
              <a:t>: </a:t>
            </a:r>
            <a:r>
              <a:rPr lang="en" sz="1200">
                <a:solidFill>
                  <a:schemeClr val="dk1"/>
                </a:solidFill>
              </a:rPr>
              <a:t>The purpose of reviewing the data is to determine if the student is having positive, questionable, or poor response to intervention.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Based on the student response the team will decide whether to continue the intervention, fade, intensify or modify the intervention</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-Refer to the colored boxes for explanation:</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*Positive Response: Gap between the trendline and Goal Line is closing at an acceptable rate. Continue with current intervention/increase goal/Fade Intervention</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*Questionable: Closure of gap lines at an unacceptable rate. Look into implementation fidelity</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*Poor Response: Gap between Goal and Trendline widens.  Was the problem identified correctly?</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Clr>
                <a:schemeClr val="dk1"/>
              </a:buClr>
              <a:buSzPts val="14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latin typeface="Arial"/>
                <a:ea typeface="Arial"/>
                <a:cs typeface="Arial"/>
                <a:sym typeface="Arial"/>
              </a:rPr>
              <a:t>The purpose of reviewing the data is to determine if the student is having positive, questionable, or poor response to intervention.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200">
                <a:latin typeface="Arial"/>
                <a:ea typeface="Arial"/>
                <a:cs typeface="Arial"/>
                <a:sym typeface="Arial"/>
              </a:rPr>
              <a:t>Based on the student response the team will decide whether to continue the intervention, fade, intensify or modify the intervention</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1" lang="en" sz="1200">
                <a:latin typeface="Arial"/>
                <a:ea typeface="Arial"/>
                <a:cs typeface="Arial"/>
                <a:sym typeface="Arial"/>
              </a:rPr>
              <a:t>Refer to the colored boxes for explanation:</a:t>
            </a:r>
            <a:endParaRPr b="1"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200">
                <a:latin typeface="Arial"/>
                <a:ea typeface="Arial"/>
                <a:cs typeface="Arial"/>
                <a:sym typeface="Arial"/>
              </a:rPr>
              <a:t>*</a:t>
            </a:r>
            <a:r>
              <a:rPr lang="en" sz="1200" u="sng">
                <a:latin typeface="Arial"/>
                <a:ea typeface="Arial"/>
                <a:cs typeface="Arial"/>
                <a:sym typeface="Arial"/>
              </a:rPr>
              <a:t>Positive Response</a:t>
            </a:r>
            <a:r>
              <a:rPr lang="en" sz="1200">
                <a:latin typeface="Arial"/>
                <a:ea typeface="Arial"/>
                <a:cs typeface="Arial"/>
                <a:sym typeface="Arial"/>
              </a:rPr>
              <a:t>: Gap between the trendline and Goal Line is closing at an acceptable rate. Continue with current intervention/increase goal/Fade Intervention</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200">
                <a:latin typeface="Arial"/>
                <a:ea typeface="Arial"/>
                <a:cs typeface="Arial"/>
                <a:sym typeface="Arial"/>
              </a:rPr>
              <a:t>*</a:t>
            </a:r>
            <a:r>
              <a:rPr lang="en" sz="1200" u="sng">
                <a:latin typeface="Arial"/>
                <a:ea typeface="Arial"/>
                <a:cs typeface="Arial"/>
                <a:sym typeface="Arial"/>
              </a:rPr>
              <a:t>Questionable</a:t>
            </a:r>
            <a:r>
              <a:rPr lang="en" sz="1200">
                <a:latin typeface="Arial"/>
                <a:ea typeface="Arial"/>
                <a:cs typeface="Arial"/>
                <a:sym typeface="Arial"/>
              </a:rPr>
              <a:t>: Closure of gap lines at an unacceptable rate. Look into implementation fidelity</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en" sz="1200" u="sng">
                <a:latin typeface="Arial"/>
                <a:ea typeface="Arial"/>
                <a:cs typeface="Arial"/>
                <a:sym typeface="Arial"/>
              </a:rPr>
              <a:t>*Poor Response</a:t>
            </a:r>
            <a:r>
              <a:rPr lang="en" sz="1200">
                <a:latin typeface="Arial"/>
                <a:ea typeface="Arial"/>
                <a:cs typeface="Arial"/>
                <a:sym typeface="Arial"/>
              </a:rPr>
              <a:t>: Gap between Goal and Trendline widens.  Was the problem identified correctly? Did you identify the correct intervention?</a:t>
            </a:r>
            <a:endParaRPr sz="12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200">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Calibri"/>
              <a:buNone/>
            </a:pPr>
            <a:r>
              <a:t/>
            </a:r>
            <a:endParaRPr sz="1200"/>
          </a:p>
        </p:txBody>
      </p:sp>
      <p:sp>
        <p:nvSpPr>
          <p:cNvPr id="418" name="Google Shape;418;p51:notes"/>
          <p:cNvSpPr txBox="1"/>
          <p:nvPr>
            <p:ph idx="12" type="sldNum"/>
          </p:nvPr>
        </p:nvSpPr>
        <p:spPr>
          <a:xfrm>
            <a:off x="3970938" y="8829967"/>
            <a:ext cx="3037800" cy="464700"/>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t>Trainer Notes</a:t>
            </a:r>
            <a:r>
              <a:rPr lang="en" sz="1200"/>
              <a:t>:  To determine if student is meeting their 1</a:t>
            </a:r>
            <a:r>
              <a:rPr baseline="30000" lang="en" sz="1200"/>
              <a:t>st</a:t>
            </a:r>
            <a:r>
              <a:rPr lang="en" sz="1200"/>
              <a:t> goal </a:t>
            </a:r>
            <a:endParaRPr sz="1200"/>
          </a:p>
          <a:p>
            <a:pPr indent="0" lvl="0" marL="0" rtl="0" algn="l">
              <a:lnSpc>
                <a:spcPct val="100000"/>
              </a:lnSpc>
              <a:spcBef>
                <a:spcPts val="0"/>
              </a:spcBef>
              <a:spcAft>
                <a:spcPts val="0"/>
              </a:spcAft>
              <a:buSzPts val="1100"/>
              <a:buNone/>
            </a:pPr>
            <a:r>
              <a:rPr lang="en" sz="1200"/>
              <a:t>Intervention Coordinator or Team member will review the data regularly during this time frame to determine if the student continues to meet their goal at an acceptable rate.  </a:t>
            </a:r>
            <a:endParaRPr sz="1200"/>
          </a:p>
          <a:p>
            <a:pPr indent="0" lvl="0" marL="0" rtl="0" algn="l">
              <a:lnSpc>
                <a:spcPct val="100000"/>
              </a:lnSpc>
              <a:spcBef>
                <a:spcPts val="0"/>
              </a:spcBef>
              <a:spcAft>
                <a:spcPts val="0"/>
              </a:spcAft>
              <a:buSzPts val="1100"/>
              <a:buNone/>
            </a:pPr>
            <a:r>
              <a:rPr lang="en" sz="1200"/>
              <a:t>Teams have the latitude to choose how frequently they will review the data during this time. </a:t>
            </a:r>
            <a:endParaRPr sz="1200"/>
          </a:p>
          <a:p>
            <a:pPr indent="0" lvl="0" marL="0" rtl="0" algn="l">
              <a:lnSpc>
                <a:spcPct val="100000"/>
              </a:lnSpc>
              <a:spcBef>
                <a:spcPts val="0"/>
              </a:spcBef>
              <a:spcAft>
                <a:spcPts val="0"/>
              </a:spcAft>
              <a:buSzPts val="1100"/>
              <a:buNone/>
            </a:pPr>
            <a:r>
              <a:rPr lang="en" sz="1200"/>
              <a:t>Students will be reviewed at least every 4 weeks to determine if they are making progress if not they should be added to the agenda for further discussion.   </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 sz="1200"/>
              <a:t>Trainer Notes:</a:t>
            </a:r>
            <a:r>
              <a:rPr lang="en"/>
              <a:t> </a:t>
            </a:r>
            <a:r>
              <a:rPr lang="en" sz="1200"/>
              <a:t>Refer back to Intervention Data decision rules lesson on how your team determined you would monitor implementation fidelity.  The research results from this intervention are based on all of the parts being fully implemented.  If some of the parts are missing it is not CICO.Sure, CICO is a simple program. Even simple programs need proper attention. As easily as you set it up, it can just as quickly fall apart. When you look at your CICO data, do you notice many students fail to meet their goal or is it just a couple? How many periods are marked without data? Does that happen for lots of students or just some? If many students on CICO struggle in the intervention, it’s possible the problem is systemic rather than isolated.​</a:t>
            </a:r>
            <a:endParaRPr sz="1200"/>
          </a:p>
          <a:p>
            <a:pPr indent="0" lvl="0" marL="0" rtl="0" algn="l">
              <a:lnSpc>
                <a:spcPct val="100000"/>
              </a:lnSpc>
              <a:spcBef>
                <a:spcPts val="0"/>
              </a:spcBef>
              <a:spcAft>
                <a:spcPts val="0"/>
              </a:spcAft>
              <a:buSzPts val="1400"/>
              <a:buNone/>
            </a:pPr>
            <a:r>
              <a:t/>
            </a:r>
            <a:endParaRPr/>
          </a:p>
        </p:txBody>
      </p:sp>
      <p:sp>
        <p:nvSpPr>
          <p:cNvPr id="435" name="Google Shape;435;p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460a6efbd0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460a6efbd0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 sz="1200"/>
              <a:t>Trainer Notes:</a:t>
            </a:r>
            <a:r>
              <a:rPr lang="en"/>
              <a:t>  </a:t>
            </a:r>
            <a:r>
              <a:rPr lang="en" sz="1200"/>
              <a:t>Did the team identify the correct function of behavior?   If not, you may need to change the intervention.  Did you set their goal too high?  Do you need to modify the intervention? </a:t>
            </a:r>
            <a:endParaRPr sz="1200"/>
          </a:p>
        </p:txBody>
      </p:sp>
      <p:sp>
        <p:nvSpPr>
          <p:cNvPr id="442" name="Google Shape;442;g3460a6efbd0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solidFill>
                  <a:srgbClr val="231F20"/>
                </a:solidFill>
              </a:rPr>
              <a:t>Trainer Notes</a:t>
            </a:r>
            <a:r>
              <a:rPr lang="en" sz="1200">
                <a:solidFill>
                  <a:srgbClr val="231F20"/>
                </a:solidFill>
              </a:rPr>
              <a:t>:</a:t>
            </a:r>
            <a:r>
              <a:rPr lang="en" sz="1200">
                <a:solidFill>
                  <a:schemeClr val="dk1"/>
                </a:solidFill>
              </a:rPr>
              <a:t>If fidelity of implementation has been checked then it is time for the team to discuss making  Modifications to the intervention for those students who are having a poor or questionable response.  </a:t>
            </a:r>
            <a:r>
              <a:rPr lang="en" sz="1200">
                <a:solidFill>
                  <a:srgbClr val="231F20"/>
                </a:solidFill>
              </a:rPr>
              <a:t> </a:t>
            </a:r>
            <a:endParaRPr sz="1200">
              <a:solidFill>
                <a:srgbClr val="231F20"/>
              </a:solidFill>
            </a:endParaRPr>
          </a:p>
          <a:p>
            <a:pPr indent="0" lvl="0" marL="0" rtl="0" algn="l">
              <a:lnSpc>
                <a:spcPct val="100000"/>
              </a:lnSpc>
              <a:spcBef>
                <a:spcPts val="0"/>
              </a:spcBef>
              <a:spcAft>
                <a:spcPts val="0"/>
              </a:spcAft>
              <a:buSzPts val="1100"/>
              <a:buNone/>
            </a:pPr>
            <a:r>
              <a:rPr lang="en" sz="1200">
                <a:solidFill>
                  <a:schemeClr val="dk1"/>
                </a:solidFill>
              </a:rPr>
              <a:t> Adjust the Intervention as Needed If progress is not sufficient, consider modifying:</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Strategies (e.g., more role play, visual supports, peer modeling).</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Settings (e.g., smaller groups, different times of day).</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Goals (e.g., breaking into smaller steps).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If goals are met, set new ones or begin fading supports.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rgbClr val="FF0000"/>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0"/>
              </a:spcBef>
              <a:spcAft>
                <a:spcPts val="0"/>
              </a:spcAft>
              <a:buSzPts val="1100"/>
              <a:buNone/>
            </a:pPr>
            <a:r>
              <a:t/>
            </a:r>
            <a:endParaRPr sz="1200"/>
          </a:p>
        </p:txBody>
      </p:sp>
      <p:sp>
        <p:nvSpPr>
          <p:cNvPr id="448" name="Google Shape;448;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460a6efbd0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460a6efbd0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rPr>
              <a:t> Trainer Notes:</a:t>
            </a:r>
            <a:r>
              <a:rPr lang="en" sz="1200">
                <a:solidFill>
                  <a:schemeClr val="dk1"/>
                </a:solidFill>
              </a:rPr>
              <a:t> </a:t>
            </a:r>
            <a:r>
              <a:rPr lang="en" sz="1200">
                <a:solidFill>
                  <a:srgbClr val="231F20"/>
                </a:solidFill>
              </a:rPr>
              <a:t>Next steps is to consider developing a menu of accommodations to modify or intensify the intervention if a student needs additional support.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When SSIG is implemented with fidelity, a majority of identified students will respond positively. However, some students may continue to struggle acquiring the targeted skills during and/or after the social skills instruction ends. To support these students modifications to the intervention content and/or process may be needed to enhance success.  Avoid a "one size fits all" approach and adapt the intervention to meet the individual or particular group needs. These modifications can include antecedent and/or consequence strategies. The following are some suggested modifications for intensifying SSIG for a student who is experiencing a questionable response:</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Provide  pre-correct for use of the target skill(s)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Utilize a signal or non-verbal to cue student to stop the problem behavior and to perform the targeted skill.  </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Cue cards with skills and steps listed can be prominently displayed or smaller cards can be taped to a student’s desk. </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Allow student to choose reinforcers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High rates of reinforcement for effort</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Earn reinforcers to share with peers </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Tasks matched with academic level of student</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Academic support or intervention</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Provide opportunities for breaks or preferred activity</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Self-Monitoring ( if  student is not provided a reminder in any other format than this would be a form of intensification for the student to mark did I use the skills or not) </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Planned ignoring of attention seeking behaviors</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Assign peer role models to give cues and reminders to their buddies</a:t>
            </a:r>
            <a:endParaRPr sz="1200">
              <a:solidFill>
                <a:schemeClr val="dk1"/>
              </a:solidFill>
            </a:endParaRPr>
          </a:p>
          <a:p>
            <a:pPr indent="0" lvl="0" marL="457200" rtl="0" algn="l">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When thinking about potential ways to intensify the SSIG intervention, there will always be instances in which your team will need to make specific modifications for an individual student. However, to save time, your team can proactively identify a menu of strategies to intensify SSIG so they are readily available when and if they are needed. </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8c3bac7bd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8c3bac7bd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Notes</a:t>
            </a:r>
            <a:r>
              <a:rPr lang="en" sz="1200"/>
              <a:t>:  When referring to small group social skills usually you are delivering instruction to a group of 4-6.  However if a individual student does respond in small group you may consider individual sessions. For instance if you notice the student is uncomfortable or distracted by other students. Or you might offer individualized instruction for that student that takes over the whole group or ridicules the content.  For the most part students respond well in a small group but there are unique cases.  This needs to be a team discussion initiated by the the facilitator.  You may also have a conversation with the student privately.   </a:t>
            </a:r>
            <a:endParaRPr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460a6efbd0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460a6efbd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Notes:</a:t>
            </a:r>
            <a:r>
              <a:rPr lang="en"/>
              <a:t> </a:t>
            </a:r>
            <a:r>
              <a:rPr lang="en" sz="1200"/>
              <a:t> Discuss the questions on the slide to determine how you will create a menu of modifications that you will refer to if a student is having a questionable or poor response to the intervention.  </a:t>
            </a:r>
            <a:endParaRPr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460a6efbd0_0_2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sz="1200"/>
              <a:t>:  What steps do you need to add to your action plan? </a:t>
            </a:r>
            <a:endParaRPr sz="1200"/>
          </a:p>
        </p:txBody>
      </p:sp>
      <p:sp>
        <p:nvSpPr>
          <p:cNvPr id="474" name="Google Shape;474;g3460a6efbd0_0_2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a:t>Trainer Notes:</a:t>
            </a:r>
            <a:r>
              <a:rPr b="0" lang="en"/>
              <a:t>  </a:t>
            </a:r>
            <a:r>
              <a:rPr lang="en"/>
              <a:t>Facilitator: Select an introductions activity</a:t>
            </a:r>
            <a:endParaRPr b="0"/>
          </a:p>
          <a:p>
            <a:pPr indent="0" lvl="0" marL="0" rtl="0" algn="l">
              <a:lnSpc>
                <a:spcPct val="100000"/>
              </a:lnSpc>
              <a:spcBef>
                <a:spcPts val="0"/>
              </a:spcBef>
              <a:spcAft>
                <a:spcPts val="0"/>
              </a:spcAft>
              <a:buSzPts val="1400"/>
              <a:buNone/>
            </a:pPr>
            <a:r>
              <a:rPr b="1" lang="en"/>
              <a:t>To Know/To Say:</a:t>
            </a:r>
            <a:endParaRPr>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155" name="Google Shape;155;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7cccd24283_2_1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7cccd24283_2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Notes:</a:t>
            </a:r>
            <a:r>
              <a:rPr lang="en"/>
              <a:t> In the context of social skills, generalization means applying a learned social behavior or skill in various situations, with different people, and in different settings beyond the initial learning environment. It's about transferring and adapting learned behaviors to new contexts, ensuring the individual can use the skill effectively in real-world scenarios.</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7cccd24283_2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g37cccd24283_2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1200"/>
              <a:t>Trainer Notes: </a:t>
            </a:r>
            <a:r>
              <a:rPr lang="en" sz="1200">
                <a:solidFill>
                  <a:schemeClr val="dk1"/>
                </a:solidFill>
              </a:rPr>
              <a:t>The intent of generalization is to extend the skills taught in a structured classroom environment to other environments where skills could or should be used. </a:t>
            </a:r>
            <a:endParaRPr sz="1200">
              <a:solidFill>
                <a:schemeClr val="dk1"/>
              </a:solidFill>
            </a:endParaRPr>
          </a:p>
          <a:p>
            <a:pPr indent="0" lvl="0" marL="0" rtl="0" algn="l">
              <a:lnSpc>
                <a:spcPct val="100000"/>
              </a:lnSpc>
              <a:spcBef>
                <a:spcPts val="0"/>
              </a:spcBef>
              <a:spcAft>
                <a:spcPts val="0"/>
              </a:spcAft>
              <a:buClr>
                <a:srgbClr val="FF0000"/>
              </a:buClr>
              <a:buSzPts val="1400"/>
              <a:buNone/>
            </a:pPr>
            <a:r>
              <a:rPr lang="en" sz="1200">
                <a:solidFill>
                  <a:schemeClr val="dk1"/>
                </a:solidFill>
              </a:rPr>
              <a:t>Embedding generalization strategies in the intervention from the first day of planning can increase the likelihood that skills will occur across settings.</a:t>
            </a:r>
            <a:endParaRPr sz="1200">
              <a:solidFill>
                <a:schemeClr val="dk1"/>
              </a:solidFill>
            </a:endParaRPr>
          </a:p>
          <a:p>
            <a:pPr indent="0" lvl="0" marL="0" rtl="0" algn="l">
              <a:lnSpc>
                <a:spcPct val="100000"/>
              </a:lnSpc>
              <a:spcBef>
                <a:spcPts val="0"/>
              </a:spcBef>
              <a:spcAft>
                <a:spcPts val="0"/>
              </a:spcAft>
              <a:buClr>
                <a:srgbClr val="FF0000"/>
              </a:buClr>
              <a:buSzPts val="1400"/>
              <a:buNone/>
            </a:pPr>
            <a:r>
              <a:rPr lang="en" sz="1200">
                <a:solidFill>
                  <a:schemeClr val="dk1"/>
                </a:solidFill>
              </a:rPr>
              <a:t>The appropriate skills should be taught and reinforced across all settings. </a:t>
            </a:r>
            <a:endParaRPr sz="12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400">
              <a:solidFill>
                <a:schemeClr val="dk1"/>
              </a:solidFill>
              <a:highlight>
                <a:srgbClr val="FFFFFF"/>
              </a:highlight>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7cccd24283_2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2" name="Google Shape;492;g37cccd24283_2_1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1200">
                <a:solidFill>
                  <a:srgbClr val="3C4043"/>
                </a:solidFill>
              </a:rPr>
              <a:t>Trainer Notes</a:t>
            </a:r>
            <a:r>
              <a:rPr lang="en" sz="1200">
                <a:solidFill>
                  <a:srgbClr val="3C4043"/>
                </a:solidFill>
              </a:rPr>
              <a:t>:  Some intervention design components that promote generalization include, but are not limited to, these strategies. </a:t>
            </a:r>
            <a:endParaRPr sz="1200">
              <a:solidFill>
                <a:srgbClr val="3C4043"/>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rgbClr val="3C4043"/>
              </a:solidFill>
            </a:endParaRPr>
          </a:p>
          <a:p>
            <a:pPr indent="0" lvl="0" marL="0" rtl="0" algn="l">
              <a:lnSpc>
                <a:spcPct val="100000"/>
              </a:lnSpc>
              <a:spcBef>
                <a:spcPts val="0"/>
              </a:spcBef>
              <a:spcAft>
                <a:spcPts val="0"/>
              </a:spcAft>
              <a:buClr>
                <a:schemeClr val="dk1"/>
              </a:buClr>
              <a:buSzPts val="1100"/>
              <a:buFont typeface="Arial"/>
              <a:buNone/>
            </a:pPr>
            <a:r>
              <a:rPr lang="en" sz="1200">
                <a:solidFill>
                  <a:srgbClr val="3C4043"/>
                </a:solidFill>
              </a:rPr>
              <a:t>Example : Invite </a:t>
            </a:r>
            <a:r>
              <a:rPr lang="en" sz="1200">
                <a:solidFill>
                  <a:srgbClr val="3C4043"/>
                </a:solidFill>
              </a:rPr>
              <a:t>adults</a:t>
            </a:r>
            <a:r>
              <a:rPr lang="en" sz="1200">
                <a:solidFill>
                  <a:srgbClr val="3C4043"/>
                </a:solidFill>
              </a:rPr>
              <a:t> to drop in a session on “greeting adults”  and see if students utilize the skills to greet the adult appropriately. </a:t>
            </a:r>
            <a:endParaRPr sz="1200">
              <a:solidFill>
                <a:srgbClr val="3C4043"/>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rgbClr val="3C4043"/>
              </a:solidFill>
            </a:endParaRPr>
          </a:p>
          <a:p>
            <a:pPr indent="0" lvl="0" marL="0" rtl="0" algn="l">
              <a:lnSpc>
                <a:spcPct val="100000"/>
              </a:lnSpc>
              <a:spcBef>
                <a:spcPts val="0"/>
              </a:spcBef>
              <a:spcAft>
                <a:spcPts val="0"/>
              </a:spcAft>
              <a:buClr>
                <a:schemeClr val="dk1"/>
              </a:buClr>
              <a:buSzPts val="1100"/>
              <a:buFont typeface="Arial"/>
              <a:buNone/>
            </a:pPr>
            <a:r>
              <a:rPr lang="en" sz="1200">
                <a:solidFill>
                  <a:srgbClr val="3C4043"/>
                </a:solidFill>
              </a:rPr>
              <a:t>Train in the problem setting with peers the at-risk students are likely to encounter. </a:t>
            </a:r>
            <a:endParaRPr sz="1200">
              <a:solidFill>
                <a:srgbClr val="3C4043"/>
              </a:solidFill>
            </a:endParaRPr>
          </a:p>
          <a:p>
            <a:pPr indent="0" lvl="0" marL="0" rtl="0" algn="l">
              <a:lnSpc>
                <a:spcPct val="100000"/>
              </a:lnSpc>
              <a:spcBef>
                <a:spcPts val="0"/>
              </a:spcBef>
              <a:spcAft>
                <a:spcPts val="0"/>
              </a:spcAft>
              <a:buClr>
                <a:schemeClr val="dk1"/>
              </a:buClr>
              <a:buSzPts val="1100"/>
              <a:buFont typeface="Arial"/>
              <a:buNone/>
            </a:pPr>
            <a:r>
              <a:t/>
            </a:r>
            <a:endParaRPr sz="1200">
              <a:solidFill>
                <a:srgbClr val="3C4043"/>
              </a:solidFill>
            </a:endParaRPr>
          </a:p>
          <a:p>
            <a:pPr indent="0" lvl="0" marL="0" rtl="0" algn="l">
              <a:lnSpc>
                <a:spcPct val="100000"/>
              </a:lnSpc>
              <a:spcBef>
                <a:spcPts val="0"/>
              </a:spcBef>
              <a:spcAft>
                <a:spcPts val="0"/>
              </a:spcAft>
              <a:buSzPts val="1400"/>
              <a:buNone/>
            </a:pPr>
            <a:r>
              <a:rPr lang="en" sz="1200"/>
              <a:t>Regular communication with teachers and staff as to social skills lessons taught encourages them to prompt for use of the skill.</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 sz="1200"/>
              <a:t>Reinforcement of student efforts and regular feedback further increases the generalization of skills. </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 sz="1200"/>
              <a:t>Posters of the skill and steps for use can be posted in prominent locations</a:t>
            </a:r>
            <a:endParaRPr sz="120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7cccd24283_2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8" name="Google Shape;498;g37cccd24283_2_1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sz="1200"/>
              <a:t>  Some additional strategies to promote generalization are …..</a:t>
            </a:r>
            <a:endParaRPr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37cccd24283_2_1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37cccd24283_2_156:notes"/>
          <p:cNvSpPr txBox="1"/>
          <p:nvPr>
            <p:ph idx="1" type="body"/>
          </p:nvPr>
        </p:nvSpPr>
        <p:spPr>
          <a:xfrm>
            <a:off x="685800" y="4343400"/>
            <a:ext cx="5486400" cy="4114800"/>
          </a:xfrm>
          <a:prstGeom prst="rect">
            <a:avLst/>
          </a:prstGeom>
          <a:noFill/>
          <a:ln>
            <a:noFill/>
          </a:ln>
        </p:spPr>
        <p:txBody>
          <a:bodyPr anchorCtr="0" anchor="t" bIns="45650" lIns="91325" spcFirstLastPara="1" rIns="91325" wrap="square" tIns="45650">
            <a:noAutofit/>
          </a:bodyPr>
          <a:lstStyle/>
          <a:p>
            <a:pPr indent="0" lvl="0" marL="0" rtl="0" algn="l">
              <a:lnSpc>
                <a:spcPct val="100000"/>
              </a:lnSpc>
              <a:spcBef>
                <a:spcPts val="0"/>
              </a:spcBef>
              <a:spcAft>
                <a:spcPts val="0"/>
              </a:spcAft>
              <a:buSzPts val="1100"/>
              <a:buNone/>
            </a:pPr>
            <a:r>
              <a:rPr b="1" lang="en" sz="1200"/>
              <a:t>Trainer Notes</a:t>
            </a:r>
            <a:r>
              <a:rPr lang="en"/>
              <a:t>:</a:t>
            </a:r>
            <a:r>
              <a:rPr lang="en" sz="1200"/>
              <a:t> Homework can support generalization as well. Encourage students to  plan on when they will use the skill and a target of how many times at home. </a:t>
            </a:r>
            <a:endParaRPr sz="1200"/>
          </a:p>
          <a:p>
            <a:pPr indent="0" lvl="0" marL="0" rtl="0" algn="l">
              <a:lnSpc>
                <a:spcPct val="100000"/>
              </a:lnSpc>
              <a:spcBef>
                <a:spcPts val="0"/>
              </a:spcBef>
              <a:spcAft>
                <a:spcPts val="0"/>
              </a:spcAft>
              <a:buSzPts val="1100"/>
              <a:buNone/>
            </a:pPr>
            <a:r>
              <a:rPr lang="en" sz="1200"/>
              <a:t>Again,  even if the student fabricates when and where they have used the skill, they are still creating scenarios of how to use the skill.  Don’t get hung up on trying to determine if they actually performed the skill.  Creating the scenario is still practice</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 sz="1200"/>
              <a:t>Communicating the targeted skill to parents and ask them to reinforce their child when using the skills is also beneficial in promoting generalization skills. </a:t>
            </a:r>
            <a:endParaRPr sz="1200"/>
          </a:p>
        </p:txBody>
      </p:sp>
      <p:sp>
        <p:nvSpPr>
          <p:cNvPr id="504" name="Google Shape;504;g37cccd24283_2_156:notes"/>
          <p:cNvSpPr txBox="1"/>
          <p:nvPr>
            <p:ph idx="12" type="sldNum"/>
          </p:nvPr>
        </p:nvSpPr>
        <p:spPr>
          <a:xfrm>
            <a:off x="3884613" y="8685214"/>
            <a:ext cx="2971800" cy="457200"/>
          </a:xfrm>
          <a:prstGeom prst="rect">
            <a:avLst/>
          </a:prstGeom>
          <a:noFill/>
          <a:ln>
            <a:noFill/>
          </a:ln>
        </p:spPr>
        <p:txBody>
          <a:bodyPr anchorCtr="0" anchor="b" bIns="45650" lIns="91325" spcFirstLastPara="1" rIns="91325" wrap="square" tIns="4565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37cccd24283_2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37cccd24283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dk1"/>
                </a:solidFill>
              </a:rPr>
              <a:t>Trainer Notes:</a:t>
            </a:r>
            <a:r>
              <a:rPr lang="en" sz="1200">
                <a:solidFill>
                  <a:schemeClr val="dk1"/>
                </a:solidFill>
              </a:rPr>
              <a:t> </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Determine a process for ensuring Generalization of skills are monitored for fluency. </a:t>
            </a:r>
            <a:endParaRPr sz="1200">
              <a:solidFill>
                <a:schemeClr val="dk1"/>
              </a:solidFill>
            </a:endParaRPr>
          </a:p>
          <a:p>
            <a:pPr indent="-304800" lvl="0" marL="457200" rtl="0" algn="l">
              <a:spcBef>
                <a:spcPts val="500"/>
              </a:spcBef>
              <a:spcAft>
                <a:spcPts val="0"/>
              </a:spcAft>
              <a:buClr>
                <a:schemeClr val="dk1"/>
              </a:buClr>
              <a:buSzPts val="1200"/>
              <a:buAutoNum type="arabicPeriod"/>
            </a:pPr>
            <a:r>
              <a:rPr lang="en" sz="1200">
                <a:solidFill>
                  <a:schemeClr val="dk1"/>
                </a:solidFill>
              </a:rPr>
              <a:t>Ensure the goals that the student is working on are clear and align to the skills being taught. Example: “Initiates greetings with peers,” or “Maintains appropriate personal space.”</a:t>
            </a:r>
            <a:endParaRPr sz="1200">
              <a:solidFill>
                <a:schemeClr val="dk1"/>
              </a:solidFill>
            </a:endParaRPr>
          </a:p>
          <a:p>
            <a:pPr indent="0" lvl="0" marL="0" rtl="0" algn="l">
              <a:spcBef>
                <a:spcPts val="500"/>
              </a:spcBef>
              <a:spcAft>
                <a:spcPts val="0"/>
              </a:spcAft>
              <a:buNone/>
            </a:pPr>
            <a:r>
              <a:rPr lang="en" sz="1200">
                <a:solidFill>
                  <a:schemeClr val="dk1"/>
                </a:solidFill>
              </a:rPr>
              <a:t>Ensure the skill is observable and measurable.  </a:t>
            </a:r>
            <a:endParaRPr sz="1200">
              <a:solidFill>
                <a:schemeClr val="dk1"/>
              </a:solidFill>
            </a:endParaRPr>
          </a:p>
          <a:p>
            <a:pPr indent="-304800" lvl="0" marL="457200" rtl="0" algn="l">
              <a:spcBef>
                <a:spcPts val="500"/>
              </a:spcBef>
              <a:spcAft>
                <a:spcPts val="0"/>
              </a:spcAft>
              <a:buClr>
                <a:schemeClr val="dk1"/>
              </a:buClr>
              <a:buSzPts val="1200"/>
              <a:buAutoNum type="arabicPeriod"/>
            </a:pPr>
            <a:r>
              <a:rPr lang="en" sz="1200">
                <a:solidFill>
                  <a:schemeClr val="dk1"/>
                </a:solidFill>
              </a:rPr>
              <a:t>Identify Settings for Generalization </a:t>
            </a:r>
            <a:endParaRPr sz="1200">
              <a:solidFill>
                <a:schemeClr val="dk1"/>
              </a:solidFill>
            </a:endParaRPr>
          </a:p>
          <a:p>
            <a:pPr indent="-304800" lvl="1" marL="914400" rtl="0" algn="l">
              <a:spcBef>
                <a:spcPts val="0"/>
              </a:spcBef>
              <a:spcAft>
                <a:spcPts val="0"/>
              </a:spcAft>
              <a:buClr>
                <a:schemeClr val="dk1"/>
              </a:buClr>
              <a:buSzPts val="1200"/>
              <a:buAutoNum type="alphaLcPeriod"/>
            </a:pPr>
            <a:r>
              <a:rPr lang="en" sz="1200">
                <a:solidFill>
                  <a:schemeClr val="dk1"/>
                </a:solidFill>
              </a:rPr>
              <a:t>Determine where the skill should be demonstrated beyond the teaching environment:</a:t>
            </a:r>
            <a:endParaRPr sz="1200">
              <a:solidFill>
                <a:schemeClr val="dk1"/>
              </a:solidFill>
            </a:endParaRPr>
          </a:p>
          <a:p>
            <a:pPr indent="-304800" lvl="2" marL="1371600" rtl="0" algn="l">
              <a:spcBef>
                <a:spcPts val="0"/>
              </a:spcBef>
              <a:spcAft>
                <a:spcPts val="0"/>
              </a:spcAft>
              <a:buClr>
                <a:schemeClr val="dk1"/>
              </a:buClr>
              <a:buSzPts val="1200"/>
              <a:buAutoNum type="romanLcPeriod"/>
            </a:pPr>
            <a:r>
              <a:rPr lang="en" sz="1200">
                <a:solidFill>
                  <a:schemeClr val="dk1"/>
                </a:solidFill>
              </a:rPr>
              <a:t>School settings: Classroom, cafeteria, recess, gym</a:t>
            </a:r>
            <a:endParaRPr sz="1200">
              <a:solidFill>
                <a:schemeClr val="dk1"/>
              </a:solidFill>
            </a:endParaRPr>
          </a:p>
          <a:p>
            <a:pPr indent="-304800" lvl="2" marL="1371600" rtl="0" algn="l">
              <a:spcBef>
                <a:spcPts val="0"/>
              </a:spcBef>
              <a:spcAft>
                <a:spcPts val="0"/>
              </a:spcAft>
              <a:buClr>
                <a:schemeClr val="dk1"/>
              </a:buClr>
              <a:buSzPts val="1200"/>
              <a:buAutoNum type="romanLcPeriod"/>
            </a:pPr>
            <a:r>
              <a:rPr lang="en" sz="1200">
                <a:solidFill>
                  <a:schemeClr val="dk1"/>
                </a:solidFill>
              </a:rPr>
              <a:t>Community settings: Library, store, extracurricular activities</a:t>
            </a:r>
            <a:endParaRPr sz="1200">
              <a:solidFill>
                <a:schemeClr val="dk1"/>
              </a:solidFill>
            </a:endParaRPr>
          </a:p>
          <a:p>
            <a:pPr indent="-304800" lvl="2" marL="1371600" rtl="0" algn="l">
              <a:spcBef>
                <a:spcPts val="0"/>
              </a:spcBef>
              <a:spcAft>
                <a:spcPts val="0"/>
              </a:spcAft>
              <a:buClr>
                <a:schemeClr val="dk1"/>
              </a:buClr>
              <a:buSzPts val="1200"/>
              <a:buAutoNum type="romanLcPeriod"/>
            </a:pPr>
            <a:r>
              <a:rPr lang="en" sz="1200">
                <a:solidFill>
                  <a:schemeClr val="dk1"/>
                </a:solidFill>
              </a:rPr>
              <a:t>Home settings: Family gatherings, playing with siblings</a:t>
            </a:r>
            <a:endParaRPr sz="1200">
              <a:solidFill>
                <a:schemeClr val="dk1"/>
              </a:solidFill>
            </a:endParaRPr>
          </a:p>
          <a:p>
            <a:pPr indent="0" lvl="0" marL="0" rtl="0" algn="l">
              <a:spcBef>
                <a:spcPts val="500"/>
              </a:spcBef>
              <a:spcAft>
                <a:spcPts val="0"/>
              </a:spcAft>
              <a:buNone/>
            </a:pPr>
            <a:r>
              <a:rPr lang="en" sz="1200">
                <a:solidFill>
                  <a:schemeClr val="dk1"/>
                </a:solidFill>
              </a:rPr>
              <a:t>Ensure fidelity of implementation with all  relevant Stakeholders </a:t>
            </a:r>
            <a:endParaRPr sz="1200">
              <a:solidFill>
                <a:schemeClr val="dk1"/>
              </a:solidFill>
            </a:endParaRPr>
          </a:p>
          <a:p>
            <a:pPr indent="0" lvl="0" marL="0" rtl="0" algn="l">
              <a:spcBef>
                <a:spcPts val="500"/>
              </a:spcBef>
              <a:spcAft>
                <a:spcPts val="0"/>
              </a:spcAft>
              <a:buNone/>
            </a:pPr>
            <a:r>
              <a:rPr lang="en" sz="1200">
                <a:solidFill>
                  <a:schemeClr val="dk1"/>
                </a:solidFill>
              </a:rPr>
              <a:t>4. Track the student’s progress towards goals. </a:t>
            </a:r>
            <a:endParaRPr sz="1200">
              <a:solidFill>
                <a:schemeClr val="dk1"/>
              </a:solidFill>
            </a:endParaRPr>
          </a:p>
          <a:p>
            <a:pPr indent="-304800" lvl="0" marL="457200" rtl="0" algn="l">
              <a:spcBef>
                <a:spcPts val="500"/>
              </a:spcBef>
              <a:spcAft>
                <a:spcPts val="0"/>
              </a:spcAft>
              <a:buClr>
                <a:schemeClr val="dk1"/>
              </a:buClr>
              <a:buSzPts val="1200"/>
              <a:buChar char="●"/>
            </a:pPr>
            <a:r>
              <a:rPr lang="en" sz="1200">
                <a:solidFill>
                  <a:schemeClr val="dk1"/>
                </a:solidFill>
              </a:rPr>
              <a:t>WPR - review the student’s progress reports to determine areas of success and areas for improvement. </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Generalization probes: Observations scheduled in different settings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Plan for observations at multiple times and settings over weeks: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Include both structured (adult-led) and unstructured (peer-led) activities.</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Vary peer groups and environmental cues.</a:t>
            </a:r>
            <a:endParaRPr sz="1200">
              <a:solidFill>
                <a:schemeClr val="dk1"/>
              </a:solidFill>
            </a:endParaRPr>
          </a:p>
          <a:p>
            <a:pPr indent="0" lvl="0" marL="0" rtl="0" algn="l">
              <a:spcBef>
                <a:spcPts val="1200"/>
              </a:spcBef>
              <a:spcAft>
                <a:spcPts val="0"/>
              </a:spcAft>
              <a:buNone/>
            </a:pPr>
            <a:r>
              <a:rPr lang="en" sz="1200">
                <a:solidFill>
                  <a:schemeClr val="dk1"/>
                </a:solidFill>
              </a:rPr>
              <a:t>5. Analyze the Data (review the data weekly or bi-weekly)</a:t>
            </a:r>
            <a:endParaRPr sz="1200">
              <a:solidFill>
                <a:schemeClr val="dk1"/>
              </a:solidFill>
            </a:endParaRPr>
          </a:p>
          <a:p>
            <a:pPr indent="0" lvl="0" marL="0" rtl="0" algn="l">
              <a:spcBef>
                <a:spcPts val="500"/>
              </a:spcBef>
              <a:spcAft>
                <a:spcPts val="0"/>
              </a:spcAft>
              <a:buNone/>
            </a:pPr>
            <a:r>
              <a:rPr lang="en" sz="1200">
                <a:solidFill>
                  <a:schemeClr val="dk1"/>
                </a:solidFill>
              </a:rPr>
              <a:t>Look for patterns of consistent behavior across settings and people.</a:t>
            </a:r>
            <a:endParaRPr sz="1200">
              <a:solidFill>
                <a:schemeClr val="dk1"/>
              </a:solidFill>
            </a:endParaRPr>
          </a:p>
          <a:p>
            <a:pPr indent="0" lvl="0" marL="0" rtl="0" algn="l">
              <a:spcBef>
                <a:spcPts val="500"/>
              </a:spcBef>
              <a:spcAft>
                <a:spcPts val="0"/>
              </a:spcAft>
              <a:buNone/>
            </a:pPr>
            <a:r>
              <a:rPr lang="en" sz="1200">
                <a:solidFill>
                  <a:schemeClr val="dk1"/>
                </a:solidFill>
              </a:rPr>
              <a:t>Identify settings where the skill is not generalizing.</a:t>
            </a:r>
            <a:endParaRPr sz="1200">
              <a:solidFill>
                <a:schemeClr val="dk1"/>
              </a:solidFill>
            </a:endParaRPr>
          </a:p>
          <a:p>
            <a:pPr indent="0" lvl="0" marL="0" rtl="0" algn="l">
              <a:spcBef>
                <a:spcPts val="500"/>
              </a:spcBef>
              <a:spcAft>
                <a:spcPts val="0"/>
              </a:spcAft>
              <a:buNone/>
            </a:pPr>
            <a:r>
              <a:rPr lang="en" sz="1200">
                <a:solidFill>
                  <a:schemeClr val="dk1"/>
                </a:solidFill>
              </a:rPr>
              <a:t>6. Provide Feedback and support Reinforce success with specific praise and reinforcement.</a:t>
            </a:r>
            <a:endParaRPr sz="1200">
              <a:solidFill>
                <a:schemeClr val="dk1"/>
              </a:solidFill>
            </a:endParaRPr>
          </a:p>
          <a:p>
            <a:pPr indent="0" lvl="0" marL="0" rtl="0" algn="l">
              <a:lnSpc>
                <a:spcPct val="115000"/>
              </a:lnSpc>
              <a:spcBef>
                <a:spcPts val="1200"/>
              </a:spcBef>
              <a:spcAft>
                <a:spcPts val="0"/>
              </a:spcAft>
              <a:buNone/>
            </a:pPr>
            <a:r>
              <a:rPr lang="en" sz="1200">
                <a:solidFill>
                  <a:schemeClr val="dk1"/>
                </a:solidFill>
              </a:rPr>
              <a:t>Provide additional supports in settings where generalization is weak (e.g., prompts, peer models).Collaborate with the Student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 sz="1200">
                <a:solidFill>
                  <a:schemeClr val="dk1"/>
                </a:solidFill>
              </a:rPr>
              <a:t>Share progress in student-friendly ways.</a:t>
            </a:r>
            <a:br>
              <a:rPr lang="en" sz="1200">
                <a:solidFill>
                  <a:schemeClr val="dk1"/>
                </a:solidFill>
              </a:rPr>
            </a:b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 sz="1200">
                <a:solidFill>
                  <a:schemeClr val="dk1"/>
                </a:solidFill>
              </a:rPr>
              <a:t>Involve them in goal-setting and self-monitoring (if age/ability appropriate).</a:t>
            </a:r>
            <a:br>
              <a:rPr lang="en" sz="1200">
                <a:solidFill>
                  <a:schemeClr val="dk1"/>
                </a:solidFill>
              </a:rPr>
            </a:br>
            <a:endParaRPr sz="1200">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spcBef>
                <a:spcPts val="120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50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sz="23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4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7cccd24283_2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6" name="Google Shape;516;g37cccd24283_2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sz="1200"/>
              <a:t>: Discuss and document how you will ensure generalization strategies are included in the teaching process of social skills. </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8c3bac7bd5_0_2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sz="1200"/>
              <a:t>:  What steps do you need to add to your action plan? </a:t>
            </a:r>
            <a:endParaRPr sz="1200"/>
          </a:p>
        </p:txBody>
      </p:sp>
      <p:sp>
        <p:nvSpPr>
          <p:cNvPr id="522" name="Google Shape;522;g38c3bac7bd5_0_2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3cfe22271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3cfe22271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Trainer Notes:  Self-Monitoring is a broad term that refers to a child’s ability to effectively be aware of and modify his/her own behavior. This should be taught before Fading takes place in order to increase the student’s ability to manage their own behavior without direct adult supervision.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38338a8366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38338a8366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a:t>
            </a:r>
            <a:r>
              <a:rPr lang="en"/>
              <a:t>: Students gradually take responsibility for monitoring and evaluating their own behavior throughout the day, instead of relying solely on teacher feedback</a:t>
            </a:r>
            <a:endParaRPr/>
          </a:p>
          <a:p>
            <a:pPr indent="0" lvl="0" marL="0" rtl="0" algn="l">
              <a:spcBef>
                <a:spcPts val="0"/>
              </a:spcBef>
              <a:spcAft>
                <a:spcPts val="0"/>
              </a:spcAft>
              <a:buNone/>
            </a:pPr>
            <a:r>
              <a:rPr lang="en"/>
              <a:t>Goal is for students to manage their behavior independently without adult prompting, </a:t>
            </a:r>
            <a:endParaRPr/>
          </a:p>
          <a:p>
            <a:pPr indent="0" lvl="0" marL="0" rtl="0" algn="l">
              <a:spcBef>
                <a:spcPts val="0"/>
              </a:spcBef>
              <a:spcAft>
                <a:spcPts val="0"/>
              </a:spcAft>
              <a:buNone/>
            </a:pPr>
            <a:r>
              <a:rPr lang="en"/>
              <a:t>gradual fading of teacher support and increasing student autonomy.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a:t>Trainer Notes</a:t>
            </a:r>
            <a:r>
              <a:rPr lang="en"/>
              <a:t>:  These are the handouts for this course.  They are available on the</a:t>
            </a:r>
            <a:r>
              <a:rPr lang="en" sz="1200"/>
              <a:t> </a:t>
            </a:r>
            <a:r>
              <a:rPr lang="en" sz="1200" u="sng">
                <a:solidFill>
                  <a:srgbClr val="0000FF"/>
                </a:solidFill>
                <a:hlinkClick r:id="rId2">
                  <a:extLst>
                    <a:ext uri="{A12FA001-AC4F-418D-AE19-62706E023703}">
                      <ahyp:hlinkClr val="tx"/>
                    </a:ext>
                  </a:extLst>
                </a:hlinkClick>
              </a:rPr>
              <a:t>https://pbismissouri.org/</a:t>
            </a:r>
            <a:r>
              <a:rPr lang="en"/>
              <a:t> </a:t>
            </a:r>
            <a:r>
              <a:rPr lang="en"/>
              <a:t>website.  You can also download and create a google folder to share them with participants.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38338a8366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38338a8366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a:t>
            </a:r>
            <a:r>
              <a:rPr lang="en"/>
              <a:t>  Benefits of self-monitoring in SSIG</a:t>
            </a:r>
            <a:endParaRPr/>
          </a:p>
          <a:p>
            <a:pPr indent="0" lvl="0" marL="0" rtl="0" algn="l">
              <a:spcBef>
                <a:spcPts val="0"/>
              </a:spcBef>
              <a:spcAft>
                <a:spcPts val="0"/>
              </a:spcAft>
              <a:buNone/>
            </a:pPr>
            <a:r>
              <a:rPr lang="en"/>
              <a:t>Increased student accountability:</a:t>
            </a:r>
            <a:endParaRPr/>
          </a:p>
          <a:p>
            <a:pPr indent="0" lvl="0" marL="0" rtl="0" algn="l">
              <a:spcBef>
                <a:spcPts val="0"/>
              </a:spcBef>
              <a:spcAft>
                <a:spcPts val="0"/>
              </a:spcAft>
              <a:buNone/>
            </a:pPr>
            <a:r>
              <a:rPr lang="en"/>
              <a:t>By actively monitoring their own behavior, students are more likely to take responsibility for their actions. </a:t>
            </a:r>
            <a:endParaRPr/>
          </a:p>
          <a:p>
            <a:pPr indent="0" lvl="0" marL="0" rtl="0" algn="l">
              <a:spcBef>
                <a:spcPts val="0"/>
              </a:spcBef>
              <a:spcAft>
                <a:spcPts val="0"/>
              </a:spcAft>
              <a:buNone/>
            </a:pPr>
            <a:r>
              <a:rPr lang="en"/>
              <a:t>Improved generalization of behavior change:</a:t>
            </a:r>
            <a:endParaRPr/>
          </a:p>
          <a:p>
            <a:pPr indent="0" lvl="0" marL="0" rtl="0" algn="l">
              <a:spcBef>
                <a:spcPts val="0"/>
              </a:spcBef>
              <a:spcAft>
                <a:spcPts val="0"/>
              </a:spcAft>
              <a:buNone/>
            </a:pPr>
            <a:r>
              <a:rPr lang="en"/>
              <a:t>As students learn to self-regulate, they are better equipped to manage their behavior across different settings and situations. </a:t>
            </a:r>
            <a:endParaRPr/>
          </a:p>
          <a:p>
            <a:pPr indent="0" lvl="0" marL="0" rtl="0" algn="l">
              <a:spcBef>
                <a:spcPts val="0"/>
              </a:spcBef>
              <a:spcAft>
                <a:spcPts val="0"/>
              </a:spcAft>
              <a:buNone/>
            </a:pPr>
            <a:r>
              <a:rPr lang="en"/>
              <a:t>Preparation for independent functioning:</a:t>
            </a:r>
            <a:endParaRPr/>
          </a:p>
          <a:p>
            <a:pPr indent="0" lvl="0" marL="0" rtl="0" algn="l">
              <a:spcBef>
                <a:spcPts val="0"/>
              </a:spcBef>
              <a:spcAft>
                <a:spcPts val="0"/>
              </a:spcAft>
              <a:buNone/>
            </a:pPr>
            <a:r>
              <a:rPr lang="en"/>
              <a:t>The ultimate goal is to transition students from relying on external feedback to effectively self-manage their behavior without constant adult prompts</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8338a8366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38338a8366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a:t>
            </a:r>
            <a:endParaRPr b="1"/>
          </a:p>
          <a:p>
            <a:pPr indent="0" lvl="0" marL="0" rtl="0" algn="l">
              <a:spcBef>
                <a:spcPts val="0"/>
              </a:spcBef>
              <a:spcAft>
                <a:spcPts val="0"/>
              </a:spcAft>
              <a:buNone/>
            </a:pPr>
            <a:r>
              <a:rPr b="1" lang="en"/>
              <a:t> </a:t>
            </a:r>
            <a:r>
              <a:rPr lang="en"/>
              <a:t>Key Components of Self-Monitoring</a:t>
            </a:r>
            <a:endParaRPr/>
          </a:p>
          <a:p>
            <a:pPr indent="0" lvl="0" marL="0" rtl="0" algn="l">
              <a:spcBef>
                <a:spcPts val="0"/>
              </a:spcBef>
              <a:spcAft>
                <a:spcPts val="0"/>
              </a:spcAft>
              <a:buNone/>
            </a:pPr>
            <a:r>
              <a:rPr lang="en"/>
              <a:t>Observation: The student pays attention to their own behavior.</a:t>
            </a:r>
            <a:endParaRPr/>
          </a:p>
          <a:p>
            <a:pPr indent="0" lvl="0" marL="0" rtl="0" algn="l">
              <a:spcBef>
                <a:spcPts val="0"/>
              </a:spcBef>
              <a:spcAft>
                <a:spcPts val="0"/>
              </a:spcAft>
              <a:buNone/>
            </a:pPr>
            <a:r>
              <a:rPr lang="en"/>
              <a:t>Recording: The student documents when the behavior occurs.</a:t>
            </a:r>
            <a:endParaRPr/>
          </a:p>
          <a:p>
            <a:pPr indent="0" lvl="0" marL="0" rtl="0" algn="l">
              <a:spcBef>
                <a:spcPts val="0"/>
              </a:spcBef>
              <a:spcAft>
                <a:spcPts val="0"/>
              </a:spcAft>
              <a:buNone/>
            </a:pPr>
            <a:r>
              <a:rPr lang="en"/>
              <a:t>Evaluation: The student reflects on whether the behavior meets expectations or goals.</a:t>
            </a:r>
            <a:endParaRPr/>
          </a:p>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38338a8366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38338a8366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a:t>
            </a:r>
            <a:r>
              <a:rPr lang="en"/>
              <a:t> Self-monitoring is widely used in education because it encourages accountability and independence on the part of the student.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8338a8366d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38338a8366d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Trainer Notes: </a:t>
            </a:r>
            <a:r>
              <a:rPr lang="en"/>
              <a:t> It is helpful to inform the team and staff that self-monitoring will be implemented in the classroom setting.  The SSIG facilitator will be responsible for teaching the student the skills and providing ample time to practice them.  The goal is for the student to gain self-awareness about their behavior.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a student does not respond well with the teacher giving direct feedback then the team may decide to modify the intervention by switching to self-monitoring of their specific goals.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Self-Monitoring will be used as part of the fading process so it is important the student is taught these skills prior to fading them from the intervention.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8c3bac7bd5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8c3bac7bd5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Notes</a:t>
            </a:r>
            <a:r>
              <a:rPr lang="en"/>
              <a:t>:</a:t>
            </a:r>
            <a:r>
              <a:rPr lang="en" sz="1200"/>
              <a:t> Example of self monitoring progress report</a:t>
            </a:r>
            <a:endParaRPr sz="1200"/>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511810" rtl="0" algn="l">
              <a:lnSpc>
                <a:spcPct val="100000"/>
              </a:lnSpc>
              <a:spcBef>
                <a:spcPts val="0"/>
              </a:spcBef>
              <a:spcAft>
                <a:spcPts val="0"/>
              </a:spcAft>
              <a:buClr>
                <a:schemeClr val="dk1"/>
              </a:buClr>
              <a:buSzPts val="1100"/>
              <a:buFont typeface="Arial"/>
              <a:buNone/>
            </a:pPr>
            <a:r>
              <a:rPr b="1" lang="en" sz="1200">
                <a:solidFill>
                  <a:srgbClr val="231F20"/>
                </a:solidFill>
              </a:rPr>
              <a:t>Trainer Notes:</a:t>
            </a:r>
            <a:r>
              <a:rPr lang="en">
                <a:solidFill>
                  <a:srgbClr val="231F20"/>
                </a:solidFill>
              </a:rPr>
              <a:t>  </a:t>
            </a:r>
            <a:r>
              <a:rPr lang="en" sz="1200">
                <a:solidFill>
                  <a:srgbClr val="231F20"/>
                </a:solidFill>
              </a:rPr>
              <a:t>Next step is to develop a process for fading of intervention (e.g., self-monitoring). </a:t>
            </a:r>
            <a:r>
              <a:rPr lang="en" sz="1200">
                <a:solidFill>
                  <a:schemeClr val="dk1"/>
                </a:solidFill>
              </a:rPr>
              <a:t>Fading refers to the a process of gradually removing intervention components for students who have met program goals. </a:t>
            </a:r>
            <a:endParaRPr sz="1200">
              <a:solidFill>
                <a:schemeClr val="dk1"/>
              </a:solidFill>
            </a:endParaRPr>
          </a:p>
          <a:p>
            <a:pPr indent="0" lvl="0" marL="0" rtl="0" algn="l">
              <a:spcBef>
                <a:spcPts val="0"/>
              </a:spcBef>
              <a:spcAft>
                <a:spcPts val="0"/>
              </a:spcAft>
              <a:buClr>
                <a:schemeClr val="dk1"/>
              </a:buClr>
              <a:buSzPts val="1200"/>
              <a:buFont typeface="Calibri"/>
              <a:buNone/>
            </a:pPr>
            <a:r>
              <a:rPr lang="en" sz="1200">
                <a:solidFill>
                  <a:schemeClr val="dk1"/>
                </a:solidFill>
              </a:rPr>
              <a:t>The SSIG Facilitator can work with students as they learn self-monitoring skills. In fact, lessons for self-monitoring can be incorporated as skills taught during group meetings. Teachers can support this process by continuing to monitor student use of social skills and periodically checking in with student for accuracy of ratings.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marR="511810" rtl="0" algn="l">
              <a:lnSpc>
                <a:spcPct val="100000"/>
              </a:lnSpc>
              <a:spcBef>
                <a:spcPts val="0"/>
              </a:spcBef>
              <a:spcAft>
                <a:spcPts val="0"/>
              </a:spcAft>
              <a:buClr>
                <a:schemeClr val="dk1"/>
              </a:buClr>
              <a:buSzPts val="1100"/>
              <a:buFont typeface="Arial"/>
              <a:buNone/>
            </a:pPr>
            <a:r>
              <a:t/>
            </a:r>
            <a:endParaRPr sz="1200">
              <a:solidFill>
                <a:srgbClr val="231F20"/>
              </a:solidFill>
            </a:endParaRPr>
          </a:p>
        </p:txBody>
      </p:sp>
      <p:sp>
        <p:nvSpPr>
          <p:cNvPr id="569" name="Google Shape;569;p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460a6efbd0_0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3460a6efbd0_0_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Notes:</a:t>
            </a:r>
            <a:r>
              <a:rPr lang="en" sz="1200"/>
              <a:t> </a:t>
            </a:r>
            <a:r>
              <a:rPr lang="en" sz="1200"/>
              <a:t>After the student completes all of the lessons specific to their identified skill deficits and has met their daily goal of 80% or above for a period of at least 2 weeks, then the fading process can begin.  The most logical next step is to have the student self-monitor then reduce the frequency until they have been completely faded and are still demonstrating the skills in settings across the school and home. </a:t>
            </a:r>
            <a:endParaRPr sz="1200"/>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460a6efbd0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460a6efbd0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200"/>
              <a:t>Trainer Notes:</a:t>
            </a:r>
            <a:r>
              <a:rPr lang="en" sz="1200"/>
              <a:t>Students may be encouraged to self-monitor their use of the skill across all settings.</a:t>
            </a:r>
            <a:endParaRPr sz="1200"/>
          </a:p>
          <a:p>
            <a:pPr indent="0" lvl="0" marL="0" rtl="0" algn="l">
              <a:spcBef>
                <a:spcPts val="0"/>
              </a:spcBef>
              <a:spcAft>
                <a:spcPts val="0"/>
              </a:spcAft>
              <a:buNone/>
            </a:pPr>
            <a:r>
              <a:t/>
            </a:r>
            <a:endParaRPr b="1" sz="1200"/>
          </a:p>
          <a:p>
            <a:pPr indent="0" lvl="0" marL="0" rtl="0" algn="l">
              <a:spcBef>
                <a:spcPts val="0"/>
              </a:spcBef>
              <a:spcAft>
                <a:spcPts val="0"/>
              </a:spcAft>
              <a:buNone/>
            </a:pPr>
            <a:r>
              <a:rPr lang="en" sz="1200"/>
              <a:t>Some of the fading </a:t>
            </a:r>
            <a:r>
              <a:rPr lang="en" sz="1200"/>
              <a:t>strategies</a:t>
            </a:r>
            <a:r>
              <a:rPr lang="en" sz="1200"/>
              <a:t> to consider are as follows</a:t>
            </a:r>
            <a:endParaRPr sz="1200"/>
          </a:p>
          <a:p>
            <a:pPr indent="-304800" lvl="0" marL="457200" rtl="0" algn="l">
              <a:spcBef>
                <a:spcPts val="0"/>
              </a:spcBef>
              <a:spcAft>
                <a:spcPts val="0"/>
              </a:spcAft>
              <a:buSzPts val="1200"/>
              <a:buChar char="●"/>
            </a:pPr>
            <a:r>
              <a:rPr lang="en" sz="1200"/>
              <a:t>Gradual removal of prompts.</a:t>
            </a:r>
            <a:endParaRPr sz="1200"/>
          </a:p>
          <a:p>
            <a:pPr indent="-304800" lvl="0" marL="457200" rtl="0" algn="l">
              <a:spcBef>
                <a:spcPts val="0"/>
              </a:spcBef>
              <a:spcAft>
                <a:spcPts val="0"/>
              </a:spcAft>
              <a:buSzPts val="1200"/>
              <a:buChar char="●"/>
            </a:pPr>
            <a:r>
              <a:rPr lang="en" sz="1200"/>
              <a:t>Make prompts less intrusive (e.g. move from visual reminders of the targeted behaviors to verbal pre-correctsl). </a:t>
            </a:r>
            <a:endParaRPr sz="1200"/>
          </a:p>
          <a:p>
            <a:pPr indent="-304800" lvl="0" marL="457200" rtl="0" algn="l">
              <a:spcBef>
                <a:spcPts val="0"/>
              </a:spcBef>
              <a:spcAft>
                <a:spcPts val="0"/>
              </a:spcAft>
              <a:buSzPts val="1200"/>
              <a:buChar char="●"/>
            </a:pPr>
            <a:r>
              <a:rPr lang="en" sz="1200"/>
              <a:t>As prompts are faded, remember to reinforce more independent responses. </a:t>
            </a:r>
            <a:endParaRPr sz="1200"/>
          </a:p>
          <a:p>
            <a:pPr indent="-304800" lvl="0" marL="457200" rtl="0" algn="l">
              <a:spcBef>
                <a:spcPts val="0"/>
              </a:spcBef>
              <a:spcAft>
                <a:spcPts val="0"/>
              </a:spcAft>
              <a:buSzPts val="1200"/>
              <a:buChar char="●"/>
            </a:pPr>
            <a:r>
              <a:rPr lang="en" sz="1200"/>
              <a:t>Provide access to reinforcers for unprompted skill responses.</a:t>
            </a:r>
            <a:endParaRPr sz="1200"/>
          </a:p>
          <a:p>
            <a:pPr indent="-304800" lvl="0" marL="457200" rtl="0" algn="l">
              <a:spcBef>
                <a:spcPts val="0"/>
              </a:spcBef>
              <a:spcAft>
                <a:spcPts val="0"/>
              </a:spcAft>
              <a:buSzPts val="1200"/>
              <a:buChar char="●"/>
            </a:pPr>
            <a:r>
              <a:rPr lang="en" sz="1200"/>
              <a:t>Students who begin the fading process should still be intermittently monitored to make sure the student maintains performance of the target skills.  </a:t>
            </a:r>
            <a:endParaRPr sz="1200"/>
          </a:p>
          <a:p>
            <a:pPr indent="-304800" lvl="0" marL="457200" rtl="0" algn="l">
              <a:spcBef>
                <a:spcPts val="0"/>
              </a:spcBef>
              <a:spcAft>
                <a:spcPts val="0"/>
              </a:spcAft>
              <a:buSzPts val="1200"/>
              <a:buChar char="●"/>
            </a:pPr>
            <a:r>
              <a:rPr lang="en" sz="1200"/>
              <a:t>Students may be encouraged to continue self-monitoring their use of the skill across all settings</a:t>
            </a:r>
            <a:endParaRPr sz="1200"/>
          </a:p>
          <a:p>
            <a:pPr indent="0" lvl="0" marL="457200" rtl="0" algn="l">
              <a:spcBef>
                <a:spcPts val="0"/>
              </a:spcBef>
              <a:spcAft>
                <a:spcPts val="0"/>
              </a:spcAft>
              <a:buNone/>
            </a:pPr>
            <a:r>
              <a:t/>
            </a:r>
            <a:endParaRPr sz="1200"/>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460a6efbd0_0_2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3460a6efbd0_0_286:notes"/>
          <p:cNvSpPr txBox="1"/>
          <p:nvPr>
            <p:ph idx="1" type="body"/>
          </p:nvPr>
        </p:nvSpPr>
        <p:spPr>
          <a:xfrm>
            <a:off x="685800" y="4343401"/>
            <a:ext cx="5486400" cy="4114800"/>
          </a:xfrm>
          <a:prstGeom prst="rect">
            <a:avLst/>
          </a:prstGeom>
          <a:noFill/>
          <a:ln>
            <a:noFill/>
          </a:ln>
        </p:spPr>
        <p:txBody>
          <a:bodyPr anchorCtr="0" anchor="t" bIns="45525" lIns="91075" spcFirstLastPara="1" rIns="91075" wrap="square" tIns="45525">
            <a:noAutofit/>
          </a:bodyPr>
          <a:lstStyle/>
          <a:p>
            <a:pPr indent="0" lvl="0" marL="0" rtl="0" algn="l">
              <a:lnSpc>
                <a:spcPct val="100000"/>
              </a:lnSpc>
              <a:spcBef>
                <a:spcPts val="0"/>
              </a:spcBef>
              <a:spcAft>
                <a:spcPts val="0"/>
              </a:spcAft>
              <a:buSzPts val="1100"/>
              <a:buNone/>
            </a:pPr>
            <a:r>
              <a:rPr b="1" lang="en" sz="1200"/>
              <a:t>Trainer Notes:</a:t>
            </a:r>
            <a:r>
              <a:rPr lang="en"/>
              <a:t>  </a:t>
            </a:r>
            <a:r>
              <a:rPr lang="en" sz="1200"/>
              <a:t>Teams should determine the rate of fading which may be individualized for a specific student. Ideally fading will incorporate a self-monitoring component</a:t>
            </a:r>
            <a:endParaRPr sz="1200"/>
          </a:p>
          <a:p>
            <a:pPr indent="0" lvl="0" marL="0" rtl="0" algn="l">
              <a:lnSpc>
                <a:spcPct val="100000"/>
              </a:lnSpc>
              <a:spcBef>
                <a:spcPts val="0"/>
              </a:spcBef>
              <a:spcAft>
                <a:spcPts val="0"/>
              </a:spcAft>
              <a:buSzPts val="1100"/>
              <a:buNone/>
            </a:pPr>
            <a:r>
              <a:rPr lang="en" sz="1200"/>
              <a:t>The benefits can increase student responsibility, as well as their  ability to manage own behavior without adult prompting &amp; redirection</a:t>
            </a:r>
            <a:endParaRPr sz="1200"/>
          </a:p>
          <a:p>
            <a:pPr indent="0" lvl="0" marL="0" rtl="0" algn="l">
              <a:lnSpc>
                <a:spcPct val="100000"/>
              </a:lnSpc>
              <a:spcBef>
                <a:spcPts val="0"/>
              </a:spcBef>
              <a:spcAft>
                <a:spcPts val="0"/>
              </a:spcAft>
              <a:buSzPts val="1100"/>
              <a:buNone/>
            </a:pPr>
            <a:r>
              <a:t/>
            </a:r>
            <a:endParaRPr sz="1200"/>
          </a:p>
        </p:txBody>
      </p:sp>
      <p:sp>
        <p:nvSpPr>
          <p:cNvPr id="587" name="Google Shape;587;g3460a6efbd0_0_286:notes"/>
          <p:cNvSpPr txBox="1"/>
          <p:nvPr>
            <p:ph idx="12" type="sldNum"/>
          </p:nvPr>
        </p:nvSpPr>
        <p:spPr>
          <a:xfrm>
            <a:off x="3884614" y="8685214"/>
            <a:ext cx="2971800" cy="457200"/>
          </a:xfrm>
          <a:prstGeom prst="rect">
            <a:avLst/>
          </a:prstGeom>
          <a:noFill/>
          <a:ln>
            <a:noFill/>
          </a:ln>
        </p:spPr>
        <p:txBody>
          <a:bodyPr anchorCtr="0" anchor="b" bIns="45525" lIns="91075" spcFirstLastPara="1" rIns="91075" wrap="square" tIns="45525">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593" name="Google Shape;593;p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 sz="1200"/>
              <a:t>Trainer Notes</a:t>
            </a:r>
            <a:r>
              <a:rPr lang="en" sz="1200">
                <a:latin typeface="Calibri"/>
                <a:ea typeface="Calibri"/>
                <a:cs typeface="Calibri"/>
                <a:sym typeface="Calibri"/>
              </a:rPr>
              <a:t>: </a:t>
            </a:r>
            <a:r>
              <a:rPr lang="en" sz="1200"/>
              <a:t>Eventually the team will need to decide when/how to fade students off the intervention. These (bulleted items) are things to consider and should be the topic of team discussion.</a:t>
            </a:r>
            <a:endParaRPr sz="1200"/>
          </a:p>
          <a:p>
            <a:pPr indent="0" lvl="0" marL="0" marR="0" rtl="0" algn="l">
              <a:lnSpc>
                <a:spcPct val="100000"/>
              </a:lnSpc>
              <a:spcBef>
                <a:spcPts val="0"/>
              </a:spcBef>
              <a:spcAft>
                <a:spcPts val="0"/>
              </a:spcAft>
              <a:buClr>
                <a:schemeClr val="dk1"/>
              </a:buClr>
              <a:buSzPts val="1200"/>
              <a:buFont typeface="Calibri"/>
              <a:buNone/>
            </a:pPr>
            <a:r>
              <a:rPr lang="en" sz="1200">
                <a:solidFill>
                  <a:schemeClr val="dk1"/>
                </a:solidFill>
              </a:rPr>
              <a:t>It is not uncommon that after participating in SSIG over a period of time, students, along with parents and teachers as well, do not want to give up this support. Students report they like receiving extra adult attention and the feeling of success SSIG  gives them.  </a:t>
            </a:r>
            <a:r>
              <a:rPr b="1" lang="en" sz="1200">
                <a:solidFill>
                  <a:srgbClr val="FF0000"/>
                </a:solidFill>
              </a:rPr>
              <a:t> </a:t>
            </a:r>
            <a:r>
              <a:rPr lang="en" sz="1200">
                <a:solidFill>
                  <a:schemeClr val="dk1"/>
                </a:solidFill>
              </a:rPr>
              <a:t>This is why generalization is so important.</a:t>
            </a:r>
            <a:r>
              <a:rPr b="1" lang="en" sz="1200">
                <a:solidFill>
                  <a:schemeClr val="dk1"/>
                </a:solidFill>
              </a:rPr>
              <a:t> </a:t>
            </a:r>
            <a:r>
              <a:rPr lang="en" sz="1200">
                <a:solidFill>
                  <a:schemeClr val="dk1"/>
                </a:solidFill>
              </a:rPr>
              <a:t>Additionally, teachers and parents have concerns about how well children will continue to perform when the program is no longer provided. Therefore, moving students out of the SSIG program requires careful planning.</a:t>
            </a:r>
            <a:endParaRPr sz="1200">
              <a:solidFill>
                <a:schemeClr val="dk1"/>
              </a:solidFill>
            </a:endParaRPr>
          </a:p>
          <a:p>
            <a:pPr indent="0" lvl="0" marL="0" rtl="0" algn="l">
              <a:lnSpc>
                <a:spcPct val="100000"/>
              </a:lnSpc>
              <a:spcBef>
                <a:spcPts val="0"/>
              </a:spcBef>
              <a:spcAft>
                <a:spcPts val="0"/>
              </a:spcAft>
              <a:buSzPts val="1400"/>
              <a:buNone/>
            </a:pPr>
            <a:r>
              <a:t/>
            </a:r>
            <a:endParaRPr sz="1200"/>
          </a:p>
        </p:txBody>
      </p:sp>
      <p:sp>
        <p:nvSpPr>
          <p:cNvPr id="594" name="Google Shape;594;p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 name="Google Shape;16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a:t>Trainer Notes:</a:t>
            </a:r>
            <a:r>
              <a:rPr b="0" lang="en"/>
              <a:t>  </a:t>
            </a:r>
            <a:r>
              <a:rPr lang="en"/>
              <a:t>Social Skills Intervention Group (SSIG) </a:t>
            </a:r>
            <a:r>
              <a:rPr b="0" lang="en"/>
              <a:t>is a Tier 2 intervention within a Positive Behavioral Interventions and Supports (PBIS) framework designed to help students improve their behavior and academic performance</a:t>
            </a:r>
            <a:r>
              <a:rPr lang="en"/>
              <a:t> by teaching students the skills they need to be successful. </a:t>
            </a:r>
            <a:endParaRPr/>
          </a:p>
        </p:txBody>
      </p:sp>
      <p:sp>
        <p:nvSpPr>
          <p:cNvPr id="168" name="Google Shape;168;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38c3bac7bd5_0_2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sz="1200"/>
              <a:t>:  What steps do you need to add to your action plan? </a:t>
            </a:r>
            <a:endParaRPr sz="1200"/>
          </a:p>
        </p:txBody>
      </p:sp>
      <p:sp>
        <p:nvSpPr>
          <p:cNvPr id="600" name="Google Shape;600;g38c3bac7bd5_0_2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7" name="Google Shape;607;p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 sz="1200"/>
              <a:t>Trainer Notes: </a:t>
            </a:r>
            <a:r>
              <a:rPr lang="en" sz="1200"/>
              <a:t> Remind teams to refer back to the Intervention Data Decision rules your team created in the Intervention Data Decision Rules Lesson.and apply them to each intervention.   </a:t>
            </a:r>
            <a:endParaRPr sz="1200"/>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a:t>
            </a:r>
            <a:r>
              <a:rPr lang="en"/>
              <a:t> </a:t>
            </a:r>
            <a:r>
              <a:rPr lang="en" sz="1200"/>
              <a:t> The final SSIG lesson will walk you through the practices of implementation and how your team may piloting SSIG to work on the kinks. </a:t>
            </a:r>
            <a:endParaRPr sz="1200"/>
          </a:p>
        </p:txBody>
      </p:sp>
      <p:sp>
        <p:nvSpPr>
          <p:cNvPr id="614" name="Google Shape;614;p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04c2679569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t>Trainer Notes: </a:t>
            </a:r>
            <a:r>
              <a:rPr lang="en" sz="1200"/>
              <a:t>References </a:t>
            </a:r>
            <a:endParaRPr sz="1200"/>
          </a:p>
        </p:txBody>
      </p:sp>
      <p:sp>
        <p:nvSpPr>
          <p:cNvPr id="620" name="Google Shape;620;g304c2679569_0_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04c2679569_0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t>Trainer Notes: References </a:t>
            </a:r>
            <a:endParaRPr b="1" sz="1200"/>
          </a:p>
        </p:txBody>
      </p:sp>
      <p:sp>
        <p:nvSpPr>
          <p:cNvPr id="626" name="Google Shape;626;g304c2679569_0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2" name="Google Shape;632;p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200"/>
              <a:t>Trainer Notes:  Add your contact information.  </a:t>
            </a:r>
            <a:endParaRPr b="1" sz="1200"/>
          </a:p>
        </p:txBody>
      </p:sp>
      <p:sp>
        <p:nvSpPr>
          <p:cNvPr id="633" name="Google Shape;633;p8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b="1" lang="en"/>
              <a:t>Trainer Notes:</a:t>
            </a:r>
            <a:r>
              <a:rPr lang="en"/>
              <a:t>  </a:t>
            </a:r>
            <a:r>
              <a:rPr b="1" lang="en"/>
              <a:t> These are the prerequisites that your team should have participated in prior to engaging with this content. </a:t>
            </a:r>
            <a:endParaRPr/>
          </a:p>
        </p:txBody>
      </p:sp>
      <p:sp>
        <p:nvSpPr>
          <p:cNvPr id="174" name="Google Shape;17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a:t>Trainer Notes: The outcomes for this lesson are as follows: </a:t>
            </a:r>
            <a:endParaRPr b="1"/>
          </a:p>
          <a:p>
            <a:pPr indent="-298450" lvl="0" marL="457200" rtl="0" algn="l">
              <a:lnSpc>
                <a:spcPct val="100000"/>
              </a:lnSpc>
              <a:spcBef>
                <a:spcPts val="0"/>
              </a:spcBef>
              <a:spcAft>
                <a:spcPts val="0"/>
              </a:spcAft>
              <a:buSzPts val="1100"/>
              <a:buAutoNum type="arabicPeriod"/>
            </a:pPr>
            <a:r>
              <a:rPr b="1" lang="en"/>
              <a:t>Collect and analyze implementation data</a:t>
            </a:r>
            <a:endParaRPr b="1"/>
          </a:p>
          <a:p>
            <a:pPr indent="-298450" lvl="0" marL="457200" rtl="0" algn="l">
              <a:lnSpc>
                <a:spcPct val="100000"/>
              </a:lnSpc>
              <a:spcBef>
                <a:spcPts val="0"/>
              </a:spcBef>
              <a:spcAft>
                <a:spcPts val="0"/>
              </a:spcAft>
              <a:buSzPts val="1100"/>
              <a:buAutoNum type="arabicPeriod"/>
            </a:pPr>
            <a:r>
              <a:rPr b="1" lang="en"/>
              <a:t>Create a Weekly Progress Report (WPR) for SSIG</a:t>
            </a:r>
            <a:endParaRPr b="1"/>
          </a:p>
          <a:p>
            <a:pPr indent="-298450" lvl="0" marL="457200" rtl="0" algn="l">
              <a:lnSpc>
                <a:spcPct val="100000"/>
              </a:lnSpc>
              <a:spcBef>
                <a:spcPts val="0"/>
              </a:spcBef>
              <a:spcAft>
                <a:spcPts val="0"/>
              </a:spcAft>
              <a:buSzPts val="1100"/>
              <a:buAutoNum type="arabicPeriod"/>
            </a:pPr>
            <a:r>
              <a:rPr b="1" lang="en"/>
              <a:t>Design a menu of modifications for SSIG</a:t>
            </a:r>
            <a:endParaRPr b="1"/>
          </a:p>
          <a:p>
            <a:pPr indent="-298450" lvl="0" marL="457200" rtl="0" algn="l">
              <a:lnSpc>
                <a:spcPct val="100000"/>
              </a:lnSpc>
              <a:spcBef>
                <a:spcPts val="0"/>
              </a:spcBef>
              <a:spcAft>
                <a:spcPts val="0"/>
              </a:spcAft>
              <a:buSzPts val="1100"/>
              <a:buAutoNum type="arabicPeriod"/>
            </a:pPr>
            <a:r>
              <a:rPr b="1" lang="en"/>
              <a:t>Determine process for fading students from SSIG </a:t>
            </a:r>
            <a:endParaRPr b="1"/>
          </a:p>
          <a:p>
            <a:pPr indent="0" lvl="0" marL="457200" rtl="0" algn="l">
              <a:lnSpc>
                <a:spcPct val="100000"/>
              </a:lnSpc>
              <a:spcBef>
                <a:spcPts val="0"/>
              </a:spcBef>
              <a:spcAft>
                <a:spcPts val="0"/>
              </a:spcAft>
              <a:buSzPts val="1100"/>
              <a:buNone/>
            </a:pPr>
            <a:r>
              <a:t/>
            </a:r>
            <a:endParaRPr b="1"/>
          </a:p>
        </p:txBody>
      </p:sp>
      <p:sp>
        <p:nvSpPr>
          <p:cNvPr id="182" name="Google Shape;182;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txBox="1"/>
          <p:nvPr>
            <p:ph type="ctrTitle"/>
          </p:nvPr>
        </p:nvSpPr>
        <p:spPr>
          <a:xfrm>
            <a:off x="685800" y="346068"/>
            <a:ext cx="7772400" cy="11025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0" name="Google Shape;10;p2"/>
          <p:cNvSpPr txBox="1"/>
          <p:nvPr>
            <p:ph idx="1" type="subTitle"/>
          </p:nvPr>
        </p:nvSpPr>
        <p:spPr>
          <a:xfrm>
            <a:off x="1371601" y="1503100"/>
            <a:ext cx="6400800" cy="487800"/>
          </a:xfrm>
          <a:prstGeom prst="rect">
            <a:avLst/>
          </a:prstGeom>
          <a:noFill/>
          <a:ln>
            <a:noFill/>
          </a:ln>
        </p:spPr>
        <p:txBody>
          <a:bodyPr anchorCtr="0" anchor="t" bIns="68575" lIns="68575" spcFirstLastPara="1" rIns="68575" wrap="square" tIns="68575">
            <a:noAutofit/>
          </a:bodyPr>
          <a:lstStyle>
            <a:lvl1pPr lvl="0" marR="0" algn="ctr">
              <a:lnSpc>
                <a:spcPct val="100000"/>
              </a:lnSpc>
              <a:spcBef>
                <a:spcPts val="500"/>
              </a:spcBef>
              <a:spcAft>
                <a:spcPts val="0"/>
              </a:spcAft>
              <a:buClr>
                <a:srgbClr val="FF0000"/>
              </a:buClr>
              <a:buSzPts val="2400"/>
              <a:buFont typeface="Arial"/>
              <a:buNone/>
              <a:defRPr b="0" i="0" sz="2400" u="none" cap="none" strike="noStrike">
                <a:solidFill>
                  <a:srgbClr val="FF0000"/>
                </a:solidFill>
                <a:latin typeface="Calibri"/>
                <a:ea typeface="Calibri"/>
                <a:cs typeface="Calibri"/>
                <a:sym typeface="Calibri"/>
              </a:defRPr>
            </a:lvl1pPr>
            <a:lvl2pPr lvl="1" marR="0" algn="ctr">
              <a:lnSpc>
                <a:spcPct val="100000"/>
              </a:lnSpc>
              <a:spcBef>
                <a:spcPts val="400"/>
              </a:spcBef>
              <a:spcAft>
                <a:spcPts val="0"/>
              </a:spcAft>
              <a:buClr>
                <a:srgbClr val="FF0000"/>
              </a:buClr>
              <a:buSzPts val="2100"/>
              <a:buFont typeface="Arial"/>
              <a:buNone/>
              <a:defRPr b="0" i="0" sz="2100" u="none" cap="none" strike="noStrike">
                <a:solidFill>
                  <a:srgbClr val="888888"/>
                </a:solidFill>
                <a:latin typeface="Calibri"/>
                <a:ea typeface="Calibri"/>
                <a:cs typeface="Calibri"/>
                <a:sym typeface="Calibri"/>
              </a:defRPr>
            </a:lvl2pPr>
            <a:lvl3pPr lvl="2" marR="0" algn="ctr">
              <a:lnSpc>
                <a:spcPct val="100000"/>
              </a:lnSpc>
              <a:spcBef>
                <a:spcPts val="400"/>
              </a:spcBef>
              <a:spcAft>
                <a:spcPts val="0"/>
              </a:spcAft>
              <a:buClr>
                <a:srgbClr val="FF0000"/>
              </a:buClr>
              <a:buSzPts val="1800"/>
              <a:buFont typeface="Arial"/>
              <a:buNone/>
              <a:defRPr b="0" i="0" sz="1800" u="none" cap="none" strike="noStrike">
                <a:solidFill>
                  <a:srgbClr val="888888"/>
                </a:solidFill>
                <a:latin typeface="Calibri"/>
                <a:ea typeface="Calibri"/>
                <a:cs typeface="Calibri"/>
                <a:sym typeface="Calibri"/>
              </a:defRPr>
            </a:lvl3pPr>
            <a:lvl4pPr lvl="3" marR="0" algn="ctr">
              <a:lnSpc>
                <a:spcPct val="100000"/>
              </a:lnSpc>
              <a:spcBef>
                <a:spcPts val="300"/>
              </a:spcBef>
              <a:spcAft>
                <a:spcPts val="0"/>
              </a:spcAft>
              <a:buClr>
                <a:srgbClr val="FF0000"/>
              </a:buClr>
              <a:buSzPts val="1500"/>
              <a:buFont typeface="Arial"/>
              <a:buNone/>
              <a:defRPr b="0" i="0" sz="1500" u="none" cap="none" strike="noStrike">
                <a:solidFill>
                  <a:srgbClr val="888888"/>
                </a:solidFill>
                <a:latin typeface="Calibri"/>
                <a:ea typeface="Calibri"/>
                <a:cs typeface="Calibri"/>
                <a:sym typeface="Calibri"/>
              </a:defRPr>
            </a:lvl4pPr>
            <a:lvl5pPr lvl="4" marR="0" algn="ctr">
              <a:lnSpc>
                <a:spcPct val="100000"/>
              </a:lnSpc>
              <a:spcBef>
                <a:spcPts val="300"/>
              </a:spcBef>
              <a:spcAft>
                <a:spcPts val="0"/>
              </a:spcAft>
              <a:buClr>
                <a:srgbClr val="FF0000"/>
              </a:buClr>
              <a:buSzPts val="1500"/>
              <a:buFont typeface="Arial"/>
              <a:buNone/>
              <a:defRPr b="0" i="0" sz="1500" u="none" cap="none" strike="noStrike">
                <a:solidFill>
                  <a:srgbClr val="888888"/>
                </a:solidFill>
                <a:latin typeface="Calibri"/>
                <a:ea typeface="Calibri"/>
                <a:cs typeface="Calibri"/>
                <a:sym typeface="Calibri"/>
              </a:defRPr>
            </a:lvl5pPr>
            <a:lvl6pPr lvl="5" marR="0" algn="ctr">
              <a:lnSpc>
                <a:spcPct val="100000"/>
              </a:lnSpc>
              <a:spcBef>
                <a:spcPts val="3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6pPr>
            <a:lvl7pPr lvl="6" marR="0" algn="ctr">
              <a:lnSpc>
                <a:spcPct val="100000"/>
              </a:lnSpc>
              <a:spcBef>
                <a:spcPts val="3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7pPr>
            <a:lvl8pPr lvl="7" marR="0" algn="ctr">
              <a:lnSpc>
                <a:spcPct val="100000"/>
              </a:lnSpc>
              <a:spcBef>
                <a:spcPts val="3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8pPr>
            <a:lvl9pPr lvl="8" marR="0" algn="ctr">
              <a:lnSpc>
                <a:spcPct val="100000"/>
              </a:lnSpc>
              <a:spcBef>
                <a:spcPts val="300"/>
              </a:spcBef>
              <a:spcAft>
                <a:spcPts val="0"/>
              </a:spcAft>
              <a:buClr>
                <a:srgbClr val="888888"/>
              </a:buClr>
              <a:buSzPts val="1500"/>
              <a:buFont typeface="Arial"/>
              <a:buNone/>
              <a:defRPr b="0" i="0" sz="1500" u="none" cap="none" strike="noStrike">
                <a:solidFill>
                  <a:srgbClr val="888888"/>
                </a:solidFill>
                <a:latin typeface="Calibri"/>
                <a:ea typeface="Calibri"/>
                <a:cs typeface="Calibri"/>
                <a:sym typeface="Calibri"/>
              </a:defRPr>
            </a:lvl9pPr>
          </a:lstStyle>
          <a:p/>
        </p:txBody>
      </p:sp>
      <p:pic>
        <p:nvPicPr>
          <p:cNvPr descr="MO_SWPBS_Logo-2011.jpg" id="11" name="Google Shape;11;p2"/>
          <p:cNvPicPr preferRelativeResize="0"/>
          <p:nvPr/>
        </p:nvPicPr>
        <p:blipFill rotWithShape="1">
          <a:blip r:embed="rId2">
            <a:alphaModFix/>
          </a:blip>
          <a:srcRect b="0" l="0" r="0" t="0"/>
          <a:stretch/>
        </p:blipFill>
        <p:spPr>
          <a:xfrm>
            <a:off x="3227388" y="2064746"/>
            <a:ext cx="2689220" cy="2074948"/>
          </a:xfrm>
          <a:prstGeom prst="rect">
            <a:avLst/>
          </a:prstGeom>
          <a:noFill/>
          <a:ln>
            <a:noFill/>
          </a:ln>
        </p:spPr>
      </p:pic>
      <p:pic>
        <p:nvPicPr>
          <p:cNvPr id="12" name="Google Shape;12;p2"/>
          <p:cNvPicPr preferRelativeResize="0"/>
          <p:nvPr/>
        </p:nvPicPr>
        <p:blipFill rotWithShape="1">
          <a:blip r:embed="rId3">
            <a:alphaModFix/>
          </a:blip>
          <a:srcRect b="0" l="0" r="0" t="0"/>
          <a:stretch/>
        </p:blipFill>
        <p:spPr>
          <a:xfrm>
            <a:off x="461183" y="4460078"/>
            <a:ext cx="520700" cy="433388"/>
          </a:xfrm>
          <a:prstGeom prst="rect">
            <a:avLst/>
          </a:prstGeom>
          <a:noFill/>
          <a:ln>
            <a:noFill/>
          </a:ln>
        </p:spPr>
      </p:pic>
      <p:sp>
        <p:nvSpPr>
          <p:cNvPr id="13" name="Google Shape;13;p2"/>
          <p:cNvSpPr txBox="1"/>
          <p:nvPr/>
        </p:nvSpPr>
        <p:spPr>
          <a:xfrm>
            <a:off x="1080308" y="4385948"/>
            <a:ext cx="1871700" cy="7155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300"/>
              <a:buFont typeface="Calibri"/>
              <a:buNone/>
            </a:pPr>
            <a:r>
              <a:rPr b="1" i="0" lang="en" sz="1100" u="none" cap="none" strike="noStrike">
                <a:solidFill>
                  <a:schemeClr val="dk1"/>
                </a:solidFill>
                <a:latin typeface="Calibri"/>
                <a:ea typeface="Calibri"/>
                <a:cs typeface="Calibri"/>
                <a:sym typeface="Calibri"/>
              </a:rPr>
              <a:t>MU Center for SW-PBS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00"/>
              <a:buFont typeface="Calibri"/>
              <a:buNone/>
            </a:pPr>
            <a:r>
              <a:rPr b="0" i="0" lang="en" sz="1100" u="none" cap="none" strike="noStrike">
                <a:solidFill>
                  <a:schemeClr val="dk1"/>
                </a:solidFill>
                <a:latin typeface="Calibri"/>
                <a:ea typeface="Calibri"/>
                <a:cs typeface="Calibri"/>
                <a:sym typeface="Calibri"/>
              </a:rPr>
              <a:t>College of Education</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300"/>
              <a:buFont typeface="Calibri"/>
              <a:buNone/>
            </a:pPr>
            <a:r>
              <a:rPr b="0" i="0" lang="en" sz="1100" u="none" cap="none" strike="noStrike">
                <a:solidFill>
                  <a:schemeClr val="dk1"/>
                </a:solidFill>
                <a:latin typeface="Calibri"/>
                <a:ea typeface="Calibri"/>
                <a:cs typeface="Calibri"/>
                <a:sym typeface="Calibri"/>
              </a:rPr>
              <a:t>University of Missouri</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Times New Roman"/>
              <a:ea typeface="Times New Roman"/>
              <a:cs typeface="Times New Roman"/>
              <a:sym typeface="Times New Roman"/>
            </a:endParaRPr>
          </a:p>
        </p:txBody>
      </p:sp>
      <p:pic>
        <p:nvPicPr>
          <p:cNvPr descr="M:\BD\SUGAI\PBIS LOGO-LARGE.TIF" id="14" name="Google Shape;14;p2"/>
          <p:cNvPicPr preferRelativeResize="0"/>
          <p:nvPr/>
        </p:nvPicPr>
        <p:blipFill rotWithShape="1">
          <a:blip r:embed="rId4">
            <a:alphaModFix/>
          </a:blip>
          <a:srcRect b="0" l="0" r="0" t="0"/>
          <a:stretch/>
        </p:blipFill>
        <p:spPr>
          <a:xfrm>
            <a:off x="7678049" y="4385948"/>
            <a:ext cx="1077913" cy="588168"/>
          </a:xfrm>
          <a:prstGeom prst="rect">
            <a:avLst/>
          </a:prstGeom>
          <a:noFill/>
          <a:ln>
            <a:noFill/>
          </a:ln>
        </p:spPr>
      </p:pic>
      <p:pic>
        <p:nvPicPr>
          <p:cNvPr descr="C:\Users\joann\Pictures\iPod Photo Cache\DESE-color.jpg" id="15" name="Google Shape;15;p2"/>
          <p:cNvPicPr preferRelativeResize="0"/>
          <p:nvPr/>
        </p:nvPicPr>
        <p:blipFill rotWithShape="1">
          <a:blip r:embed="rId5">
            <a:alphaModFix/>
          </a:blip>
          <a:srcRect b="0" l="0" r="0" t="0"/>
          <a:stretch/>
        </p:blipFill>
        <p:spPr>
          <a:xfrm>
            <a:off x="3470275" y="4213622"/>
            <a:ext cx="2697163" cy="72866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82" name="Shape 82"/>
        <p:cNvGrpSpPr/>
        <p:nvPr/>
      </p:nvGrpSpPr>
      <p:grpSpPr>
        <a:xfrm>
          <a:off x="0" y="0"/>
          <a:ext cx="0" cy="0"/>
          <a:chOff x="0" y="0"/>
          <a:chExt cx="0" cy="0"/>
        </a:xfrm>
      </p:grpSpPr>
      <p:sp>
        <p:nvSpPr>
          <p:cNvPr id="83" name="Google Shape;83;p11"/>
          <p:cNvSpPr txBox="1"/>
          <p:nvPr>
            <p:ph type="title"/>
          </p:nvPr>
        </p:nvSpPr>
        <p:spPr>
          <a:xfrm>
            <a:off x="1471880" y="368764"/>
            <a:ext cx="7472100" cy="6945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pic>
        <p:nvPicPr>
          <p:cNvPr id="84" name="Google Shape;84;p11"/>
          <p:cNvPicPr preferRelativeResize="0"/>
          <p:nvPr/>
        </p:nvPicPr>
        <p:blipFill rotWithShape="1">
          <a:blip r:embed="rId2">
            <a:alphaModFix/>
          </a:blip>
          <a:srcRect b="0" l="0" r="0" t="0"/>
          <a:stretch/>
        </p:blipFill>
        <p:spPr>
          <a:xfrm>
            <a:off x="86609" y="155287"/>
            <a:ext cx="1463039" cy="1097279"/>
          </a:xfrm>
          <a:prstGeom prst="rect">
            <a:avLst/>
          </a:prstGeom>
          <a:noFill/>
          <a:ln>
            <a:noFill/>
          </a:ln>
        </p:spPr>
      </p:pic>
      <p:sp>
        <p:nvSpPr>
          <p:cNvPr id="85" name="Google Shape;85;p11"/>
          <p:cNvSpPr txBox="1"/>
          <p:nvPr>
            <p:ph idx="1" type="body"/>
          </p:nvPr>
        </p:nvSpPr>
        <p:spPr>
          <a:xfrm>
            <a:off x="596900" y="1441906"/>
            <a:ext cx="8001000" cy="27273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grpSp>
        <p:nvGrpSpPr>
          <p:cNvPr id="86" name="Google Shape;86;p11"/>
          <p:cNvGrpSpPr/>
          <p:nvPr/>
        </p:nvGrpSpPr>
        <p:grpSpPr>
          <a:xfrm>
            <a:off x="12700" y="4658555"/>
            <a:ext cx="9144300" cy="494437"/>
            <a:chOff x="12700" y="6211407"/>
            <a:chExt cx="9144300" cy="659249"/>
          </a:xfrm>
        </p:grpSpPr>
        <p:sp>
          <p:nvSpPr>
            <p:cNvPr id="87" name="Google Shape;87;p11"/>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8" name="Google Shape;88;p11"/>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9" name="Google Shape;89;p11"/>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90" name="Google Shape;90;p11"/>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p:cSld name="Title and Vertical Text">
    <p:spTree>
      <p:nvGrpSpPr>
        <p:cNvPr id="91" name="Shape 91"/>
        <p:cNvGrpSpPr/>
        <p:nvPr/>
      </p:nvGrpSpPr>
      <p:grpSpPr>
        <a:xfrm>
          <a:off x="0" y="0"/>
          <a:ext cx="0" cy="0"/>
          <a:chOff x="0" y="0"/>
          <a:chExt cx="0" cy="0"/>
        </a:xfrm>
      </p:grpSpPr>
      <p:sp>
        <p:nvSpPr>
          <p:cNvPr id="92" name="Google Shape;92;p12"/>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grpSp>
        <p:nvGrpSpPr>
          <p:cNvPr id="93" name="Google Shape;93;p12"/>
          <p:cNvGrpSpPr/>
          <p:nvPr/>
        </p:nvGrpSpPr>
        <p:grpSpPr>
          <a:xfrm>
            <a:off x="12700" y="4659201"/>
            <a:ext cx="9144300" cy="494107"/>
            <a:chOff x="12700" y="6211407"/>
            <a:chExt cx="9144300" cy="659249"/>
          </a:xfrm>
        </p:grpSpPr>
        <p:sp>
          <p:nvSpPr>
            <p:cNvPr id="94" name="Google Shape;94;p12"/>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95" name="Google Shape;95;p12"/>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96" name="Google Shape;96;p12"/>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97" name="Google Shape;97;p12"/>
            <p:cNvSpPr txBox="1"/>
            <p:nvPr/>
          </p:nvSpPr>
          <p:spPr>
            <a:xfrm>
              <a:off x="673127" y="6211407"/>
              <a:ext cx="1752600" cy="3687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
        <p:nvSpPr>
          <p:cNvPr id="98" name="Google Shape;98;p12"/>
          <p:cNvSpPr/>
          <p:nvPr/>
        </p:nvSpPr>
        <p:spPr>
          <a:xfrm>
            <a:off x="3492500" y="3378994"/>
            <a:ext cx="2031900" cy="898800"/>
          </a:xfrm>
          <a:custGeom>
            <a:rect b="b" l="l" r="r" t="t"/>
            <a:pathLst>
              <a:path extrusionOk="0" h="120000" w="120000">
                <a:moveTo>
                  <a:pt x="0" y="0"/>
                </a:moveTo>
                <a:lnTo>
                  <a:pt x="120000" y="0"/>
                </a:lnTo>
                <a:lnTo>
                  <a:pt x="120000" y="120000"/>
                </a:lnTo>
                <a:lnTo>
                  <a:pt x="0" y="120000"/>
                </a:lnTo>
                <a:close/>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darken" h="120000" w="120000">
                <a:moveTo>
                  <a:pt x="33457" y="36999"/>
                </a:moveTo>
                <a:lnTo>
                  <a:pt x="33457" y="54812"/>
                </a:lnTo>
                <a:lnTo>
                  <a:pt x="37032" y="54812"/>
                </a:lnTo>
                <a:lnTo>
                  <a:pt x="38138" y="52779"/>
                </a:lnTo>
                <a:lnTo>
                  <a:pt x="39171" y="52779"/>
                </a:lnTo>
                <a:lnTo>
                  <a:pt x="39171" y="79966"/>
                </a:lnTo>
                <a:lnTo>
                  <a:pt x="75262" y="79966"/>
                </a:lnTo>
                <a:lnTo>
                  <a:pt x="75262" y="70591"/>
                </a:lnTo>
                <a:lnTo>
                  <a:pt x="80976" y="70591"/>
                </a:lnTo>
                <a:lnTo>
                  <a:pt x="84073" y="75750"/>
                </a:lnTo>
                <a:lnTo>
                  <a:pt x="86542" y="75750"/>
                </a:lnTo>
                <a:lnTo>
                  <a:pt x="86542" y="42625"/>
                </a:lnTo>
                <a:lnTo>
                  <a:pt x="84073" y="42625"/>
                </a:lnTo>
                <a:lnTo>
                  <a:pt x="81934" y="46216"/>
                </a:lnTo>
                <a:lnTo>
                  <a:pt x="75262" y="46216"/>
                </a:lnTo>
                <a:lnTo>
                  <a:pt x="75262" y="42625"/>
                </a:lnTo>
                <a:lnTo>
                  <a:pt x="73160" y="38875"/>
                </a:lnTo>
                <a:lnTo>
                  <a:pt x="38138" y="38875"/>
                </a:lnTo>
                <a:lnTo>
                  <a:pt x="37032" y="36999"/>
                </a:lnTo>
                <a:close/>
              </a:path>
              <a:path extrusionOk="0" fill="none" h="120000" w="120000">
                <a:moveTo>
                  <a:pt x="33457" y="36999"/>
                </a:moveTo>
                <a:lnTo>
                  <a:pt x="37032" y="36999"/>
                </a:lnTo>
                <a:lnTo>
                  <a:pt x="38138" y="38875"/>
                </a:lnTo>
                <a:lnTo>
                  <a:pt x="73160" y="38875"/>
                </a:lnTo>
                <a:lnTo>
                  <a:pt x="75262" y="42625"/>
                </a:lnTo>
                <a:lnTo>
                  <a:pt x="75262" y="46216"/>
                </a:lnTo>
                <a:lnTo>
                  <a:pt x="81934" y="46216"/>
                </a:lnTo>
                <a:lnTo>
                  <a:pt x="84073" y="42625"/>
                </a:lnTo>
                <a:lnTo>
                  <a:pt x="86542" y="42625"/>
                </a:lnTo>
                <a:lnTo>
                  <a:pt x="86542" y="75750"/>
                </a:lnTo>
                <a:lnTo>
                  <a:pt x="84073" y="75750"/>
                </a:lnTo>
                <a:lnTo>
                  <a:pt x="80976" y="70591"/>
                </a:lnTo>
                <a:lnTo>
                  <a:pt x="75262" y="70591"/>
                </a:lnTo>
                <a:lnTo>
                  <a:pt x="75262" y="79966"/>
                </a:lnTo>
                <a:lnTo>
                  <a:pt x="39171" y="79966"/>
                </a:lnTo>
                <a:lnTo>
                  <a:pt x="39171" y="52779"/>
                </a:lnTo>
                <a:lnTo>
                  <a:pt x="38138" y="52779"/>
                </a:lnTo>
                <a:lnTo>
                  <a:pt x="37032" y="54812"/>
                </a:lnTo>
                <a:lnTo>
                  <a:pt x="33457" y="54812"/>
                </a:lnTo>
                <a:close/>
              </a:path>
              <a:path extrusionOk="0" fill="none" h="120000" w="120000">
                <a:moveTo>
                  <a:pt x="0" y="0"/>
                </a:moveTo>
                <a:lnTo>
                  <a:pt x="120000" y="0"/>
                </a:lnTo>
                <a:lnTo>
                  <a:pt x="120000" y="120000"/>
                </a:lnTo>
                <a:lnTo>
                  <a:pt x="0" y="120000"/>
                </a:lnTo>
                <a:close/>
              </a:path>
            </a:pathLst>
          </a:custGeom>
          <a:solidFill>
            <a:srgbClr val="C2D59B"/>
          </a:solidFill>
          <a:ln cap="flat" cmpd="sng" w="25400">
            <a:solidFill>
              <a:srgbClr val="395E89"/>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99" name="Google Shape;99;p12"/>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00" name="Shape 100"/>
        <p:cNvGrpSpPr/>
        <p:nvPr/>
      </p:nvGrpSpPr>
      <p:grpSpPr>
        <a:xfrm>
          <a:off x="0" y="0"/>
          <a:ext cx="0" cy="0"/>
          <a:chOff x="0" y="0"/>
          <a:chExt cx="0" cy="0"/>
        </a:xfrm>
      </p:grpSpPr>
      <p:sp>
        <p:nvSpPr>
          <p:cNvPr id="101" name="Google Shape;101;p13"/>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02" name="Google Shape;102;p13"/>
          <p:cNvSpPr txBox="1"/>
          <p:nvPr>
            <p:ph idx="1" type="body"/>
          </p:nvPr>
        </p:nvSpPr>
        <p:spPr>
          <a:xfrm>
            <a:off x="1022350" y="1063228"/>
            <a:ext cx="8229600" cy="33945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grpSp>
        <p:nvGrpSpPr>
          <p:cNvPr id="103" name="Google Shape;103;p13"/>
          <p:cNvGrpSpPr/>
          <p:nvPr/>
        </p:nvGrpSpPr>
        <p:grpSpPr>
          <a:xfrm>
            <a:off x="12700" y="4658555"/>
            <a:ext cx="9144300" cy="494437"/>
            <a:chOff x="12700" y="6211407"/>
            <a:chExt cx="9144300" cy="659249"/>
          </a:xfrm>
        </p:grpSpPr>
        <p:sp>
          <p:nvSpPr>
            <p:cNvPr id="104" name="Google Shape;104;p13"/>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5" name="Google Shape;105;p1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6" name="Google Shape;106;p1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07" name="Google Shape;107;p13"/>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p:cSld name="Vertical Title and Text">
    <p:spTree>
      <p:nvGrpSpPr>
        <p:cNvPr id="108" name="Shape 108"/>
        <p:cNvGrpSpPr/>
        <p:nvPr/>
      </p:nvGrpSpPr>
      <p:grpSpPr>
        <a:xfrm>
          <a:off x="0" y="0"/>
          <a:ext cx="0" cy="0"/>
          <a:chOff x="0" y="0"/>
          <a:chExt cx="0" cy="0"/>
        </a:xfrm>
      </p:grpSpPr>
      <p:sp>
        <p:nvSpPr>
          <p:cNvPr id="109" name="Google Shape;109;p14"/>
          <p:cNvSpPr txBox="1"/>
          <p:nvPr>
            <p:ph type="title"/>
          </p:nvPr>
        </p:nvSpPr>
        <p:spPr>
          <a:xfrm>
            <a:off x="457200" y="205978"/>
            <a:ext cx="8229600" cy="7275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10" name="Google Shape;110;p14"/>
          <p:cNvSpPr txBox="1"/>
          <p:nvPr>
            <p:ph idx="1" type="body"/>
          </p:nvPr>
        </p:nvSpPr>
        <p:spPr>
          <a:xfrm>
            <a:off x="457200" y="838200"/>
            <a:ext cx="8229600" cy="38163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grpSp>
        <p:nvGrpSpPr>
          <p:cNvPr id="111" name="Google Shape;111;p14"/>
          <p:cNvGrpSpPr/>
          <p:nvPr/>
        </p:nvGrpSpPr>
        <p:grpSpPr>
          <a:xfrm>
            <a:off x="12700" y="4659201"/>
            <a:ext cx="9144300" cy="494107"/>
            <a:chOff x="12700" y="6211407"/>
            <a:chExt cx="9144300" cy="659249"/>
          </a:xfrm>
        </p:grpSpPr>
        <p:sp>
          <p:nvSpPr>
            <p:cNvPr id="112" name="Google Shape;112;p14"/>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13" name="Google Shape;113;p14"/>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14" name="Google Shape;114;p14"/>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115" name="Google Shape;115;p14"/>
            <p:cNvSpPr txBox="1"/>
            <p:nvPr/>
          </p:nvSpPr>
          <p:spPr>
            <a:xfrm>
              <a:off x="673127" y="6211407"/>
              <a:ext cx="1752600" cy="3687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type="objTx">
  <p:cSld name="OBJECT_WITH_CAPTION_TEXT">
    <p:spTree>
      <p:nvGrpSpPr>
        <p:cNvPr id="116" name="Shape 116"/>
        <p:cNvGrpSpPr/>
        <p:nvPr/>
      </p:nvGrpSpPr>
      <p:grpSpPr>
        <a:xfrm>
          <a:off x="0" y="0"/>
          <a:ext cx="0" cy="0"/>
          <a:chOff x="0" y="0"/>
          <a:chExt cx="0" cy="0"/>
        </a:xfrm>
      </p:grpSpPr>
      <p:sp>
        <p:nvSpPr>
          <p:cNvPr id="117" name="Google Shape;117;p15"/>
          <p:cNvSpPr txBox="1"/>
          <p:nvPr>
            <p:ph type="title"/>
          </p:nvPr>
        </p:nvSpPr>
        <p:spPr>
          <a:xfrm>
            <a:off x="457201" y="204788"/>
            <a:ext cx="3008400" cy="871500"/>
          </a:xfrm>
          <a:prstGeom prst="rect">
            <a:avLst/>
          </a:prstGeom>
          <a:noFill/>
          <a:ln>
            <a:noFill/>
          </a:ln>
        </p:spPr>
        <p:txBody>
          <a:bodyPr anchorCtr="0" anchor="b" bIns="68575" lIns="68575" spcFirstLastPara="1" rIns="68575" wrap="square" tIns="68575">
            <a:noAutofit/>
          </a:bodyPr>
          <a:lstStyle>
            <a:lvl1pPr lvl="0" marR="0" algn="l">
              <a:lnSpc>
                <a:spcPct val="100000"/>
              </a:lnSpc>
              <a:spcBef>
                <a:spcPts val="0"/>
              </a:spcBef>
              <a:spcAft>
                <a:spcPts val="0"/>
              </a:spcAft>
              <a:buClr>
                <a:schemeClr val="dk1"/>
              </a:buClr>
              <a:buSzPts val="1500"/>
              <a:buFont typeface="Calibri"/>
              <a:buNone/>
              <a:defRPr b="1" i="0" sz="15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18" name="Google Shape;118;p15"/>
          <p:cNvSpPr txBox="1"/>
          <p:nvPr>
            <p:ph idx="1" type="body"/>
          </p:nvPr>
        </p:nvSpPr>
        <p:spPr>
          <a:xfrm>
            <a:off x="3575050" y="204788"/>
            <a:ext cx="5111700" cy="43899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19" name="Google Shape;119;p15"/>
          <p:cNvSpPr txBox="1"/>
          <p:nvPr>
            <p:ph idx="2" type="body"/>
          </p:nvPr>
        </p:nvSpPr>
        <p:spPr>
          <a:xfrm>
            <a:off x="457201" y="1076326"/>
            <a:ext cx="3008400" cy="3518400"/>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200"/>
              </a:spcBef>
              <a:spcAft>
                <a:spcPts val="0"/>
              </a:spcAft>
              <a:buClr>
                <a:srgbClr val="FF0000"/>
              </a:buClr>
              <a:buSzPts val="1100"/>
              <a:buFont typeface="Arial"/>
              <a:buNone/>
              <a:defRPr b="0" i="0" sz="1100" u="none" cap="none" strike="noStrike">
                <a:solidFill>
                  <a:schemeClr val="dk1"/>
                </a:solidFill>
                <a:latin typeface="Calibri"/>
                <a:ea typeface="Calibri"/>
                <a:cs typeface="Calibri"/>
                <a:sym typeface="Calibri"/>
              </a:defRPr>
            </a:lvl1pPr>
            <a:lvl2pPr indent="-228600" lvl="1" marL="914400" marR="0" algn="l">
              <a:lnSpc>
                <a:spcPct val="100000"/>
              </a:lnSpc>
              <a:spcBef>
                <a:spcPts val="200"/>
              </a:spcBef>
              <a:spcAft>
                <a:spcPts val="0"/>
              </a:spcAft>
              <a:buClr>
                <a:srgbClr val="FF0000"/>
              </a:buClr>
              <a:buSzPts val="900"/>
              <a:buFont typeface="Arial"/>
              <a:buNone/>
              <a:defRPr b="0" i="0" sz="900" u="none" cap="none" strike="noStrike">
                <a:solidFill>
                  <a:schemeClr val="dk1"/>
                </a:solidFill>
                <a:latin typeface="Calibri"/>
                <a:ea typeface="Calibri"/>
                <a:cs typeface="Calibri"/>
                <a:sym typeface="Calibri"/>
              </a:defRPr>
            </a:lvl2pPr>
            <a:lvl3pPr indent="-228600" lvl="2" marL="1371600" marR="0" algn="l">
              <a:lnSpc>
                <a:spcPct val="100000"/>
              </a:lnSpc>
              <a:spcBef>
                <a:spcPts val="200"/>
              </a:spcBef>
              <a:spcAft>
                <a:spcPts val="0"/>
              </a:spcAft>
              <a:buClr>
                <a:srgbClr val="FF0000"/>
              </a:buClr>
              <a:buSzPts val="800"/>
              <a:buFont typeface="Arial"/>
              <a:buNone/>
              <a:defRPr b="0" i="0" sz="800" u="none" cap="none" strike="noStrike">
                <a:solidFill>
                  <a:schemeClr val="dk1"/>
                </a:solidFill>
                <a:latin typeface="Calibri"/>
                <a:ea typeface="Calibri"/>
                <a:cs typeface="Calibri"/>
                <a:sym typeface="Calibri"/>
              </a:defRPr>
            </a:lvl3pPr>
            <a:lvl4pPr indent="-228600" lvl="3" marL="1828800" marR="0" algn="l">
              <a:lnSpc>
                <a:spcPct val="100000"/>
              </a:lnSpc>
              <a:spcBef>
                <a:spcPts val="100"/>
              </a:spcBef>
              <a:spcAft>
                <a:spcPts val="0"/>
              </a:spcAft>
              <a:buClr>
                <a:srgbClr val="FF0000"/>
              </a:buClr>
              <a:buSzPts val="700"/>
              <a:buFont typeface="Arial"/>
              <a:buNone/>
              <a:defRPr b="0" i="0" sz="700" u="none" cap="none" strike="noStrike">
                <a:solidFill>
                  <a:schemeClr val="dk1"/>
                </a:solidFill>
                <a:latin typeface="Calibri"/>
                <a:ea typeface="Calibri"/>
                <a:cs typeface="Calibri"/>
                <a:sym typeface="Calibri"/>
              </a:defRPr>
            </a:lvl4pPr>
            <a:lvl5pPr indent="-228600" lvl="4" marL="2286000" marR="0" algn="l">
              <a:lnSpc>
                <a:spcPct val="100000"/>
              </a:lnSpc>
              <a:spcBef>
                <a:spcPts val="100"/>
              </a:spcBef>
              <a:spcAft>
                <a:spcPts val="0"/>
              </a:spcAft>
              <a:buClr>
                <a:srgbClr val="FF0000"/>
              </a:buClr>
              <a:buSzPts val="700"/>
              <a:buFont typeface="Arial"/>
              <a:buNone/>
              <a:defRPr b="0" i="0" sz="700" u="none" cap="none" strike="noStrike">
                <a:solidFill>
                  <a:schemeClr val="dk1"/>
                </a:solidFill>
                <a:latin typeface="Calibri"/>
                <a:ea typeface="Calibri"/>
                <a:cs typeface="Calibri"/>
                <a:sym typeface="Calibri"/>
              </a:defRPr>
            </a:lvl5pPr>
            <a:lvl6pPr indent="-228600" lvl="5" marL="27432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6pPr>
            <a:lvl7pPr indent="-228600" lvl="6" marL="32004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7pPr>
            <a:lvl8pPr indent="-228600" lvl="7" marL="36576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8pPr>
            <a:lvl9pPr indent="-228600" lvl="8" marL="4114800" marR="0" algn="l">
              <a:lnSpc>
                <a:spcPct val="100000"/>
              </a:lnSpc>
              <a:spcBef>
                <a:spcPts val="100"/>
              </a:spcBef>
              <a:spcAft>
                <a:spcPts val="0"/>
              </a:spcAft>
              <a:buClr>
                <a:schemeClr val="dk1"/>
              </a:buClr>
              <a:buSzPts val="700"/>
              <a:buFont typeface="Arial"/>
              <a:buNone/>
              <a:defRPr b="0" i="0" sz="700" u="none" cap="none" strike="noStrike">
                <a:solidFill>
                  <a:schemeClr val="dk1"/>
                </a:solidFill>
                <a:latin typeface="Calibri"/>
                <a:ea typeface="Calibri"/>
                <a:cs typeface="Calibri"/>
                <a:sym typeface="Calibri"/>
              </a:defRPr>
            </a:lvl9pPr>
          </a:lstStyle>
          <a:p/>
        </p:txBody>
      </p:sp>
      <p:sp>
        <p:nvSpPr>
          <p:cNvPr id="120" name="Google Shape;120;p15"/>
          <p:cNvSpPr txBox="1"/>
          <p:nvPr>
            <p:ph idx="10" type="dt"/>
          </p:nvPr>
        </p:nvSpPr>
        <p:spPr>
          <a:xfrm>
            <a:off x="457200" y="4767263"/>
            <a:ext cx="2133600" cy="273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9pPr>
          </a:lstStyle>
          <a:p/>
        </p:txBody>
      </p:sp>
      <p:sp>
        <p:nvSpPr>
          <p:cNvPr id="121" name="Google Shape;121;p15"/>
          <p:cNvSpPr txBox="1"/>
          <p:nvPr>
            <p:ph idx="11" type="ftr"/>
          </p:nvPr>
        </p:nvSpPr>
        <p:spPr>
          <a:xfrm>
            <a:off x="3124200" y="4767263"/>
            <a:ext cx="2895600" cy="273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1400"/>
              <a:buFont typeface="Calibri"/>
              <a:buNone/>
              <a:defRPr b="0" i="0" sz="1400" u="none" cap="none" strike="noStrike">
                <a:solidFill>
                  <a:schemeClr val="dk1"/>
                </a:solidFill>
                <a:latin typeface="Calibri"/>
                <a:ea typeface="Calibri"/>
                <a:cs typeface="Calibri"/>
                <a:sym typeface="Calibri"/>
              </a:defRPr>
            </a:lvl9pPr>
          </a:lstStyle>
          <a:p/>
        </p:txBody>
      </p:sp>
      <p:sp>
        <p:nvSpPr>
          <p:cNvPr id="122" name="Google Shape;122;p15"/>
          <p:cNvSpPr txBox="1"/>
          <p:nvPr>
            <p:ph idx="12" type="sldNum"/>
          </p:nvPr>
        </p:nvSpPr>
        <p:spPr>
          <a:xfrm>
            <a:off x="6553201" y="4767263"/>
            <a:ext cx="2133600" cy="273900"/>
          </a:xfrm>
          <a:prstGeom prst="rect">
            <a:avLst/>
          </a:prstGeom>
          <a:noFill/>
          <a:ln>
            <a:noFill/>
          </a:ln>
        </p:spPr>
        <p:txBody>
          <a:bodyPr anchorCtr="0" anchor="t" bIns="34275" lIns="68575" spcFirstLastPara="1" rIns="68575" wrap="square" tIns="34275">
            <a:noAutofit/>
          </a:bodyPr>
          <a:lstStyle>
            <a:lvl1pPr indent="0" lvl="0"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1pPr>
            <a:lvl2pPr indent="0" lvl="1"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2pPr>
            <a:lvl3pPr indent="0" lvl="2"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3pPr>
            <a:lvl4pPr indent="0" lvl="3"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4pPr>
            <a:lvl5pPr indent="0" lvl="4"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5pPr>
            <a:lvl6pPr indent="0" lvl="5"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6pPr>
            <a:lvl7pPr indent="0" lvl="6"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7pPr>
            <a:lvl8pPr indent="0" lvl="7"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8pPr>
            <a:lvl9pPr indent="0" lvl="8" marL="0" marR="0" rtl="0" algn="l">
              <a:lnSpc>
                <a:spcPct val="100000"/>
              </a:lnSpc>
              <a:spcBef>
                <a:spcPts val="0"/>
              </a:spcBef>
              <a:spcAft>
                <a:spcPts val="0"/>
              </a:spcAft>
              <a:buClr>
                <a:schemeClr val="dk1"/>
              </a:buClr>
              <a:buSzPts val="300"/>
              <a:buFont typeface="Calibri"/>
              <a:buNone/>
              <a:defRPr b="0" i="0" sz="14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5" name="Google Shape;125;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26" name="Google Shape;126;p16"/>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3"/>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
        <p:nvSpPr>
          <p:cNvPr id="18" name="Google Shape;18;p3"/>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lvl1pPr indent="-381000" lvl="0" marL="457200" marR="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grpSp>
        <p:nvGrpSpPr>
          <p:cNvPr id="19" name="Google Shape;19;p3"/>
          <p:cNvGrpSpPr/>
          <p:nvPr/>
        </p:nvGrpSpPr>
        <p:grpSpPr>
          <a:xfrm>
            <a:off x="12700" y="4658555"/>
            <a:ext cx="9144300" cy="494437"/>
            <a:chOff x="12700" y="6211407"/>
            <a:chExt cx="9144300" cy="659249"/>
          </a:xfrm>
        </p:grpSpPr>
        <p:sp>
          <p:nvSpPr>
            <p:cNvPr id="20" name="Google Shape;20;p3"/>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1" name="Google Shape;21;p3"/>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2" name="Google Shape;22;p3"/>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23" name="Google Shape;23;p3"/>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 name="Shape 24"/>
        <p:cNvGrpSpPr/>
        <p:nvPr/>
      </p:nvGrpSpPr>
      <p:grpSpPr>
        <a:xfrm>
          <a:off x="0" y="0"/>
          <a:ext cx="0" cy="0"/>
          <a:chOff x="0" y="0"/>
          <a:chExt cx="0" cy="0"/>
        </a:xfrm>
      </p:grpSpPr>
      <p:sp>
        <p:nvSpPr>
          <p:cNvPr id="25" name="Google Shape;25;p4"/>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6" name="Google Shape;26;p4"/>
          <p:cNvSpPr txBox="1"/>
          <p:nvPr>
            <p:ph idx="1" type="body"/>
          </p:nvPr>
        </p:nvSpPr>
        <p:spPr>
          <a:xfrm>
            <a:off x="457200" y="1200150"/>
            <a:ext cx="4038600" cy="33945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400"/>
              </a:spcBef>
              <a:spcAft>
                <a:spcPts val="0"/>
              </a:spcAft>
              <a:buClr>
                <a:srgbClr val="FF0000"/>
              </a:buClr>
              <a:buSzPts val="2100"/>
              <a:buFont typeface="Arial"/>
              <a:buChar char="•"/>
              <a:defRPr sz="2100"/>
            </a:lvl1pPr>
            <a:lvl2pPr indent="-342900" lvl="1" marL="914400" algn="l">
              <a:lnSpc>
                <a:spcPct val="100000"/>
              </a:lnSpc>
              <a:spcBef>
                <a:spcPts val="400"/>
              </a:spcBef>
              <a:spcAft>
                <a:spcPts val="0"/>
              </a:spcAft>
              <a:buClr>
                <a:srgbClr val="FF0000"/>
              </a:buClr>
              <a:buSzPts val="1800"/>
              <a:buFont typeface="Arial"/>
              <a:buChar char="•"/>
              <a:defRPr sz="1800"/>
            </a:lvl2pPr>
            <a:lvl3pPr indent="-323850" lvl="2" marL="1371600" algn="l">
              <a:lnSpc>
                <a:spcPct val="100000"/>
              </a:lnSpc>
              <a:spcBef>
                <a:spcPts val="300"/>
              </a:spcBef>
              <a:spcAft>
                <a:spcPts val="0"/>
              </a:spcAft>
              <a:buClr>
                <a:srgbClr val="FF0000"/>
              </a:buClr>
              <a:buSzPts val="1500"/>
              <a:buFont typeface="Arial"/>
              <a:buChar char="•"/>
              <a:defRPr sz="1500"/>
            </a:lvl3pPr>
            <a:lvl4pPr indent="-317500" lvl="3" marL="1828800" algn="l">
              <a:lnSpc>
                <a:spcPct val="100000"/>
              </a:lnSpc>
              <a:spcBef>
                <a:spcPts val="300"/>
              </a:spcBef>
              <a:spcAft>
                <a:spcPts val="0"/>
              </a:spcAft>
              <a:buClr>
                <a:srgbClr val="FF0000"/>
              </a:buClr>
              <a:buSzPts val="1400"/>
              <a:buFont typeface="Arial"/>
              <a:buChar char="•"/>
              <a:defRPr sz="1400"/>
            </a:lvl4pPr>
            <a:lvl5pPr indent="-317500" lvl="4" marL="2286000" algn="l">
              <a:lnSpc>
                <a:spcPct val="100000"/>
              </a:lnSpc>
              <a:spcBef>
                <a:spcPts val="300"/>
              </a:spcBef>
              <a:spcAft>
                <a:spcPts val="0"/>
              </a:spcAft>
              <a:buClr>
                <a:srgbClr val="FF0000"/>
              </a:buClr>
              <a:buSzPts val="1400"/>
              <a:buFont typeface="Arial"/>
              <a:buChar char="•"/>
              <a:defRPr sz="14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sp>
        <p:nvSpPr>
          <p:cNvPr id="27" name="Google Shape;27;p4"/>
          <p:cNvSpPr txBox="1"/>
          <p:nvPr>
            <p:ph idx="2" type="body"/>
          </p:nvPr>
        </p:nvSpPr>
        <p:spPr>
          <a:xfrm>
            <a:off x="4648200" y="1200150"/>
            <a:ext cx="4038600" cy="3394500"/>
          </a:xfrm>
          <a:prstGeom prst="rect">
            <a:avLst/>
          </a:prstGeom>
          <a:noFill/>
          <a:ln>
            <a:noFill/>
          </a:ln>
        </p:spPr>
        <p:txBody>
          <a:bodyPr anchorCtr="0" anchor="t" bIns="34275" lIns="68575" spcFirstLastPara="1" rIns="68575" wrap="square" tIns="34275">
            <a:noAutofit/>
          </a:bodyPr>
          <a:lstStyle>
            <a:lvl1pPr indent="-361950" lvl="0" marL="457200" algn="l">
              <a:lnSpc>
                <a:spcPct val="100000"/>
              </a:lnSpc>
              <a:spcBef>
                <a:spcPts val="400"/>
              </a:spcBef>
              <a:spcAft>
                <a:spcPts val="0"/>
              </a:spcAft>
              <a:buClr>
                <a:srgbClr val="FF0000"/>
              </a:buClr>
              <a:buSzPts val="2100"/>
              <a:buFont typeface="Arial"/>
              <a:buChar char="•"/>
              <a:defRPr sz="2100"/>
            </a:lvl1pPr>
            <a:lvl2pPr indent="-342900" lvl="1" marL="914400" algn="l">
              <a:lnSpc>
                <a:spcPct val="100000"/>
              </a:lnSpc>
              <a:spcBef>
                <a:spcPts val="400"/>
              </a:spcBef>
              <a:spcAft>
                <a:spcPts val="0"/>
              </a:spcAft>
              <a:buClr>
                <a:srgbClr val="FF0000"/>
              </a:buClr>
              <a:buSzPts val="1800"/>
              <a:buFont typeface="Arial"/>
              <a:buChar char="•"/>
              <a:defRPr sz="1800"/>
            </a:lvl2pPr>
            <a:lvl3pPr indent="-323850" lvl="2" marL="1371600" algn="l">
              <a:lnSpc>
                <a:spcPct val="100000"/>
              </a:lnSpc>
              <a:spcBef>
                <a:spcPts val="300"/>
              </a:spcBef>
              <a:spcAft>
                <a:spcPts val="0"/>
              </a:spcAft>
              <a:buClr>
                <a:srgbClr val="FF0000"/>
              </a:buClr>
              <a:buSzPts val="1500"/>
              <a:buFont typeface="Arial"/>
              <a:buChar char="•"/>
              <a:defRPr sz="1500"/>
            </a:lvl3pPr>
            <a:lvl4pPr indent="-317500" lvl="3" marL="1828800" algn="l">
              <a:lnSpc>
                <a:spcPct val="100000"/>
              </a:lnSpc>
              <a:spcBef>
                <a:spcPts val="300"/>
              </a:spcBef>
              <a:spcAft>
                <a:spcPts val="0"/>
              </a:spcAft>
              <a:buClr>
                <a:srgbClr val="FF0000"/>
              </a:buClr>
              <a:buSzPts val="1400"/>
              <a:buFont typeface="Arial"/>
              <a:buChar char="•"/>
              <a:defRPr sz="1400"/>
            </a:lvl4pPr>
            <a:lvl5pPr indent="-317500" lvl="4" marL="2286000" algn="l">
              <a:lnSpc>
                <a:spcPct val="100000"/>
              </a:lnSpc>
              <a:spcBef>
                <a:spcPts val="300"/>
              </a:spcBef>
              <a:spcAft>
                <a:spcPts val="0"/>
              </a:spcAft>
              <a:buClr>
                <a:srgbClr val="FF0000"/>
              </a:buClr>
              <a:buSzPts val="1400"/>
              <a:buFont typeface="Arial"/>
              <a:buChar char="•"/>
              <a:defRPr sz="1400"/>
            </a:lvl5pPr>
            <a:lvl6pPr indent="-317500" lvl="5" marL="2743200" algn="l">
              <a:lnSpc>
                <a:spcPct val="100000"/>
              </a:lnSpc>
              <a:spcBef>
                <a:spcPts val="300"/>
              </a:spcBef>
              <a:spcAft>
                <a:spcPts val="0"/>
              </a:spcAft>
              <a:buClr>
                <a:schemeClr val="dk1"/>
              </a:buClr>
              <a:buSzPts val="1400"/>
              <a:buChar char="•"/>
              <a:defRPr sz="1400"/>
            </a:lvl6pPr>
            <a:lvl7pPr indent="-317500" lvl="6" marL="3200400" algn="l">
              <a:lnSpc>
                <a:spcPct val="100000"/>
              </a:lnSpc>
              <a:spcBef>
                <a:spcPts val="300"/>
              </a:spcBef>
              <a:spcAft>
                <a:spcPts val="0"/>
              </a:spcAft>
              <a:buClr>
                <a:schemeClr val="dk1"/>
              </a:buClr>
              <a:buSzPts val="1400"/>
              <a:buChar char="•"/>
              <a:defRPr sz="1400"/>
            </a:lvl7pPr>
            <a:lvl8pPr indent="-317500" lvl="7" marL="3657600" algn="l">
              <a:lnSpc>
                <a:spcPct val="100000"/>
              </a:lnSpc>
              <a:spcBef>
                <a:spcPts val="300"/>
              </a:spcBef>
              <a:spcAft>
                <a:spcPts val="0"/>
              </a:spcAft>
              <a:buClr>
                <a:schemeClr val="dk1"/>
              </a:buClr>
              <a:buSzPts val="1400"/>
              <a:buChar char="•"/>
              <a:defRPr sz="1400"/>
            </a:lvl8pPr>
            <a:lvl9pPr indent="-317500" lvl="8" marL="4114800" algn="l">
              <a:lnSpc>
                <a:spcPct val="100000"/>
              </a:lnSpc>
              <a:spcBef>
                <a:spcPts val="300"/>
              </a:spcBef>
              <a:spcAft>
                <a:spcPts val="0"/>
              </a:spcAft>
              <a:buClr>
                <a:schemeClr val="dk1"/>
              </a:buClr>
              <a:buSzPts val="1400"/>
              <a:buChar char="•"/>
              <a:defRPr sz="1400"/>
            </a:lvl9pPr>
          </a:lstStyle>
          <a:p/>
        </p:txBody>
      </p:sp>
      <p:grpSp>
        <p:nvGrpSpPr>
          <p:cNvPr id="28" name="Google Shape;28;p4"/>
          <p:cNvGrpSpPr/>
          <p:nvPr/>
        </p:nvGrpSpPr>
        <p:grpSpPr>
          <a:xfrm>
            <a:off x="12700" y="4658553"/>
            <a:ext cx="9144300" cy="494437"/>
            <a:chOff x="12700" y="6211407"/>
            <a:chExt cx="9144300" cy="659249"/>
          </a:xfrm>
        </p:grpSpPr>
        <p:sp>
          <p:nvSpPr>
            <p:cNvPr id="29" name="Google Shape;29;p4"/>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0" name="Google Shape;30;p4"/>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1" name="Google Shape;31;p4"/>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2" name="Google Shape;32;p4"/>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MO SW-PBS</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33" name="Shape 33"/>
        <p:cNvGrpSpPr/>
        <p:nvPr/>
      </p:nvGrpSpPr>
      <p:grpSpPr>
        <a:xfrm>
          <a:off x="0" y="0"/>
          <a:ext cx="0" cy="0"/>
          <a:chOff x="0" y="0"/>
          <a:chExt cx="0" cy="0"/>
        </a:xfrm>
      </p:grpSpPr>
      <p:sp>
        <p:nvSpPr>
          <p:cNvPr id="34" name="Google Shape;34;p5"/>
          <p:cNvSpPr txBox="1"/>
          <p:nvPr>
            <p:ph type="title"/>
          </p:nvPr>
        </p:nvSpPr>
        <p:spPr>
          <a:xfrm>
            <a:off x="784456" y="1840359"/>
            <a:ext cx="7772400" cy="1021500"/>
          </a:xfrm>
          <a:prstGeom prst="rect">
            <a:avLst/>
          </a:prstGeom>
          <a:noFill/>
          <a:ln>
            <a:noFill/>
          </a:ln>
        </p:spPr>
        <p:txBody>
          <a:bodyPr anchorCtr="0" anchor="t" bIns="68575" lIns="68575" spcFirstLastPara="1" rIns="68575" wrap="square" tIns="68575">
            <a:noAutofit/>
          </a:bodyPr>
          <a:lstStyle>
            <a:lvl1pPr lvl="0" marR="0" algn="ctr">
              <a:lnSpc>
                <a:spcPct val="100000"/>
              </a:lnSpc>
              <a:spcBef>
                <a:spcPts val="0"/>
              </a:spcBef>
              <a:spcAft>
                <a:spcPts val="0"/>
              </a:spcAft>
              <a:buClr>
                <a:srgbClr val="009E47"/>
              </a:buClr>
              <a:buSzPts val="3000"/>
              <a:buFont typeface="Calibri"/>
              <a:buNone/>
              <a:defRPr b="0" i="0" sz="3000" u="none" cap="none" strike="noStrike">
                <a:solidFill>
                  <a:srgbClr val="009E47"/>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grpSp>
        <p:nvGrpSpPr>
          <p:cNvPr id="35" name="Google Shape;35;p5"/>
          <p:cNvGrpSpPr/>
          <p:nvPr/>
        </p:nvGrpSpPr>
        <p:grpSpPr>
          <a:xfrm>
            <a:off x="12700" y="4716673"/>
            <a:ext cx="9144300" cy="436320"/>
            <a:chOff x="12700" y="6288896"/>
            <a:chExt cx="9144300" cy="581760"/>
          </a:xfrm>
        </p:grpSpPr>
        <p:sp>
          <p:nvSpPr>
            <p:cNvPr id="36" name="Google Shape;36;p5"/>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7" name="Google Shape;37;p5"/>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38" name="Google Shape;38;p5"/>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grpSp>
      <p:pic>
        <p:nvPicPr>
          <p:cNvPr descr="SWPBSLogo-2011-highres-transbg-web.png" id="39" name="Google Shape;39;p5"/>
          <p:cNvPicPr preferRelativeResize="0"/>
          <p:nvPr/>
        </p:nvPicPr>
        <p:blipFill rotWithShape="1">
          <a:blip r:embed="rId2">
            <a:alphaModFix/>
          </a:blip>
          <a:srcRect b="0" l="0" r="0" t="0"/>
          <a:stretch/>
        </p:blipFill>
        <p:spPr>
          <a:xfrm>
            <a:off x="160847" y="3881887"/>
            <a:ext cx="1606470" cy="12616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40" name="Shape 40"/>
        <p:cNvGrpSpPr/>
        <p:nvPr/>
      </p:nvGrpSpPr>
      <p:grpSpPr>
        <a:xfrm>
          <a:off x="0" y="0"/>
          <a:ext cx="0" cy="0"/>
          <a:chOff x="0" y="0"/>
          <a:chExt cx="0" cy="0"/>
        </a:xfrm>
      </p:grpSpPr>
      <p:sp>
        <p:nvSpPr>
          <p:cNvPr id="41" name="Google Shape;41;p6"/>
          <p:cNvSpPr txBox="1"/>
          <p:nvPr>
            <p:ph type="title"/>
          </p:nvPr>
        </p:nvSpPr>
        <p:spPr>
          <a:xfrm>
            <a:off x="1982788" y="402432"/>
            <a:ext cx="6710400" cy="7035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pic>
        <p:nvPicPr>
          <p:cNvPr descr="Macintosh HD:Users:wellspl:Desktop:6-Free-Teamwork-Clipart-Illustration-Showing-Diversity.jpg" id="42" name="Google Shape;42;p6"/>
          <p:cNvPicPr preferRelativeResize="0"/>
          <p:nvPr/>
        </p:nvPicPr>
        <p:blipFill rotWithShape="1">
          <a:blip r:embed="rId2">
            <a:alphaModFix/>
          </a:blip>
          <a:srcRect b="0" l="0" r="25556" t="0"/>
          <a:stretch/>
        </p:blipFill>
        <p:spPr>
          <a:xfrm>
            <a:off x="552450" y="440531"/>
            <a:ext cx="1371600" cy="578642"/>
          </a:xfrm>
          <a:prstGeom prst="rect">
            <a:avLst/>
          </a:prstGeom>
          <a:noFill/>
          <a:ln>
            <a:noFill/>
          </a:ln>
        </p:spPr>
      </p:pic>
      <p:sp>
        <p:nvSpPr>
          <p:cNvPr id="43" name="Google Shape;43;p6"/>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500"/>
              </a:spcBef>
              <a:spcAft>
                <a:spcPts val="0"/>
              </a:spcAft>
              <a:buClr>
                <a:srgbClr val="FF0000"/>
              </a:buClr>
              <a:buSzPts val="2400"/>
              <a:buFont typeface="Arial"/>
              <a:buNone/>
              <a:defRPr b="0" i="0" sz="2400" u="none" cap="none" strike="noStrike">
                <a:solidFill>
                  <a:srgbClr val="009E47"/>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1"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1"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1"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1"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grpSp>
        <p:nvGrpSpPr>
          <p:cNvPr id="44" name="Google Shape;44;p6"/>
          <p:cNvGrpSpPr/>
          <p:nvPr/>
        </p:nvGrpSpPr>
        <p:grpSpPr>
          <a:xfrm>
            <a:off x="12700" y="4658555"/>
            <a:ext cx="9144300" cy="494437"/>
            <a:chOff x="12700" y="6211407"/>
            <a:chExt cx="9144300" cy="659249"/>
          </a:xfrm>
        </p:grpSpPr>
        <p:sp>
          <p:nvSpPr>
            <p:cNvPr id="45" name="Google Shape;45;p6"/>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6" name="Google Shape;46;p6"/>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7" name="Google Shape;47;p6"/>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8" name="Google Shape;48;p6"/>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49" name="Shape 49"/>
        <p:cNvGrpSpPr/>
        <p:nvPr/>
      </p:nvGrpSpPr>
      <p:grpSpPr>
        <a:xfrm>
          <a:off x="0" y="0"/>
          <a:ext cx="0" cy="0"/>
          <a:chOff x="0" y="0"/>
          <a:chExt cx="0" cy="0"/>
        </a:xfrm>
      </p:grpSpPr>
      <p:pic>
        <p:nvPicPr>
          <p:cNvPr descr="Green-Pencil-Icon-pencils-7151356-150-150.jpg" id="50" name="Google Shape;50;p7"/>
          <p:cNvPicPr preferRelativeResize="0"/>
          <p:nvPr/>
        </p:nvPicPr>
        <p:blipFill rotWithShape="1">
          <a:blip r:embed="rId2">
            <a:alphaModFix/>
          </a:blip>
          <a:srcRect b="0" l="0" r="0" t="0"/>
          <a:stretch/>
        </p:blipFill>
        <p:spPr>
          <a:xfrm flipH="1">
            <a:off x="471521" y="330664"/>
            <a:ext cx="1234221" cy="925666"/>
          </a:xfrm>
          <a:prstGeom prst="rect">
            <a:avLst/>
          </a:prstGeom>
          <a:noFill/>
          <a:ln>
            <a:noFill/>
          </a:ln>
        </p:spPr>
      </p:pic>
      <p:sp>
        <p:nvSpPr>
          <p:cNvPr id="51" name="Google Shape;51;p7"/>
          <p:cNvSpPr txBox="1"/>
          <p:nvPr>
            <p:ph type="title"/>
          </p:nvPr>
        </p:nvSpPr>
        <p:spPr>
          <a:xfrm>
            <a:off x="1471882" y="368764"/>
            <a:ext cx="7363500" cy="6945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grpSp>
        <p:nvGrpSpPr>
          <p:cNvPr id="52" name="Google Shape;52;p7"/>
          <p:cNvGrpSpPr/>
          <p:nvPr/>
        </p:nvGrpSpPr>
        <p:grpSpPr>
          <a:xfrm>
            <a:off x="12700" y="4658555"/>
            <a:ext cx="9144300" cy="494437"/>
            <a:chOff x="12700" y="6211407"/>
            <a:chExt cx="9144300" cy="659249"/>
          </a:xfrm>
        </p:grpSpPr>
        <p:sp>
          <p:nvSpPr>
            <p:cNvPr id="53" name="Google Shape;53;p7"/>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4" name="Google Shape;54;p7"/>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5" name="Google Shape;55;p7"/>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56" name="Google Shape;56;p7"/>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
        <p:nvSpPr>
          <p:cNvPr id="57" name="Google Shape;57;p7"/>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lvl1pPr indent="-228600" lvl="0" marL="457200" marR="0" algn="l">
              <a:lnSpc>
                <a:spcPct val="100000"/>
              </a:lnSpc>
              <a:spcBef>
                <a:spcPts val="500"/>
              </a:spcBef>
              <a:spcAft>
                <a:spcPts val="0"/>
              </a:spcAft>
              <a:buClr>
                <a:srgbClr val="FF0000"/>
              </a:buClr>
              <a:buSzPts val="2400"/>
              <a:buFont typeface="Arial"/>
              <a:buNone/>
              <a:defRPr b="0" i="0" sz="2400" u="none" cap="none" strike="noStrike">
                <a:solidFill>
                  <a:srgbClr val="009E47"/>
                </a:solidFill>
                <a:latin typeface="Calibri"/>
                <a:ea typeface="Calibri"/>
                <a:cs typeface="Calibri"/>
                <a:sym typeface="Calibri"/>
              </a:defRPr>
            </a:lvl1pPr>
            <a:lvl2pPr indent="-361950" lvl="1" marL="914400" marR="0" algn="l">
              <a:lnSpc>
                <a:spcPct val="100000"/>
              </a:lnSpc>
              <a:spcBef>
                <a:spcPts val="400"/>
              </a:spcBef>
              <a:spcAft>
                <a:spcPts val="0"/>
              </a:spcAft>
              <a:buClr>
                <a:srgbClr val="FF0000"/>
              </a:buClr>
              <a:buSzPts val="2100"/>
              <a:buFont typeface="Arial"/>
              <a:buChar char="•"/>
              <a:defRPr b="0" i="1" sz="2100" u="none" cap="none" strike="noStrike">
                <a:solidFill>
                  <a:schemeClr val="dk1"/>
                </a:solidFill>
                <a:latin typeface="Calibri"/>
                <a:ea typeface="Calibri"/>
                <a:cs typeface="Calibri"/>
                <a:sym typeface="Calibri"/>
              </a:defRPr>
            </a:lvl2pPr>
            <a:lvl3pPr indent="-342900" lvl="2" marL="1371600" marR="0" algn="l">
              <a:lnSpc>
                <a:spcPct val="100000"/>
              </a:lnSpc>
              <a:spcBef>
                <a:spcPts val="400"/>
              </a:spcBef>
              <a:spcAft>
                <a:spcPts val="0"/>
              </a:spcAft>
              <a:buClr>
                <a:srgbClr val="FF0000"/>
              </a:buClr>
              <a:buSzPts val="1800"/>
              <a:buFont typeface="Arial"/>
              <a:buChar char="•"/>
              <a:defRPr b="0" i="1" sz="1800" u="none" cap="none" strike="noStrike">
                <a:solidFill>
                  <a:schemeClr val="dk1"/>
                </a:solidFill>
                <a:latin typeface="Calibri"/>
                <a:ea typeface="Calibri"/>
                <a:cs typeface="Calibri"/>
                <a:sym typeface="Calibri"/>
              </a:defRPr>
            </a:lvl3pPr>
            <a:lvl4pPr indent="-323850" lvl="3" marL="1828800" marR="0" algn="l">
              <a:lnSpc>
                <a:spcPct val="100000"/>
              </a:lnSpc>
              <a:spcBef>
                <a:spcPts val="300"/>
              </a:spcBef>
              <a:spcAft>
                <a:spcPts val="0"/>
              </a:spcAft>
              <a:buClr>
                <a:srgbClr val="FF0000"/>
              </a:buClr>
              <a:buSzPts val="1500"/>
              <a:buFont typeface="Arial"/>
              <a:buChar char="•"/>
              <a:defRPr b="0" i="1" sz="1500" u="none" cap="none" strike="noStrike">
                <a:solidFill>
                  <a:schemeClr val="dk1"/>
                </a:solidFill>
                <a:latin typeface="Calibri"/>
                <a:ea typeface="Calibri"/>
                <a:cs typeface="Calibri"/>
                <a:sym typeface="Calibri"/>
              </a:defRPr>
            </a:lvl4pPr>
            <a:lvl5pPr indent="-323850" lvl="4" marL="2286000" marR="0" algn="l">
              <a:lnSpc>
                <a:spcPct val="100000"/>
              </a:lnSpc>
              <a:spcBef>
                <a:spcPts val="300"/>
              </a:spcBef>
              <a:spcAft>
                <a:spcPts val="0"/>
              </a:spcAft>
              <a:buClr>
                <a:srgbClr val="FF0000"/>
              </a:buClr>
              <a:buSzPts val="1500"/>
              <a:buFont typeface="Arial"/>
              <a:buChar char="•"/>
              <a:defRPr b="0" i="1" sz="1500" u="none" cap="none" strike="noStrike">
                <a:solidFill>
                  <a:schemeClr val="dk1"/>
                </a:solidFill>
                <a:latin typeface="Calibri"/>
                <a:ea typeface="Calibri"/>
                <a:cs typeface="Calibri"/>
                <a:sym typeface="Calibri"/>
              </a:defRPr>
            </a:lvl5pPr>
            <a:lvl6pPr indent="-323850" lvl="5" marL="27432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grpSp>
        <p:nvGrpSpPr>
          <p:cNvPr id="59" name="Google Shape;59;p8"/>
          <p:cNvGrpSpPr/>
          <p:nvPr/>
        </p:nvGrpSpPr>
        <p:grpSpPr>
          <a:xfrm>
            <a:off x="12700" y="4658555"/>
            <a:ext cx="9144300" cy="494437"/>
            <a:chOff x="12700" y="6211407"/>
            <a:chExt cx="9144300" cy="659249"/>
          </a:xfrm>
        </p:grpSpPr>
        <p:sp>
          <p:nvSpPr>
            <p:cNvPr id="60" name="Google Shape;60;p8"/>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1" name="Google Shape;61;p8"/>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2" name="Google Shape;62;p8"/>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63" name="Google Shape;63;p8"/>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MO SW-PBS</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4" name="Shape 64"/>
        <p:cNvGrpSpPr/>
        <p:nvPr/>
      </p:nvGrpSpPr>
      <p:grpSpPr>
        <a:xfrm>
          <a:off x="0" y="0"/>
          <a:ext cx="0" cy="0"/>
          <a:chOff x="0" y="0"/>
          <a:chExt cx="0" cy="0"/>
        </a:xfrm>
      </p:grpSpPr>
      <p:sp>
        <p:nvSpPr>
          <p:cNvPr id="65" name="Google Shape;65;p9"/>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Clr>
                <a:schemeClr val="dk1"/>
              </a:buClr>
              <a:buSzPts val="3300"/>
              <a:buFont typeface="Calibri"/>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6" name="Google Shape;66;p9"/>
          <p:cNvSpPr txBox="1"/>
          <p:nvPr>
            <p:ph idx="1" type="body"/>
          </p:nvPr>
        </p:nvSpPr>
        <p:spPr>
          <a:xfrm>
            <a:off x="457200" y="1151335"/>
            <a:ext cx="40401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SzPts val="1800"/>
              <a:buNone/>
              <a:defRPr b="1" sz="1800"/>
            </a:lvl1pPr>
            <a:lvl2pPr indent="-228600" lvl="1" marL="914400" algn="l">
              <a:lnSpc>
                <a:spcPct val="100000"/>
              </a:lnSpc>
              <a:spcBef>
                <a:spcPts val="300"/>
              </a:spcBef>
              <a:spcAft>
                <a:spcPts val="0"/>
              </a:spcAft>
              <a:buSzPts val="1500"/>
              <a:buNone/>
              <a:defRPr b="1" sz="1500"/>
            </a:lvl2pPr>
            <a:lvl3pPr indent="-228600" lvl="2" marL="1371600" algn="l">
              <a:lnSpc>
                <a:spcPct val="100000"/>
              </a:lnSpc>
              <a:spcBef>
                <a:spcPts val="300"/>
              </a:spcBef>
              <a:spcAft>
                <a:spcPts val="0"/>
              </a:spcAft>
              <a:buSzPts val="1400"/>
              <a:buNone/>
              <a:defRPr b="1" sz="1400"/>
            </a:lvl3pPr>
            <a:lvl4pPr indent="-228600" lvl="3" marL="1828800" algn="l">
              <a:lnSpc>
                <a:spcPct val="100000"/>
              </a:lnSpc>
              <a:spcBef>
                <a:spcPts val="200"/>
              </a:spcBef>
              <a:spcAft>
                <a:spcPts val="0"/>
              </a:spcAft>
              <a:buSzPts val="1200"/>
              <a:buNone/>
              <a:defRPr b="1" sz="1200"/>
            </a:lvl4pPr>
            <a:lvl5pPr indent="-228600" lvl="4" marL="2286000" algn="l">
              <a:lnSpc>
                <a:spcPct val="100000"/>
              </a:lnSpc>
              <a:spcBef>
                <a:spcPts val="200"/>
              </a:spcBef>
              <a:spcAft>
                <a:spcPts val="0"/>
              </a:spcAft>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67" name="Google Shape;67;p9"/>
          <p:cNvSpPr txBox="1"/>
          <p:nvPr>
            <p:ph idx="2" type="body"/>
          </p:nvPr>
        </p:nvSpPr>
        <p:spPr>
          <a:xfrm>
            <a:off x="457200" y="1631156"/>
            <a:ext cx="40401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SzPts val="1800"/>
              <a:buChar char="•"/>
              <a:defRPr sz="1800"/>
            </a:lvl1pPr>
            <a:lvl2pPr indent="-323850" lvl="1" marL="914400" algn="l">
              <a:lnSpc>
                <a:spcPct val="100000"/>
              </a:lnSpc>
              <a:spcBef>
                <a:spcPts val="300"/>
              </a:spcBef>
              <a:spcAft>
                <a:spcPts val="0"/>
              </a:spcAft>
              <a:buSzPts val="1500"/>
              <a:buChar char="•"/>
              <a:defRPr sz="1500"/>
            </a:lvl2pPr>
            <a:lvl3pPr indent="-317500" lvl="2" marL="1371600" algn="l">
              <a:lnSpc>
                <a:spcPct val="100000"/>
              </a:lnSpc>
              <a:spcBef>
                <a:spcPts val="300"/>
              </a:spcBef>
              <a:spcAft>
                <a:spcPts val="0"/>
              </a:spcAft>
              <a:buSzPts val="1400"/>
              <a:buChar char="•"/>
              <a:defRPr sz="1400"/>
            </a:lvl3pPr>
            <a:lvl4pPr indent="-304800" lvl="3" marL="1828800" algn="l">
              <a:lnSpc>
                <a:spcPct val="100000"/>
              </a:lnSpc>
              <a:spcBef>
                <a:spcPts val="200"/>
              </a:spcBef>
              <a:spcAft>
                <a:spcPts val="0"/>
              </a:spcAft>
              <a:buSzPts val="1200"/>
              <a:buChar char="•"/>
              <a:defRPr sz="1200"/>
            </a:lvl4pPr>
            <a:lvl5pPr indent="-304800" lvl="4" marL="2286000" algn="l">
              <a:lnSpc>
                <a:spcPct val="100000"/>
              </a:lnSpc>
              <a:spcBef>
                <a:spcPts val="200"/>
              </a:spcBef>
              <a:spcAft>
                <a:spcPts val="0"/>
              </a:spcAft>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sp>
        <p:nvSpPr>
          <p:cNvPr id="68" name="Google Shape;68;p9"/>
          <p:cNvSpPr txBox="1"/>
          <p:nvPr>
            <p:ph idx="3" type="body"/>
          </p:nvPr>
        </p:nvSpPr>
        <p:spPr>
          <a:xfrm>
            <a:off x="4645026" y="1151335"/>
            <a:ext cx="4041600" cy="480000"/>
          </a:xfrm>
          <a:prstGeom prst="rect">
            <a:avLst/>
          </a:prstGeom>
          <a:noFill/>
          <a:ln>
            <a:noFill/>
          </a:ln>
        </p:spPr>
        <p:txBody>
          <a:bodyPr anchorCtr="0" anchor="b" bIns="34275" lIns="68575" spcFirstLastPara="1" rIns="68575" wrap="square" tIns="34275">
            <a:noAutofit/>
          </a:bodyPr>
          <a:lstStyle>
            <a:lvl1pPr indent="-228600" lvl="0" marL="457200" algn="l">
              <a:lnSpc>
                <a:spcPct val="100000"/>
              </a:lnSpc>
              <a:spcBef>
                <a:spcPts val="400"/>
              </a:spcBef>
              <a:spcAft>
                <a:spcPts val="0"/>
              </a:spcAft>
              <a:buSzPts val="1800"/>
              <a:buNone/>
              <a:defRPr b="1" sz="1800"/>
            </a:lvl1pPr>
            <a:lvl2pPr indent="-228600" lvl="1" marL="914400" algn="l">
              <a:lnSpc>
                <a:spcPct val="100000"/>
              </a:lnSpc>
              <a:spcBef>
                <a:spcPts val="300"/>
              </a:spcBef>
              <a:spcAft>
                <a:spcPts val="0"/>
              </a:spcAft>
              <a:buSzPts val="1500"/>
              <a:buNone/>
              <a:defRPr b="1" sz="1500"/>
            </a:lvl2pPr>
            <a:lvl3pPr indent="-228600" lvl="2" marL="1371600" algn="l">
              <a:lnSpc>
                <a:spcPct val="100000"/>
              </a:lnSpc>
              <a:spcBef>
                <a:spcPts val="300"/>
              </a:spcBef>
              <a:spcAft>
                <a:spcPts val="0"/>
              </a:spcAft>
              <a:buSzPts val="1400"/>
              <a:buNone/>
              <a:defRPr b="1" sz="1400"/>
            </a:lvl3pPr>
            <a:lvl4pPr indent="-228600" lvl="3" marL="1828800" algn="l">
              <a:lnSpc>
                <a:spcPct val="100000"/>
              </a:lnSpc>
              <a:spcBef>
                <a:spcPts val="200"/>
              </a:spcBef>
              <a:spcAft>
                <a:spcPts val="0"/>
              </a:spcAft>
              <a:buSzPts val="1200"/>
              <a:buNone/>
              <a:defRPr b="1" sz="1200"/>
            </a:lvl4pPr>
            <a:lvl5pPr indent="-228600" lvl="4" marL="2286000" algn="l">
              <a:lnSpc>
                <a:spcPct val="100000"/>
              </a:lnSpc>
              <a:spcBef>
                <a:spcPts val="200"/>
              </a:spcBef>
              <a:spcAft>
                <a:spcPts val="0"/>
              </a:spcAft>
              <a:buSzPts val="1200"/>
              <a:buNone/>
              <a:defRPr b="1" sz="1200"/>
            </a:lvl5pPr>
            <a:lvl6pPr indent="-228600" lvl="5" marL="2743200" algn="l">
              <a:lnSpc>
                <a:spcPct val="100000"/>
              </a:lnSpc>
              <a:spcBef>
                <a:spcPts val="200"/>
              </a:spcBef>
              <a:spcAft>
                <a:spcPts val="0"/>
              </a:spcAft>
              <a:buClr>
                <a:schemeClr val="dk1"/>
              </a:buClr>
              <a:buSzPts val="1200"/>
              <a:buNone/>
              <a:defRPr b="1" sz="1200"/>
            </a:lvl6pPr>
            <a:lvl7pPr indent="-228600" lvl="6" marL="3200400" algn="l">
              <a:lnSpc>
                <a:spcPct val="100000"/>
              </a:lnSpc>
              <a:spcBef>
                <a:spcPts val="200"/>
              </a:spcBef>
              <a:spcAft>
                <a:spcPts val="0"/>
              </a:spcAft>
              <a:buClr>
                <a:schemeClr val="dk1"/>
              </a:buClr>
              <a:buSzPts val="1200"/>
              <a:buNone/>
              <a:defRPr b="1" sz="1200"/>
            </a:lvl7pPr>
            <a:lvl8pPr indent="-228600" lvl="7" marL="3657600" algn="l">
              <a:lnSpc>
                <a:spcPct val="100000"/>
              </a:lnSpc>
              <a:spcBef>
                <a:spcPts val="200"/>
              </a:spcBef>
              <a:spcAft>
                <a:spcPts val="0"/>
              </a:spcAft>
              <a:buClr>
                <a:schemeClr val="dk1"/>
              </a:buClr>
              <a:buSzPts val="1200"/>
              <a:buNone/>
              <a:defRPr b="1" sz="1200"/>
            </a:lvl8pPr>
            <a:lvl9pPr indent="-228600" lvl="8" marL="4114800" algn="l">
              <a:lnSpc>
                <a:spcPct val="100000"/>
              </a:lnSpc>
              <a:spcBef>
                <a:spcPts val="200"/>
              </a:spcBef>
              <a:spcAft>
                <a:spcPts val="0"/>
              </a:spcAft>
              <a:buClr>
                <a:schemeClr val="dk1"/>
              </a:buClr>
              <a:buSzPts val="1200"/>
              <a:buNone/>
              <a:defRPr b="1" sz="1200"/>
            </a:lvl9pPr>
          </a:lstStyle>
          <a:p/>
        </p:txBody>
      </p:sp>
      <p:sp>
        <p:nvSpPr>
          <p:cNvPr id="69" name="Google Shape;69;p9"/>
          <p:cNvSpPr txBox="1"/>
          <p:nvPr>
            <p:ph idx="4" type="body"/>
          </p:nvPr>
        </p:nvSpPr>
        <p:spPr>
          <a:xfrm>
            <a:off x="4645026" y="1631156"/>
            <a:ext cx="4041600" cy="2963400"/>
          </a:xfrm>
          <a:prstGeom prst="rect">
            <a:avLst/>
          </a:prstGeom>
          <a:noFill/>
          <a:ln>
            <a:noFill/>
          </a:ln>
        </p:spPr>
        <p:txBody>
          <a:bodyPr anchorCtr="0" anchor="t" bIns="34275" lIns="68575" spcFirstLastPara="1" rIns="68575" wrap="square" tIns="34275">
            <a:noAutofit/>
          </a:bodyPr>
          <a:lstStyle>
            <a:lvl1pPr indent="-342900" lvl="0" marL="457200" algn="l">
              <a:lnSpc>
                <a:spcPct val="100000"/>
              </a:lnSpc>
              <a:spcBef>
                <a:spcPts val="400"/>
              </a:spcBef>
              <a:spcAft>
                <a:spcPts val="0"/>
              </a:spcAft>
              <a:buSzPts val="1800"/>
              <a:buChar char="•"/>
              <a:defRPr sz="1800"/>
            </a:lvl1pPr>
            <a:lvl2pPr indent="-323850" lvl="1" marL="914400" algn="l">
              <a:lnSpc>
                <a:spcPct val="100000"/>
              </a:lnSpc>
              <a:spcBef>
                <a:spcPts val="300"/>
              </a:spcBef>
              <a:spcAft>
                <a:spcPts val="0"/>
              </a:spcAft>
              <a:buSzPts val="1500"/>
              <a:buChar char="•"/>
              <a:defRPr sz="1500"/>
            </a:lvl2pPr>
            <a:lvl3pPr indent="-317500" lvl="2" marL="1371600" algn="l">
              <a:lnSpc>
                <a:spcPct val="100000"/>
              </a:lnSpc>
              <a:spcBef>
                <a:spcPts val="300"/>
              </a:spcBef>
              <a:spcAft>
                <a:spcPts val="0"/>
              </a:spcAft>
              <a:buSzPts val="1400"/>
              <a:buChar char="•"/>
              <a:defRPr sz="1400"/>
            </a:lvl3pPr>
            <a:lvl4pPr indent="-304800" lvl="3" marL="1828800" algn="l">
              <a:lnSpc>
                <a:spcPct val="100000"/>
              </a:lnSpc>
              <a:spcBef>
                <a:spcPts val="200"/>
              </a:spcBef>
              <a:spcAft>
                <a:spcPts val="0"/>
              </a:spcAft>
              <a:buSzPts val="1200"/>
              <a:buChar char="•"/>
              <a:defRPr sz="1200"/>
            </a:lvl4pPr>
            <a:lvl5pPr indent="-304800" lvl="4" marL="2286000" algn="l">
              <a:lnSpc>
                <a:spcPct val="100000"/>
              </a:lnSpc>
              <a:spcBef>
                <a:spcPts val="200"/>
              </a:spcBef>
              <a:spcAft>
                <a:spcPts val="0"/>
              </a:spcAft>
              <a:buSzPts val="1200"/>
              <a:buChar char="•"/>
              <a:defRPr sz="1200"/>
            </a:lvl5pPr>
            <a:lvl6pPr indent="-304800" lvl="5" marL="2743200" algn="l">
              <a:lnSpc>
                <a:spcPct val="100000"/>
              </a:lnSpc>
              <a:spcBef>
                <a:spcPts val="200"/>
              </a:spcBef>
              <a:spcAft>
                <a:spcPts val="0"/>
              </a:spcAft>
              <a:buClr>
                <a:schemeClr val="dk1"/>
              </a:buClr>
              <a:buSzPts val="1200"/>
              <a:buChar char="•"/>
              <a:defRPr sz="1200"/>
            </a:lvl6pPr>
            <a:lvl7pPr indent="-304800" lvl="6" marL="3200400" algn="l">
              <a:lnSpc>
                <a:spcPct val="100000"/>
              </a:lnSpc>
              <a:spcBef>
                <a:spcPts val="200"/>
              </a:spcBef>
              <a:spcAft>
                <a:spcPts val="0"/>
              </a:spcAft>
              <a:buClr>
                <a:schemeClr val="dk1"/>
              </a:buClr>
              <a:buSzPts val="1200"/>
              <a:buChar char="•"/>
              <a:defRPr sz="1200"/>
            </a:lvl7pPr>
            <a:lvl8pPr indent="-304800" lvl="7" marL="3657600" algn="l">
              <a:lnSpc>
                <a:spcPct val="100000"/>
              </a:lnSpc>
              <a:spcBef>
                <a:spcPts val="200"/>
              </a:spcBef>
              <a:spcAft>
                <a:spcPts val="0"/>
              </a:spcAft>
              <a:buClr>
                <a:schemeClr val="dk1"/>
              </a:buClr>
              <a:buSzPts val="1200"/>
              <a:buChar char="•"/>
              <a:defRPr sz="1200"/>
            </a:lvl8pPr>
            <a:lvl9pPr indent="-304800" lvl="8" marL="4114800" algn="l">
              <a:lnSpc>
                <a:spcPct val="100000"/>
              </a:lnSpc>
              <a:spcBef>
                <a:spcPts val="200"/>
              </a:spcBef>
              <a:spcAft>
                <a:spcPts val="0"/>
              </a:spcAft>
              <a:buClr>
                <a:schemeClr val="dk1"/>
              </a:buClr>
              <a:buSzPts val="1200"/>
              <a:buChar char="•"/>
              <a:defRPr sz="1200"/>
            </a:lvl9pPr>
          </a:lstStyle>
          <a:p/>
        </p:txBody>
      </p:sp>
      <p:grpSp>
        <p:nvGrpSpPr>
          <p:cNvPr id="70" name="Google Shape;70;p9"/>
          <p:cNvGrpSpPr/>
          <p:nvPr/>
        </p:nvGrpSpPr>
        <p:grpSpPr>
          <a:xfrm>
            <a:off x="12700" y="4658555"/>
            <a:ext cx="9144300" cy="494437"/>
            <a:chOff x="12700" y="6211407"/>
            <a:chExt cx="9144300" cy="659249"/>
          </a:xfrm>
        </p:grpSpPr>
        <p:sp>
          <p:nvSpPr>
            <p:cNvPr id="71" name="Google Shape;71;p9"/>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2" name="Google Shape;72;p9"/>
            <p:cNvSpPr/>
            <p:nvPr/>
          </p:nvSpPr>
          <p:spPr>
            <a:xfrm>
              <a:off x="12700" y="6288897"/>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3" name="Google Shape;73;p9"/>
            <p:cNvSpPr/>
            <p:nvPr/>
          </p:nvSpPr>
          <p:spPr>
            <a:xfrm>
              <a:off x="12700" y="6572093"/>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4" name="Google Shape;74;p9"/>
            <p:cNvSpPr txBox="1"/>
            <p:nvPr/>
          </p:nvSpPr>
          <p:spPr>
            <a:xfrm>
              <a:off x="673596"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MO SW-PBS</a:t>
              </a:r>
              <a:endParaRPr b="0" i="0" sz="14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10"/>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lvl1pPr lvl="0" marR="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grpSp>
        <p:nvGrpSpPr>
          <p:cNvPr id="77" name="Google Shape;77;p10"/>
          <p:cNvGrpSpPr/>
          <p:nvPr/>
        </p:nvGrpSpPr>
        <p:grpSpPr>
          <a:xfrm>
            <a:off x="12700" y="4658555"/>
            <a:ext cx="9144300" cy="494437"/>
            <a:chOff x="12700" y="6211407"/>
            <a:chExt cx="9144300" cy="659249"/>
          </a:xfrm>
        </p:grpSpPr>
        <p:sp>
          <p:nvSpPr>
            <p:cNvPr id="78" name="Google Shape;78;p10"/>
            <p:cNvSpPr/>
            <p:nvPr/>
          </p:nvSpPr>
          <p:spPr>
            <a:xfrm>
              <a:off x="12700" y="6756656"/>
              <a:ext cx="9144000" cy="114000"/>
            </a:xfrm>
            <a:prstGeom prst="rect">
              <a:avLst/>
            </a:prstGeom>
            <a:gradFill>
              <a:gsLst>
                <a:gs pos="0">
                  <a:srgbClr val="FF0000"/>
                </a:gs>
                <a:gs pos="100000">
                  <a:srgbClr val="FFFFFF"/>
                </a:gs>
              </a:gsLst>
              <a:path path="circle">
                <a:fillToRect b="100%" l="100%" r="0%" t="0%"/>
              </a:path>
              <a:tileRect b="0%" l="0%" r="-100%" t="-10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79" name="Google Shape;79;p10"/>
            <p:cNvSpPr/>
            <p:nvPr/>
          </p:nvSpPr>
          <p:spPr>
            <a:xfrm>
              <a:off x="12700" y="6288896"/>
              <a:ext cx="9144300" cy="283500"/>
            </a:xfrm>
            <a:prstGeom prst="rect">
              <a:avLst/>
            </a:prstGeom>
            <a:gradFill>
              <a:gsLst>
                <a:gs pos="0">
                  <a:srgbClr val="008000"/>
                </a:gs>
                <a:gs pos="75000">
                  <a:srgbClr val="008000"/>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0" name="Google Shape;80;p10"/>
            <p:cNvSpPr/>
            <p:nvPr/>
          </p:nvSpPr>
          <p:spPr>
            <a:xfrm>
              <a:off x="12700" y="6572092"/>
              <a:ext cx="9144000" cy="184800"/>
            </a:xfrm>
            <a:prstGeom prst="rect">
              <a:avLst/>
            </a:prstGeom>
            <a:gradFill>
              <a:gsLst>
                <a:gs pos="0">
                  <a:srgbClr val="FFF123"/>
                </a:gs>
                <a:gs pos="65000">
                  <a:srgbClr val="FFF123"/>
                </a:gs>
                <a:gs pos="90000">
                  <a:srgbClr val="FFFFFF"/>
                </a:gs>
                <a:gs pos="100000">
                  <a:srgbClr val="FFFFFF"/>
                </a:gs>
              </a:gsLst>
              <a:path path="circle">
                <a:fillToRect b="0%" l="100%" r="0%" t="100%"/>
              </a:path>
              <a:tileRect b="-100%" l="0%" r="-100%" t="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81" name="Google Shape;81;p10"/>
            <p:cNvSpPr txBox="1"/>
            <p:nvPr/>
          </p:nvSpPr>
          <p:spPr>
            <a:xfrm>
              <a:off x="673595" y="6211407"/>
              <a:ext cx="1752000" cy="369300"/>
            </a:xfrm>
            <a:prstGeom prst="rect">
              <a:avLst/>
            </a:prstGeom>
            <a:noFill/>
            <a:ln>
              <a:noFill/>
            </a:ln>
            <a:effectLst>
              <a:outerShdw blurRad="44450" rotWithShape="0" algn="tl" dir="2700000" dist="38100">
                <a:srgbClr val="008000"/>
              </a:outerShdw>
            </a:effectLst>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lt1"/>
                </a:buClr>
                <a:buSzPts val="300"/>
                <a:buFont typeface="Calibri"/>
                <a:buNone/>
              </a:pPr>
              <a:r>
                <a:rPr b="0" i="0" lang="en" sz="1400" u="none" cap="none" strike="noStrike">
                  <a:solidFill>
                    <a:schemeClr val="lt1"/>
                  </a:solidFill>
                  <a:latin typeface="Calibri"/>
                  <a:ea typeface="Calibri"/>
                  <a:cs typeface="Calibri"/>
                  <a:sym typeface="Calibri"/>
                </a:rPr>
                <a:t>MO SW-PBS</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lvl1pPr indent="-381000" lvl="0" marL="457200" marR="0" rtl="0" algn="l">
              <a:lnSpc>
                <a:spcPct val="100000"/>
              </a:lnSpc>
              <a:spcBef>
                <a:spcPts val="500"/>
              </a:spcBef>
              <a:spcAft>
                <a:spcPts val="0"/>
              </a:spcAft>
              <a:buClr>
                <a:srgbClr val="FF0000"/>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100000"/>
              </a:lnSpc>
              <a:spcBef>
                <a:spcPts val="400"/>
              </a:spcBef>
              <a:spcAft>
                <a:spcPts val="0"/>
              </a:spcAft>
              <a:buClr>
                <a:srgbClr val="FF0000"/>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rgbClr val="FF0000"/>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100000"/>
              </a:lnSpc>
              <a:spcBef>
                <a:spcPts val="300"/>
              </a:spcBef>
              <a:spcAft>
                <a:spcPts val="0"/>
              </a:spcAft>
              <a:buClr>
                <a:srgbClr val="FF0000"/>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hyperlink" Target="https://pbismissouri.org/tier-2-and-tier-3-data-tools/" TargetMode="Externa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 Id="rId3" Type="http://schemas.openxmlformats.org/officeDocument/2006/relationships/image" Target="../media/image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pbismissouri.org/"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2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0.xml"/><Relationship Id="rId3" Type="http://schemas.openxmlformats.org/officeDocument/2006/relationships/image" Target="../media/image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2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hyperlink" Target="https://doi.org/10.1111/1467-9280.00260" TargetMode="External"/><Relationship Id="rId4" Type="http://schemas.openxmlformats.org/officeDocument/2006/relationships/hyperlink" Target="https://doi.org/10.1177/073428299901700302" TargetMode="External"/><Relationship Id="rId5" Type="http://schemas.openxmlformats.org/officeDocument/2006/relationships/hyperlink" Target="https://doi.org/10.1111/cdev.12012" TargetMode="External"/><Relationship Id="rId6" Type="http://schemas.openxmlformats.org/officeDocument/2006/relationships/hyperlink" Target="https://doi.org/10.1111/j.1467-8624.2006.00905.x" TargetMode="External"/><Relationship Id="rId7" Type="http://schemas.openxmlformats.org/officeDocument/2006/relationships/hyperlink" Target="http://www.studentprogress.org"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hyperlink" Target="https://doi.org/10.1080/02796015.2006.12087980" TargetMode="External"/><Relationship Id="rId4" Type="http://schemas.openxmlformats.org/officeDocument/2006/relationships/hyperlink" Target="https://doi.org/10.1002/pits.20283" TargetMode="External"/><Relationship Id="rId5" Type="http://schemas.openxmlformats.org/officeDocument/2006/relationships/hyperlink" Target="https://psycnet.apa.org/doi/10.1037/edu0000468" TargetMode="External"/><Relationship Id="rId6" Type="http://schemas.openxmlformats.org/officeDocument/2006/relationships/hyperlink" Target="https://doi.org/10.1080/02796015.2002.12086161"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hyperlink" Target="https://pbismissouri.org/" TargetMode="External"/><Relationship Id="rId4" Type="http://schemas.openxmlformats.org/officeDocument/2006/relationships/hyperlink" Target="https://www.facebook.com/moswpbs" TargetMode="External"/><Relationship Id="rId5" Type="http://schemas.openxmlformats.org/officeDocument/2006/relationships/hyperlink" Target="https://www.instagram.com/moswpbs" TargetMode="External"/><Relationship Id="rId6" Type="http://schemas.openxmlformats.org/officeDocument/2006/relationships/image" Target="../media/image25.png"/><Relationship Id="rId7" Type="http://schemas.openxmlformats.org/officeDocument/2006/relationships/image" Target="../media/image23.png"/><Relationship Id="rId8"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7"/>
          <p:cNvSpPr txBox="1"/>
          <p:nvPr>
            <p:ph type="ctrTitle"/>
          </p:nvPr>
        </p:nvSpPr>
        <p:spPr>
          <a:xfrm>
            <a:off x="968400" y="306450"/>
            <a:ext cx="7619100" cy="1102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700"/>
              <a:buNone/>
            </a:pPr>
            <a:r>
              <a:rPr lang="en"/>
              <a:t>MO SW-PBS Advanced Tiers</a:t>
            </a:r>
            <a:br>
              <a:rPr lang="en"/>
            </a:br>
            <a:r>
              <a:rPr lang="en">
                <a:solidFill>
                  <a:srgbClr val="0070C0"/>
                </a:solidFill>
              </a:rPr>
              <a:t>Social Skills Intervention Groups  </a:t>
            </a:r>
            <a:endParaRPr>
              <a:solidFill>
                <a:srgbClr val="0070C0"/>
              </a:solidFill>
            </a:endParaRPr>
          </a:p>
          <a:p>
            <a:pPr indent="0" lvl="0" marL="0" rtl="0" algn="ctr">
              <a:lnSpc>
                <a:spcPct val="100000"/>
              </a:lnSpc>
              <a:spcBef>
                <a:spcPts val="0"/>
              </a:spcBef>
              <a:spcAft>
                <a:spcPts val="0"/>
              </a:spcAft>
              <a:buSzPts val="700"/>
              <a:buNone/>
            </a:pPr>
            <a:r>
              <a:rPr lang="en">
                <a:solidFill>
                  <a:srgbClr val="0070C0"/>
                </a:solidFill>
              </a:rPr>
              <a:t>Course 7, Lesson 2 : Data for Implementation of SSIG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89" name="Shape 189"/>
        <p:cNvGrpSpPr/>
        <p:nvPr/>
      </p:nvGrpSpPr>
      <p:grpSpPr>
        <a:xfrm>
          <a:off x="0" y="0"/>
          <a:ext cx="0" cy="0"/>
          <a:chOff x="0" y="0"/>
          <a:chExt cx="0" cy="0"/>
        </a:xfrm>
      </p:grpSpPr>
      <p:sp>
        <p:nvSpPr>
          <p:cNvPr id="190" name="Google Shape;190;p26"/>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1400"/>
              <a:buNone/>
            </a:pPr>
            <a:r>
              <a:rPr b="1" lang="en"/>
              <a:t>Organization of SSIG Course Lessons</a:t>
            </a:r>
            <a:endParaRPr b="1"/>
          </a:p>
        </p:txBody>
      </p:sp>
      <p:sp>
        <p:nvSpPr>
          <p:cNvPr id="191" name="Google Shape;191;p26"/>
          <p:cNvSpPr txBox="1"/>
          <p:nvPr>
            <p:ph idx="1" type="body"/>
          </p:nvPr>
        </p:nvSpPr>
        <p:spPr>
          <a:xfrm>
            <a:off x="287275" y="1277850"/>
            <a:ext cx="2732100" cy="3394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400"/>
              </a:spcBef>
              <a:spcAft>
                <a:spcPts val="0"/>
              </a:spcAft>
              <a:buSzPts val="2100"/>
              <a:buNone/>
            </a:pPr>
            <a:r>
              <a:rPr b="1" lang="en" sz="1400"/>
              <a:t> L1</a:t>
            </a:r>
            <a:r>
              <a:rPr lang="en" sz="1400"/>
              <a:t> - </a:t>
            </a:r>
            <a:r>
              <a:rPr b="1" lang="en" sz="1500"/>
              <a:t>Systems for Implementation</a:t>
            </a:r>
            <a:endParaRPr b="1" sz="1500"/>
          </a:p>
          <a:p>
            <a:pPr indent="0" lvl="0" marL="0" rtl="0" algn="ctr">
              <a:lnSpc>
                <a:spcPct val="100000"/>
              </a:lnSpc>
              <a:spcBef>
                <a:spcPts val="400"/>
              </a:spcBef>
              <a:spcAft>
                <a:spcPts val="0"/>
              </a:spcAft>
              <a:buSzPts val="2100"/>
              <a:buNone/>
            </a:pPr>
            <a:r>
              <a:rPr b="1" i="1" lang="en" sz="1500"/>
              <a:t>(</a:t>
            </a:r>
            <a:r>
              <a:rPr b="1" i="1" lang="en" sz="1500">
                <a:solidFill>
                  <a:srgbClr val="0070C0"/>
                </a:solidFill>
              </a:rPr>
              <a:t>what we do for adults</a:t>
            </a:r>
            <a:r>
              <a:rPr b="1" i="1" lang="en" sz="1500"/>
              <a:t>) </a:t>
            </a:r>
            <a:endParaRPr b="1" i="1" sz="1500"/>
          </a:p>
          <a:p>
            <a:pPr indent="0" lvl="0" marL="0" rtl="0" algn="ctr">
              <a:lnSpc>
                <a:spcPct val="100000"/>
              </a:lnSpc>
              <a:spcBef>
                <a:spcPts val="400"/>
              </a:spcBef>
              <a:spcAft>
                <a:spcPts val="0"/>
              </a:spcAft>
              <a:buSzPts val="2100"/>
              <a:buNone/>
            </a:pPr>
            <a:r>
              <a:t/>
            </a:r>
            <a:endParaRPr b="1" i="1" sz="1500"/>
          </a:p>
          <a:p>
            <a:pPr indent="-323850" lvl="0" marL="457200" rtl="0" algn="l">
              <a:lnSpc>
                <a:spcPct val="100000"/>
              </a:lnSpc>
              <a:spcBef>
                <a:spcPts val="0"/>
              </a:spcBef>
              <a:spcAft>
                <a:spcPts val="0"/>
              </a:spcAft>
              <a:buSzPts val="1500"/>
              <a:buChar char="•"/>
            </a:pPr>
            <a:r>
              <a:rPr lang="en" sz="1500"/>
              <a:t>Personnel</a:t>
            </a:r>
            <a:endParaRPr sz="1500"/>
          </a:p>
          <a:p>
            <a:pPr indent="-323850" lvl="0" marL="457200" rtl="0" algn="l">
              <a:lnSpc>
                <a:spcPct val="100000"/>
              </a:lnSpc>
              <a:spcBef>
                <a:spcPts val="0"/>
              </a:spcBef>
              <a:spcAft>
                <a:spcPts val="0"/>
              </a:spcAft>
              <a:buSzPts val="1500"/>
              <a:buChar char="•"/>
            </a:pPr>
            <a:r>
              <a:rPr lang="en" sz="1500"/>
              <a:t>Serviceable Base Rate </a:t>
            </a:r>
            <a:endParaRPr sz="1500"/>
          </a:p>
          <a:p>
            <a:pPr indent="-323850" lvl="0" marL="457200" rtl="0" algn="l">
              <a:lnSpc>
                <a:spcPct val="100000"/>
              </a:lnSpc>
              <a:spcBef>
                <a:spcPts val="0"/>
              </a:spcBef>
              <a:spcAft>
                <a:spcPts val="0"/>
              </a:spcAft>
              <a:buSzPts val="1500"/>
              <a:buChar char="•"/>
            </a:pPr>
            <a:r>
              <a:rPr lang="en" sz="1500"/>
              <a:t>Location </a:t>
            </a:r>
            <a:endParaRPr sz="1500"/>
          </a:p>
          <a:p>
            <a:pPr indent="-323850" lvl="0" marL="457200" rtl="0" algn="l">
              <a:lnSpc>
                <a:spcPct val="100000"/>
              </a:lnSpc>
              <a:spcBef>
                <a:spcPts val="0"/>
              </a:spcBef>
              <a:spcAft>
                <a:spcPts val="0"/>
              </a:spcAft>
              <a:buSzPts val="1500"/>
              <a:buChar char="•"/>
            </a:pPr>
            <a:r>
              <a:rPr lang="en" sz="1500"/>
              <a:t>Scheduling Sessions  </a:t>
            </a:r>
            <a:endParaRPr sz="1500"/>
          </a:p>
          <a:p>
            <a:pPr indent="-323850" lvl="0" marL="457200" rtl="0" algn="l">
              <a:lnSpc>
                <a:spcPct val="100000"/>
              </a:lnSpc>
              <a:spcBef>
                <a:spcPts val="0"/>
              </a:spcBef>
              <a:spcAft>
                <a:spcPts val="0"/>
              </a:spcAft>
              <a:buSzPts val="1500"/>
              <a:buChar char="•"/>
            </a:pPr>
            <a:r>
              <a:rPr lang="en" sz="1500"/>
              <a:t>Assessment of Social Skills</a:t>
            </a:r>
            <a:endParaRPr sz="1500"/>
          </a:p>
          <a:p>
            <a:pPr indent="-323850" lvl="0" marL="457200" rtl="0" algn="l">
              <a:lnSpc>
                <a:spcPct val="100000"/>
              </a:lnSpc>
              <a:spcBef>
                <a:spcPts val="0"/>
              </a:spcBef>
              <a:spcAft>
                <a:spcPts val="0"/>
              </a:spcAft>
              <a:buSzPts val="1500"/>
              <a:buChar char="•"/>
            </a:pPr>
            <a:r>
              <a:rPr lang="en" sz="1500"/>
              <a:t>Designing the Curriculum</a:t>
            </a:r>
            <a:endParaRPr sz="1500"/>
          </a:p>
          <a:p>
            <a:pPr indent="-323850" lvl="0" marL="457200" rtl="0" algn="l">
              <a:lnSpc>
                <a:spcPct val="100000"/>
              </a:lnSpc>
              <a:spcBef>
                <a:spcPts val="0"/>
              </a:spcBef>
              <a:spcAft>
                <a:spcPts val="0"/>
              </a:spcAft>
              <a:buSzPts val="1500"/>
              <a:buChar char="•"/>
            </a:pPr>
            <a:r>
              <a:rPr lang="en" sz="1500"/>
              <a:t>Teaching Social Skills</a:t>
            </a:r>
            <a:endParaRPr sz="1500"/>
          </a:p>
          <a:p>
            <a:pPr indent="-323850" lvl="0" marL="457200" rtl="0" algn="l">
              <a:lnSpc>
                <a:spcPct val="100000"/>
              </a:lnSpc>
              <a:spcBef>
                <a:spcPts val="0"/>
              </a:spcBef>
              <a:spcAft>
                <a:spcPts val="0"/>
              </a:spcAft>
              <a:buSzPts val="1500"/>
              <a:buChar char="•"/>
            </a:pPr>
            <a:r>
              <a:rPr lang="en" sz="1500"/>
              <a:t>System for Reinforcing Expected Behavior </a:t>
            </a:r>
            <a:endParaRPr sz="1500"/>
          </a:p>
          <a:p>
            <a:pPr indent="0" lvl="0" marL="0" rtl="0" algn="l">
              <a:lnSpc>
                <a:spcPct val="100000"/>
              </a:lnSpc>
              <a:spcBef>
                <a:spcPts val="400"/>
              </a:spcBef>
              <a:spcAft>
                <a:spcPts val="0"/>
              </a:spcAft>
              <a:buSzPts val="2100"/>
              <a:buNone/>
            </a:pPr>
            <a:r>
              <a:t/>
            </a:r>
            <a:endParaRPr sz="1500"/>
          </a:p>
          <a:p>
            <a:pPr indent="0" lvl="0" marL="0" rtl="0" algn="l">
              <a:lnSpc>
                <a:spcPct val="100000"/>
              </a:lnSpc>
              <a:spcBef>
                <a:spcPts val="400"/>
              </a:spcBef>
              <a:spcAft>
                <a:spcPts val="0"/>
              </a:spcAft>
              <a:buSzPts val="2100"/>
              <a:buNone/>
            </a:pPr>
            <a:r>
              <a:t/>
            </a:r>
            <a:endParaRPr sz="1500"/>
          </a:p>
          <a:p>
            <a:pPr indent="0" lvl="0" marL="0" rtl="0" algn="l">
              <a:lnSpc>
                <a:spcPct val="100000"/>
              </a:lnSpc>
              <a:spcBef>
                <a:spcPts val="400"/>
              </a:spcBef>
              <a:spcAft>
                <a:spcPts val="0"/>
              </a:spcAft>
              <a:buSzPts val="2100"/>
              <a:buNone/>
            </a:pPr>
            <a:r>
              <a:t/>
            </a:r>
            <a:endParaRPr b="1" sz="1500"/>
          </a:p>
          <a:p>
            <a:pPr indent="0" lvl="0" marL="0" rtl="0" algn="l">
              <a:lnSpc>
                <a:spcPct val="100000"/>
              </a:lnSpc>
              <a:spcBef>
                <a:spcPts val="400"/>
              </a:spcBef>
              <a:spcAft>
                <a:spcPts val="0"/>
              </a:spcAft>
              <a:buSzPts val="2100"/>
              <a:buNone/>
            </a:pPr>
            <a:r>
              <a:t/>
            </a:r>
            <a:endParaRPr b="1" sz="1400"/>
          </a:p>
          <a:p>
            <a:pPr indent="0" lvl="0" marL="0" rtl="0" algn="l">
              <a:lnSpc>
                <a:spcPct val="100000"/>
              </a:lnSpc>
              <a:spcBef>
                <a:spcPts val="400"/>
              </a:spcBef>
              <a:spcAft>
                <a:spcPts val="0"/>
              </a:spcAft>
              <a:buSzPts val="2100"/>
              <a:buNone/>
            </a:pPr>
            <a:r>
              <a:t/>
            </a:r>
            <a:endParaRPr b="1" sz="800">
              <a:latin typeface="Arial"/>
              <a:ea typeface="Arial"/>
              <a:cs typeface="Arial"/>
              <a:sym typeface="Arial"/>
            </a:endParaRPr>
          </a:p>
          <a:p>
            <a:pPr indent="0" lvl="0" marL="0" rtl="0" algn="l">
              <a:lnSpc>
                <a:spcPct val="100000"/>
              </a:lnSpc>
              <a:spcBef>
                <a:spcPts val="400"/>
              </a:spcBef>
              <a:spcAft>
                <a:spcPts val="0"/>
              </a:spcAft>
              <a:buSzPts val="2100"/>
              <a:buNone/>
            </a:pPr>
            <a:r>
              <a:t/>
            </a:r>
            <a:endParaRPr/>
          </a:p>
        </p:txBody>
      </p:sp>
      <p:sp>
        <p:nvSpPr>
          <p:cNvPr id="192" name="Google Shape;192;p26"/>
          <p:cNvSpPr txBox="1"/>
          <p:nvPr>
            <p:ph idx="2" type="body"/>
          </p:nvPr>
        </p:nvSpPr>
        <p:spPr>
          <a:xfrm>
            <a:off x="3217550" y="1277850"/>
            <a:ext cx="2595900" cy="3394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400"/>
              </a:spcBef>
              <a:spcAft>
                <a:spcPts val="0"/>
              </a:spcAft>
              <a:buSzPts val="2100"/>
              <a:buNone/>
            </a:pPr>
            <a:r>
              <a:rPr b="1" lang="en" sz="1600">
                <a:solidFill>
                  <a:srgbClr val="FF0000"/>
                </a:solidFill>
              </a:rPr>
              <a:t>L2 - Data for Implementation</a:t>
            </a:r>
            <a:endParaRPr b="1" sz="1600">
              <a:solidFill>
                <a:srgbClr val="FF0000"/>
              </a:solidFill>
            </a:endParaRPr>
          </a:p>
          <a:p>
            <a:pPr indent="0" lvl="0" marL="0" rtl="0" algn="ctr">
              <a:lnSpc>
                <a:spcPct val="100000"/>
              </a:lnSpc>
              <a:spcBef>
                <a:spcPts val="400"/>
              </a:spcBef>
              <a:spcAft>
                <a:spcPts val="0"/>
              </a:spcAft>
              <a:buSzPts val="2100"/>
              <a:buNone/>
            </a:pPr>
            <a:r>
              <a:rPr b="1" i="1" lang="en" sz="1500"/>
              <a:t>(</a:t>
            </a:r>
            <a:r>
              <a:rPr b="1" i="1" lang="en" sz="1500">
                <a:solidFill>
                  <a:srgbClr val="0070C0"/>
                </a:solidFill>
              </a:rPr>
              <a:t>how we make decisions</a:t>
            </a:r>
            <a:r>
              <a:rPr b="1" i="1" lang="en" sz="1500"/>
              <a:t>) </a:t>
            </a:r>
            <a:endParaRPr b="1" i="1" sz="1500"/>
          </a:p>
          <a:p>
            <a:pPr indent="0" lvl="0" marL="0" rtl="0" algn="ctr">
              <a:lnSpc>
                <a:spcPct val="100000"/>
              </a:lnSpc>
              <a:spcBef>
                <a:spcPts val="400"/>
              </a:spcBef>
              <a:spcAft>
                <a:spcPts val="0"/>
              </a:spcAft>
              <a:buClr>
                <a:schemeClr val="dk1"/>
              </a:buClr>
              <a:buSzPts val="1100"/>
              <a:buFont typeface="Arial"/>
              <a:buNone/>
            </a:pPr>
            <a:r>
              <a:t/>
            </a:r>
            <a:endParaRPr b="1" sz="1500"/>
          </a:p>
          <a:p>
            <a:pPr indent="-260350" lvl="0" marL="342900" rtl="0" algn="l">
              <a:lnSpc>
                <a:spcPct val="100000"/>
              </a:lnSpc>
              <a:spcBef>
                <a:spcPts val="400"/>
              </a:spcBef>
              <a:spcAft>
                <a:spcPts val="0"/>
              </a:spcAft>
              <a:buClr>
                <a:srgbClr val="FF0000"/>
              </a:buClr>
              <a:buSzPts val="1500"/>
              <a:buFont typeface="Calibri"/>
              <a:buChar char="•"/>
            </a:pPr>
            <a:r>
              <a:rPr lang="en" sz="1500"/>
              <a:t>Process for monitoring student progress</a:t>
            </a:r>
            <a:endParaRPr sz="1500"/>
          </a:p>
          <a:p>
            <a:pPr indent="-260350" lvl="0" marL="342900" rtl="0" algn="l">
              <a:lnSpc>
                <a:spcPct val="100000"/>
              </a:lnSpc>
              <a:spcBef>
                <a:spcPts val="0"/>
              </a:spcBef>
              <a:spcAft>
                <a:spcPts val="0"/>
              </a:spcAft>
              <a:buClr>
                <a:srgbClr val="FF0000"/>
              </a:buClr>
              <a:buSzPts val="1500"/>
              <a:buFont typeface="Calibri"/>
              <a:buChar char="•"/>
            </a:pPr>
            <a:r>
              <a:rPr lang="en" sz="1500"/>
              <a:t> Analyzing data</a:t>
            </a:r>
            <a:endParaRPr sz="1500"/>
          </a:p>
          <a:p>
            <a:pPr indent="-260350" lvl="0" marL="342900" rtl="0" algn="l">
              <a:lnSpc>
                <a:spcPct val="100000"/>
              </a:lnSpc>
              <a:spcBef>
                <a:spcPts val="0"/>
              </a:spcBef>
              <a:spcAft>
                <a:spcPts val="0"/>
              </a:spcAft>
              <a:buClr>
                <a:srgbClr val="FF0000"/>
              </a:buClr>
              <a:buSzPts val="1500"/>
              <a:buFont typeface="Calibri"/>
              <a:buChar char="•"/>
            </a:pPr>
            <a:r>
              <a:rPr lang="en" sz="1500"/>
              <a:t>Responding to data </a:t>
            </a:r>
            <a:endParaRPr sz="1500"/>
          </a:p>
          <a:p>
            <a:pPr indent="-260350" lvl="1" marL="685800" rtl="0" algn="l">
              <a:lnSpc>
                <a:spcPct val="100000"/>
              </a:lnSpc>
              <a:spcBef>
                <a:spcPts val="0"/>
              </a:spcBef>
              <a:spcAft>
                <a:spcPts val="0"/>
              </a:spcAft>
              <a:buClr>
                <a:srgbClr val="FF0000"/>
              </a:buClr>
              <a:buSzPts val="1500"/>
              <a:buFont typeface="Calibri"/>
              <a:buChar char="•"/>
            </a:pPr>
            <a:r>
              <a:rPr lang="en" sz="1500"/>
              <a:t>Modifications</a:t>
            </a:r>
            <a:endParaRPr sz="1500"/>
          </a:p>
          <a:p>
            <a:pPr indent="-260350" lvl="1" marL="685800" rtl="0" algn="l">
              <a:lnSpc>
                <a:spcPct val="100000"/>
              </a:lnSpc>
              <a:spcBef>
                <a:spcPts val="0"/>
              </a:spcBef>
              <a:spcAft>
                <a:spcPts val="0"/>
              </a:spcAft>
              <a:buClr>
                <a:srgbClr val="FF0000"/>
              </a:buClr>
              <a:buSzPts val="1500"/>
              <a:buFont typeface="Calibri"/>
              <a:buChar char="•"/>
            </a:pPr>
            <a:r>
              <a:rPr lang="en" sz="1500"/>
              <a:t>Generalization of Skills</a:t>
            </a:r>
            <a:endParaRPr sz="1500"/>
          </a:p>
          <a:p>
            <a:pPr indent="-260350" lvl="1" marL="685800" rtl="0" algn="l">
              <a:lnSpc>
                <a:spcPct val="100000"/>
              </a:lnSpc>
              <a:spcBef>
                <a:spcPts val="0"/>
              </a:spcBef>
              <a:spcAft>
                <a:spcPts val="0"/>
              </a:spcAft>
              <a:buClr>
                <a:srgbClr val="FF0000"/>
              </a:buClr>
              <a:buSzPts val="1500"/>
              <a:buFont typeface="Calibri"/>
              <a:buChar char="•"/>
            </a:pPr>
            <a:r>
              <a:rPr lang="en" sz="1500"/>
              <a:t>Self-Monitoring </a:t>
            </a:r>
            <a:endParaRPr sz="1500"/>
          </a:p>
          <a:p>
            <a:pPr indent="-260350" lvl="1" marL="685800" rtl="0" algn="l">
              <a:lnSpc>
                <a:spcPct val="100000"/>
              </a:lnSpc>
              <a:spcBef>
                <a:spcPts val="0"/>
              </a:spcBef>
              <a:spcAft>
                <a:spcPts val="0"/>
              </a:spcAft>
              <a:buClr>
                <a:srgbClr val="FF0000"/>
              </a:buClr>
              <a:buSzPts val="1500"/>
              <a:buFont typeface="Calibri"/>
              <a:buChar char="•"/>
            </a:pPr>
            <a:r>
              <a:rPr lang="en" sz="1500"/>
              <a:t>Fading</a:t>
            </a:r>
            <a:endParaRPr/>
          </a:p>
        </p:txBody>
      </p:sp>
      <p:sp>
        <p:nvSpPr>
          <p:cNvPr id="193" name="Google Shape;193;p26"/>
          <p:cNvSpPr txBox="1"/>
          <p:nvPr>
            <p:ph idx="2" type="body"/>
          </p:nvPr>
        </p:nvSpPr>
        <p:spPr>
          <a:xfrm>
            <a:off x="6076625" y="1277850"/>
            <a:ext cx="2834100" cy="3394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400"/>
              </a:spcBef>
              <a:spcAft>
                <a:spcPts val="0"/>
              </a:spcAft>
              <a:buSzPts val="2100"/>
              <a:buNone/>
            </a:pPr>
            <a:r>
              <a:rPr b="1" lang="en" sz="1500"/>
              <a:t>L3 - Practices for Implementation</a:t>
            </a:r>
            <a:endParaRPr b="1" sz="1500"/>
          </a:p>
          <a:p>
            <a:pPr indent="0" lvl="0" marL="0" rtl="0" algn="ctr">
              <a:lnSpc>
                <a:spcPct val="100000"/>
              </a:lnSpc>
              <a:spcBef>
                <a:spcPts val="400"/>
              </a:spcBef>
              <a:spcAft>
                <a:spcPts val="0"/>
              </a:spcAft>
              <a:buSzPts val="2100"/>
              <a:buNone/>
            </a:pPr>
            <a:r>
              <a:rPr b="1" i="1" lang="en" sz="1500"/>
              <a:t>(</a:t>
            </a:r>
            <a:r>
              <a:rPr b="1" i="1" lang="en" sz="1500">
                <a:solidFill>
                  <a:srgbClr val="0070C0"/>
                </a:solidFill>
              </a:rPr>
              <a:t>what we do for students)</a:t>
            </a:r>
            <a:r>
              <a:rPr b="1" i="1" lang="en" sz="1500"/>
              <a:t> </a:t>
            </a:r>
            <a:endParaRPr b="1" i="1" sz="1500"/>
          </a:p>
          <a:p>
            <a:pPr indent="0" lvl="0" marL="0" rtl="0" algn="ctr">
              <a:lnSpc>
                <a:spcPct val="100000"/>
              </a:lnSpc>
              <a:spcBef>
                <a:spcPts val="400"/>
              </a:spcBef>
              <a:spcAft>
                <a:spcPts val="0"/>
              </a:spcAft>
              <a:buSzPts val="2100"/>
              <a:buNone/>
            </a:pPr>
            <a:r>
              <a:t/>
            </a:r>
            <a:endParaRPr b="1" i="1" sz="1500"/>
          </a:p>
          <a:p>
            <a:pPr indent="-323850" lvl="0" marL="457200" rtl="0" algn="l">
              <a:lnSpc>
                <a:spcPct val="100000"/>
              </a:lnSpc>
              <a:spcBef>
                <a:spcPts val="400"/>
              </a:spcBef>
              <a:spcAft>
                <a:spcPts val="0"/>
              </a:spcAft>
              <a:buSzPts val="1500"/>
              <a:buChar char="•"/>
            </a:pPr>
            <a:r>
              <a:rPr lang="en" sz="1500"/>
              <a:t>Communication for personnel, families &amp; students</a:t>
            </a:r>
            <a:endParaRPr sz="1500"/>
          </a:p>
          <a:p>
            <a:pPr indent="-323850" lvl="0" marL="457200" rtl="0" algn="l">
              <a:lnSpc>
                <a:spcPct val="100000"/>
              </a:lnSpc>
              <a:spcBef>
                <a:spcPts val="0"/>
              </a:spcBef>
              <a:spcAft>
                <a:spcPts val="0"/>
              </a:spcAft>
              <a:buSzPts val="1500"/>
              <a:buChar char="•"/>
            </a:pPr>
            <a:r>
              <a:rPr lang="en" sz="1500"/>
              <a:t>Training for personnel, families &amp; students</a:t>
            </a:r>
            <a:endParaRPr b="1" sz="1500"/>
          </a:p>
        </p:txBody>
      </p:sp>
      <p:sp>
        <p:nvSpPr>
          <p:cNvPr id="194" name="Google Shape;194;p26"/>
          <p:cNvSpPr/>
          <p:nvPr/>
        </p:nvSpPr>
        <p:spPr>
          <a:xfrm>
            <a:off x="3146950" y="1219925"/>
            <a:ext cx="2877000" cy="3180000"/>
          </a:xfrm>
          <a:prstGeom prst="frame">
            <a:avLst>
              <a:gd fmla="val 2975" name="adj1"/>
            </a:avLst>
          </a:prstGeom>
          <a:solidFill>
            <a:srgbClr val="CC4125"/>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7"/>
          <p:cNvSpPr txBox="1"/>
          <p:nvPr>
            <p:ph type="title"/>
          </p:nvPr>
        </p:nvSpPr>
        <p:spPr>
          <a:xfrm>
            <a:off x="342900" y="154483"/>
            <a:ext cx="6172200" cy="6432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3300"/>
              <a:buNone/>
            </a:pPr>
            <a:r>
              <a:t/>
            </a:r>
            <a:endParaRPr/>
          </a:p>
        </p:txBody>
      </p:sp>
      <p:pic>
        <p:nvPicPr>
          <p:cNvPr id="200" name="Google Shape;200;p27"/>
          <p:cNvPicPr preferRelativeResize="0"/>
          <p:nvPr/>
        </p:nvPicPr>
        <p:blipFill rotWithShape="1">
          <a:blip r:embed="rId3">
            <a:alphaModFix/>
          </a:blip>
          <a:srcRect b="0" l="0" r="0" t="0"/>
          <a:stretch/>
        </p:blipFill>
        <p:spPr>
          <a:xfrm>
            <a:off x="275213" y="184613"/>
            <a:ext cx="8804961" cy="4516164"/>
          </a:xfrm>
          <a:prstGeom prst="rect">
            <a:avLst/>
          </a:prstGeom>
          <a:noFill/>
          <a:ln>
            <a:noFill/>
          </a:ln>
        </p:spPr>
      </p:pic>
      <p:sp>
        <p:nvSpPr>
          <p:cNvPr id="201" name="Google Shape;201;p27"/>
          <p:cNvSpPr txBox="1"/>
          <p:nvPr/>
        </p:nvSpPr>
        <p:spPr>
          <a:xfrm>
            <a:off x="417450" y="551600"/>
            <a:ext cx="47781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lt1"/>
                </a:solidFill>
                <a:latin typeface="Calibri"/>
                <a:ea typeface="Calibri"/>
                <a:cs typeface="Calibri"/>
                <a:sym typeface="Calibri"/>
              </a:rPr>
              <a:t>Rationale:</a:t>
            </a:r>
            <a:endParaRPr sz="2000">
              <a:solidFill>
                <a:schemeClr val="lt1"/>
              </a:solidFill>
              <a:latin typeface="Calibri"/>
              <a:ea typeface="Calibri"/>
              <a:cs typeface="Calibri"/>
              <a:sym typeface="Calibri"/>
            </a:endParaRPr>
          </a:p>
          <a:p>
            <a:pPr indent="-292100" lvl="0" marL="342900" rtl="0" algn="l">
              <a:spcBef>
                <a:spcPts val="0"/>
              </a:spcBef>
              <a:spcAft>
                <a:spcPts val="0"/>
              </a:spcAft>
              <a:buClr>
                <a:schemeClr val="lt1"/>
              </a:buClr>
              <a:buSzPts val="2000"/>
              <a:buFont typeface="Calibri"/>
              <a:buChar char="•"/>
            </a:pPr>
            <a:r>
              <a:rPr lang="en" sz="2000">
                <a:solidFill>
                  <a:schemeClr val="lt1"/>
                </a:solidFill>
                <a:latin typeface="Calibri"/>
                <a:ea typeface="Calibri"/>
                <a:cs typeface="Calibri"/>
                <a:sym typeface="Calibri"/>
              </a:rPr>
              <a:t>Social Skills are essential to the success and well-being of all people. There is evidence suggesting a link between demonstrating mastery of social skills and academic achievement.</a:t>
            </a:r>
            <a:endParaRPr sz="1600">
              <a:solidFill>
                <a:schemeClr val="lt1"/>
              </a:solidFill>
              <a:latin typeface="Calibri"/>
              <a:ea typeface="Calibri"/>
              <a:cs typeface="Calibri"/>
              <a:sym typeface="Calibri"/>
            </a:endParaRPr>
          </a:p>
          <a:p>
            <a:pPr indent="-292100" lvl="0" marL="342900" rtl="0" algn="l">
              <a:spcBef>
                <a:spcPts val="0"/>
              </a:spcBef>
              <a:spcAft>
                <a:spcPts val="0"/>
              </a:spcAft>
              <a:buClr>
                <a:schemeClr val="lt1"/>
              </a:buClr>
              <a:buSzPts val="2000"/>
              <a:buFont typeface="Calibri"/>
              <a:buChar char="•"/>
            </a:pPr>
            <a:r>
              <a:rPr lang="en" sz="2000">
                <a:solidFill>
                  <a:schemeClr val="lt1"/>
                </a:solidFill>
                <a:latin typeface="Calibri"/>
                <a:ea typeface="Calibri"/>
                <a:cs typeface="Calibri"/>
                <a:sym typeface="Calibri"/>
              </a:rPr>
              <a:t>Monitoring student progress will help the team respond to students’ needs in a timely manner. </a:t>
            </a:r>
            <a:endParaRPr sz="20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8"/>
          <p:cNvSpPr txBox="1"/>
          <p:nvPr>
            <p:ph type="title"/>
          </p:nvPr>
        </p:nvSpPr>
        <p:spPr>
          <a:xfrm>
            <a:off x="457200" y="205973"/>
            <a:ext cx="8229600" cy="5253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b="1" lang="en"/>
              <a:t>Reflective Questions</a:t>
            </a:r>
            <a:endParaRPr/>
          </a:p>
        </p:txBody>
      </p:sp>
      <p:sp>
        <p:nvSpPr>
          <p:cNvPr id="208" name="Google Shape;208;p28"/>
          <p:cNvSpPr txBox="1"/>
          <p:nvPr>
            <p:ph idx="1" type="body"/>
          </p:nvPr>
        </p:nvSpPr>
        <p:spPr>
          <a:xfrm>
            <a:off x="300000" y="1165200"/>
            <a:ext cx="8743500" cy="3757800"/>
          </a:xfrm>
          <a:prstGeom prst="rect">
            <a:avLst/>
          </a:prstGeom>
          <a:noFill/>
          <a:ln>
            <a:noFill/>
          </a:ln>
        </p:spPr>
        <p:txBody>
          <a:bodyPr anchorCtr="0" anchor="t" bIns="68575" lIns="68575" spcFirstLastPara="1" rIns="68575" wrap="square" tIns="68575">
            <a:noAutofit/>
          </a:bodyPr>
          <a:lstStyle/>
          <a:p>
            <a:pPr indent="-311150" lvl="0" marL="342900" rtl="0" algn="l">
              <a:lnSpc>
                <a:spcPct val="100000"/>
              </a:lnSpc>
              <a:spcBef>
                <a:spcPts val="0"/>
              </a:spcBef>
              <a:spcAft>
                <a:spcPts val="0"/>
              </a:spcAft>
              <a:buSzPts val="2300"/>
              <a:buChar char="•"/>
            </a:pPr>
            <a:r>
              <a:rPr lang="en" sz="2300">
                <a:highlight>
                  <a:schemeClr val="lt1"/>
                </a:highlight>
              </a:rPr>
              <a:t>How can you ensure that interventions are having the intended impact? </a:t>
            </a:r>
            <a:endParaRPr sz="2300">
              <a:highlight>
                <a:schemeClr val="lt1"/>
              </a:highlight>
            </a:endParaRPr>
          </a:p>
          <a:p>
            <a:pPr indent="-311150" lvl="0" marL="342900" rtl="0" algn="l">
              <a:lnSpc>
                <a:spcPct val="100000"/>
              </a:lnSpc>
              <a:spcBef>
                <a:spcPts val="0"/>
              </a:spcBef>
              <a:spcAft>
                <a:spcPts val="0"/>
              </a:spcAft>
              <a:buSzPts val="2300"/>
              <a:buChar char="•"/>
            </a:pPr>
            <a:r>
              <a:rPr lang="en" sz="2300">
                <a:highlight>
                  <a:schemeClr val="lt1"/>
                </a:highlight>
              </a:rPr>
              <a:t>How are you currently tracking student data?</a:t>
            </a:r>
            <a:endParaRPr sz="2300">
              <a:highlight>
                <a:schemeClr val="lt1"/>
              </a:highlight>
            </a:endParaRPr>
          </a:p>
          <a:p>
            <a:pPr indent="-311150" lvl="0" marL="342900" rtl="0" algn="l">
              <a:lnSpc>
                <a:spcPct val="100000"/>
              </a:lnSpc>
              <a:spcBef>
                <a:spcPts val="0"/>
              </a:spcBef>
              <a:spcAft>
                <a:spcPts val="0"/>
              </a:spcAft>
              <a:buSzPts val="2300"/>
              <a:buChar char="•"/>
            </a:pPr>
            <a:r>
              <a:rPr lang="en" sz="2300">
                <a:highlight>
                  <a:schemeClr val="lt1"/>
                </a:highlight>
              </a:rPr>
              <a:t>Who analyzes the data?</a:t>
            </a:r>
            <a:endParaRPr sz="2300">
              <a:highlight>
                <a:schemeClr val="lt1"/>
              </a:highlight>
            </a:endParaRPr>
          </a:p>
          <a:p>
            <a:pPr indent="-311150" lvl="0" marL="342900" rtl="0" algn="l">
              <a:lnSpc>
                <a:spcPct val="100000"/>
              </a:lnSpc>
              <a:spcBef>
                <a:spcPts val="0"/>
              </a:spcBef>
              <a:spcAft>
                <a:spcPts val="0"/>
              </a:spcAft>
              <a:buSzPts val="2300"/>
              <a:buChar char="•"/>
            </a:pPr>
            <a:r>
              <a:rPr lang="en" sz="2300">
                <a:highlight>
                  <a:schemeClr val="lt1"/>
                </a:highlight>
              </a:rPr>
              <a:t>How does your team respond to the data?  </a:t>
            </a:r>
            <a:endParaRPr sz="2300">
              <a:highlight>
                <a:schemeClr val="lt1"/>
              </a:highlight>
            </a:endParaRPr>
          </a:p>
          <a:p>
            <a:pPr indent="0" lvl="0" marL="0" rtl="0" algn="l">
              <a:lnSpc>
                <a:spcPct val="100000"/>
              </a:lnSpc>
              <a:spcBef>
                <a:spcPts val="0"/>
              </a:spcBef>
              <a:spcAft>
                <a:spcPts val="0"/>
              </a:spcAft>
              <a:buSzPts val="2100"/>
              <a:buNone/>
            </a:pPr>
            <a:r>
              <a:rPr lang="en" sz="2300">
                <a:highlight>
                  <a:schemeClr val="lt1"/>
                </a:highlight>
              </a:rPr>
              <a:t> </a:t>
            </a:r>
            <a:endParaRPr sz="2300">
              <a:highlight>
                <a:schemeClr val="lt1"/>
              </a:highlight>
            </a:endParaRPr>
          </a:p>
          <a:p>
            <a:pPr indent="-165100" lvl="0" marL="342900" marR="0" rtl="0" algn="l">
              <a:lnSpc>
                <a:spcPct val="100000"/>
              </a:lnSpc>
              <a:spcBef>
                <a:spcPts val="500"/>
              </a:spcBef>
              <a:spcAft>
                <a:spcPts val="0"/>
              </a:spcAft>
              <a:buClr>
                <a:srgbClr val="FF0000"/>
              </a:buClr>
              <a:buSzPts val="2400"/>
              <a:buFont typeface="Arial"/>
              <a:buNone/>
            </a:pPr>
            <a:r>
              <a:t/>
            </a:r>
            <a:endParaRPr>
              <a:highlight>
                <a:srgbClr val="FFFF00"/>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9"/>
          <p:cNvSpPr txBox="1"/>
          <p:nvPr>
            <p:ph type="title"/>
          </p:nvPr>
        </p:nvSpPr>
        <p:spPr>
          <a:xfrm>
            <a:off x="342900" y="154475"/>
            <a:ext cx="8680800" cy="643200"/>
          </a:xfrm>
          <a:prstGeom prst="rect">
            <a:avLst/>
          </a:prstGeom>
          <a:noFill/>
          <a:ln>
            <a:noFill/>
          </a:ln>
        </p:spPr>
        <p:txBody>
          <a:bodyPr anchorCtr="0" anchor="ctr" bIns="34275" lIns="68575" spcFirstLastPara="1" rIns="68575" wrap="square" tIns="34275">
            <a:normAutofit fontScale="90000"/>
          </a:bodyPr>
          <a:lstStyle/>
          <a:p>
            <a:pPr indent="0" lvl="0" marL="0" rtl="0" algn="ctr">
              <a:lnSpc>
                <a:spcPct val="90000"/>
              </a:lnSpc>
              <a:spcBef>
                <a:spcPts val="0"/>
              </a:spcBef>
              <a:spcAft>
                <a:spcPts val="0"/>
              </a:spcAft>
              <a:buSzPct val="112121"/>
              <a:buNone/>
            </a:pPr>
            <a:r>
              <a:rPr b="1" lang="en"/>
              <a:t>Missouri Teacher Standards Addressed</a:t>
            </a:r>
            <a:br>
              <a:rPr lang="en">
                <a:latin typeface="Cambria"/>
                <a:ea typeface="Cambria"/>
                <a:cs typeface="Cambria"/>
                <a:sym typeface="Cambria"/>
              </a:rPr>
            </a:br>
            <a:endParaRPr/>
          </a:p>
        </p:txBody>
      </p:sp>
      <p:sp>
        <p:nvSpPr>
          <p:cNvPr id="215" name="Google Shape;215;p29"/>
          <p:cNvSpPr txBox="1"/>
          <p:nvPr>
            <p:ph idx="1" type="body"/>
          </p:nvPr>
        </p:nvSpPr>
        <p:spPr>
          <a:xfrm>
            <a:off x="429900" y="607825"/>
            <a:ext cx="8593800" cy="2545800"/>
          </a:xfrm>
          <a:prstGeom prst="rect">
            <a:avLst/>
          </a:prstGeom>
          <a:noFill/>
          <a:ln>
            <a:noFill/>
          </a:ln>
        </p:spPr>
        <p:txBody>
          <a:bodyPr anchorCtr="0" anchor="t" bIns="34275" lIns="68575" spcFirstLastPara="1" rIns="68575" wrap="square" tIns="34275">
            <a:noAutofit/>
          </a:bodyPr>
          <a:lstStyle/>
          <a:p>
            <a:pPr indent="0" lvl="0" marL="0" rtl="0" algn="l">
              <a:lnSpc>
                <a:spcPct val="150000"/>
              </a:lnSpc>
              <a:spcBef>
                <a:spcPts val="0"/>
              </a:spcBef>
              <a:spcAft>
                <a:spcPts val="0"/>
              </a:spcAft>
              <a:buSzPts val="2100"/>
              <a:buNone/>
            </a:pPr>
            <a:r>
              <a:rPr lang="en" sz="1800"/>
              <a:t>2.1: Cognitive, social, emotional and physical development</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2.6: Language, culture, family and knowledge of community</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3.1: Implementation of curriculum standards</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solidFill>
                  <a:srgbClr val="221E1F"/>
                </a:solidFill>
              </a:rPr>
              <a:t>5.</a:t>
            </a:r>
            <a:r>
              <a:rPr lang="en" sz="1800"/>
              <a:t>1: Classroom management, motivation and engagement</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5.2: Managing time, space, transitions and activities</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5.3: Classroom, school and community culture</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6.1: Verbal and nonverbal communication</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6.2: Sensitivity to culture, gender, intellectual and physical differences</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8.1: Self-assessment and improvement</a:t>
            </a:r>
            <a:endParaRPr sz="1800">
              <a:latin typeface="Cambria"/>
              <a:ea typeface="Cambria"/>
              <a:cs typeface="Cambria"/>
              <a:sym typeface="Cambria"/>
            </a:endParaRPr>
          </a:p>
          <a:p>
            <a:pPr indent="0" lvl="0" marL="0" rtl="0" algn="l">
              <a:lnSpc>
                <a:spcPct val="150000"/>
              </a:lnSpc>
              <a:spcBef>
                <a:spcPts val="0"/>
              </a:spcBef>
              <a:spcAft>
                <a:spcPts val="0"/>
              </a:spcAft>
              <a:buSzPts val="2100"/>
              <a:buNone/>
            </a:pPr>
            <a:r>
              <a:rPr lang="en" sz="1800"/>
              <a:t>8.2: Professional learning</a:t>
            </a:r>
            <a:endParaRPr sz="1800">
              <a:latin typeface="Cambria"/>
              <a:ea typeface="Cambria"/>
              <a:cs typeface="Cambria"/>
              <a:sym typeface="Cambria"/>
            </a:endParaRPr>
          </a:p>
          <a:p>
            <a:pPr indent="-165100" lvl="0" marL="342900" rtl="0" algn="l">
              <a:lnSpc>
                <a:spcPct val="90000"/>
              </a:lnSpc>
              <a:spcBef>
                <a:spcPts val="800"/>
              </a:spcBef>
              <a:spcAft>
                <a:spcPts val="0"/>
              </a:spcAft>
              <a:buSzPts val="2100"/>
              <a:buNone/>
            </a:pPr>
            <a:r>
              <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0"/>
          <p:cNvSpPr txBox="1"/>
          <p:nvPr>
            <p:ph type="title"/>
          </p:nvPr>
        </p:nvSpPr>
        <p:spPr>
          <a:xfrm>
            <a:off x="342900" y="154483"/>
            <a:ext cx="6172200" cy="6432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Key Terms</a:t>
            </a:r>
            <a:endParaRPr/>
          </a:p>
        </p:txBody>
      </p:sp>
      <p:sp>
        <p:nvSpPr>
          <p:cNvPr id="222" name="Google Shape;222;p30"/>
          <p:cNvSpPr txBox="1"/>
          <p:nvPr>
            <p:ph idx="1" type="body"/>
          </p:nvPr>
        </p:nvSpPr>
        <p:spPr>
          <a:xfrm>
            <a:off x="342900" y="900113"/>
            <a:ext cx="6172200" cy="25458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500"/>
              </a:spcBef>
              <a:spcAft>
                <a:spcPts val="0"/>
              </a:spcAft>
              <a:buNone/>
            </a:pPr>
            <a:r>
              <a:t/>
            </a:r>
            <a:endParaRPr>
              <a:solidFill>
                <a:srgbClr val="001D35"/>
              </a:solidFill>
              <a:highlight>
                <a:schemeClr val="lt1"/>
              </a:highlight>
            </a:endParaRPr>
          </a:p>
          <a:p>
            <a:pPr indent="-381000" lvl="0" marL="457200" marR="0" rtl="0" algn="l">
              <a:lnSpc>
                <a:spcPct val="100000"/>
              </a:lnSpc>
              <a:spcBef>
                <a:spcPts val="500"/>
              </a:spcBef>
              <a:spcAft>
                <a:spcPts val="0"/>
              </a:spcAft>
              <a:buClr>
                <a:srgbClr val="001D35"/>
              </a:buClr>
              <a:buSzPts val="2400"/>
              <a:buChar char="●"/>
            </a:pPr>
            <a:r>
              <a:rPr lang="en"/>
              <a:t>WPR - Weekly Progress Report </a:t>
            </a:r>
            <a:endParaRPr/>
          </a:p>
          <a:p>
            <a:pPr indent="-381000" lvl="0" marL="457200" marR="0" rtl="0" algn="l">
              <a:lnSpc>
                <a:spcPct val="100000"/>
              </a:lnSpc>
              <a:spcBef>
                <a:spcPts val="0"/>
              </a:spcBef>
              <a:spcAft>
                <a:spcPts val="0"/>
              </a:spcAft>
              <a:buClr>
                <a:srgbClr val="001D35"/>
              </a:buClr>
              <a:buSzPts val="2400"/>
              <a:buChar char="●"/>
            </a:pPr>
            <a:r>
              <a:rPr lang="en"/>
              <a:t>Advanced Tiers Spreadsheet </a:t>
            </a:r>
            <a:endParaRPr/>
          </a:p>
          <a:p>
            <a:pPr indent="-381000" lvl="0" marL="457200" marR="0" rtl="0" algn="l">
              <a:lnSpc>
                <a:spcPct val="100000"/>
              </a:lnSpc>
              <a:spcBef>
                <a:spcPts val="0"/>
              </a:spcBef>
              <a:spcAft>
                <a:spcPts val="0"/>
              </a:spcAft>
              <a:buClr>
                <a:srgbClr val="001D35"/>
              </a:buClr>
              <a:buSzPts val="2400"/>
              <a:buChar char="●"/>
            </a:pPr>
            <a:r>
              <a:rPr lang="en"/>
              <a:t>SSIG Modifications</a:t>
            </a:r>
            <a:endParaRPr/>
          </a:p>
          <a:p>
            <a:pPr indent="-381000" lvl="0" marL="457200" marR="0" rtl="0" algn="l">
              <a:lnSpc>
                <a:spcPct val="100000"/>
              </a:lnSpc>
              <a:spcBef>
                <a:spcPts val="0"/>
              </a:spcBef>
              <a:spcAft>
                <a:spcPts val="0"/>
              </a:spcAft>
              <a:buClr>
                <a:srgbClr val="001D35"/>
              </a:buClr>
              <a:buSzPts val="2400"/>
              <a:buChar char="●"/>
            </a:pPr>
            <a:r>
              <a:rPr lang="en"/>
              <a:t>Fading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1"/>
          <p:cNvSpPr txBox="1"/>
          <p:nvPr>
            <p:ph type="title"/>
          </p:nvPr>
        </p:nvSpPr>
        <p:spPr>
          <a:xfrm>
            <a:off x="457200" y="205974"/>
            <a:ext cx="8229600" cy="3456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The  Development Checklist and Action Plan</a:t>
            </a:r>
            <a:endParaRPr/>
          </a:p>
        </p:txBody>
      </p:sp>
      <p:pic>
        <p:nvPicPr>
          <p:cNvPr id="228" name="Google Shape;228;p31"/>
          <p:cNvPicPr preferRelativeResize="0"/>
          <p:nvPr/>
        </p:nvPicPr>
        <p:blipFill>
          <a:blip r:embed="rId3">
            <a:alphaModFix/>
          </a:blip>
          <a:stretch>
            <a:fillRect/>
          </a:stretch>
        </p:blipFill>
        <p:spPr>
          <a:xfrm>
            <a:off x="1885950" y="619294"/>
            <a:ext cx="5279549" cy="3904912"/>
          </a:xfrm>
          <a:prstGeom prst="rect">
            <a:avLst/>
          </a:prstGeom>
          <a:noFill/>
          <a:ln>
            <a:noFill/>
          </a:ln>
        </p:spPr>
      </p:pic>
      <p:sp>
        <p:nvSpPr>
          <p:cNvPr id="229" name="Google Shape;229;p31"/>
          <p:cNvSpPr/>
          <p:nvPr/>
        </p:nvSpPr>
        <p:spPr>
          <a:xfrm>
            <a:off x="8686800" y="4142697"/>
            <a:ext cx="365100" cy="452100"/>
          </a:xfrm>
          <a:prstGeom prst="star5">
            <a:avLst>
              <a:gd fmla="val 19098" name="adj"/>
              <a:gd fmla="val 105146" name="hf"/>
              <a:gd fmla="val 110557" name="vf"/>
            </a:avLst>
          </a:prstGeom>
          <a:solidFill>
            <a:srgbClr val="38761D"/>
          </a:solidFill>
          <a:ln cap="flat" cmpd="sng" w="71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30" name="Google Shape;230;p31"/>
          <p:cNvSpPr txBox="1"/>
          <p:nvPr/>
        </p:nvSpPr>
        <p:spPr>
          <a:xfrm>
            <a:off x="3130819" y="4308619"/>
            <a:ext cx="5493900" cy="6774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100">
                <a:solidFill>
                  <a:schemeClr val="dk1"/>
                </a:solidFill>
                <a:latin typeface="Calibri"/>
                <a:ea typeface="Calibri"/>
                <a:cs typeface="Calibri"/>
                <a:sym typeface="Calibri"/>
              </a:rPr>
              <a:t>                                                                                                AT-SSIG Development Checklist &amp; Action Plan</a:t>
            </a:r>
            <a:r>
              <a:rPr lang="en"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2"/>
          <p:cNvSpPr txBox="1"/>
          <p:nvPr>
            <p:ph type="title"/>
          </p:nvPr>
        </p:nvSpPr>
        <p:spPr>
          <a:xfrm>
            <a:off x="784456" y="1840359"/>
            <a:ext cx="7772400" cy="10215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9E47"/>
              </a:buClr>
              <a:buSzPts val="3000"/>
              <a:buFont typeface="Calibri"/>
              <a:buNone/>
            </a:pPr>
            <a:r>
              <a:rPr lang="en"/>
              <a:t>  </a:t>
            </a:r>
            <a:r>
              <a:rPr lang="en">
                <a:solidFill>
                  <a:schemeClr val="dk1"/>
                </a:solidFill>
              </a:rPr>
              <a:t>Data for Implementation </a:t>
            </a:r>
            <a:endParaRPr>
              <a:solidFill>
                <a:schemeClr val="dk1"/>
              </a:solidFill>
            </a:endParaRPr>
          </a:p>
          <a:p>
            <a:pPr indent="0" lvl="0" marL="0" marR="0" rtl="0" algn="ctr">
              <a:lnSpc>
                <a:spcPct val="100000"/>
              </a:lnSpc>
              <a:spcBef>
                <a:spcPts val="0"/>
              </a:spcBef>
              <a:spcAft>
                <a:spcPts val="0"/>
              </a:spcAft>
              <a:buClr>
                <a:srgbClr val="009E47"/>
              </a:buClr>
              <a:buSzPts val="3000"/>
              <a:buFont typeface="Calibri"/>
              <a:buNone/>
            </a:pPr>
            <a:r>
              <a:rPr lang="en"/>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3"/>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3300"/>
              <a:buNone/>
            </a:pPr>
            <a:r>
              <a:rPr lang="en"/>
              <a:t>Purpose Behind Collecting Data </a:t>
            </a:r>
            <a:endParaRPr/>
          </a:p>
        </p:txBody>
      </p:sp>
      <p:sp>
        <p:nvSpPr>
          <p:cNvPr id="241" name="Google Shape;241;p33"/>
          <p:cNvSpPr txBox="1"/>
          <p:nvPr>
            <p:ph idx="1" type="body"/>
          </p:nvPr>
        </p:nvSpPr>
        <p:spPr>
          <a:xfrm>
            <a:off x="457200" y="977976"/>
            <a:ext cx="8229600" cy="3394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500"/>
              </a:spcBef>
              <a:spcAft>
                <a:spcPts val="0"/>
              </a:spcAft>
              <a:buNone/>
            </a:pPr>
            <a:r>
              <a:t/>
            </a:r>
            <a:endParaRPr/>
          </a:p>
          <a:p>
            <a:pPr indent="0" lvl="0" marL="0" rtl="0" algn="l">
              <a:lnSpc>
                <a:spcPct val="100000"/>
              </a:lnSpc>
              <a:spcBef>
                <a:spcPts val="0"/>
              </a:spcBef>
              <a:spcAft>
                <a:spcPts val="0"/>
              </a:spcAft>
              <a:buNone/>
            </a:pPr>
            <a:r>
              <a:rPr lang="en" sz="2700"/>
              <a:t>To ensure </a:t>
            </a:r>
            <a:endParaRPr sz="2700"/>
          </a:p>
          <a:p>
            <a:pPr indent="-400050" lvl="0" marL="457200" rtl="0" algn="l">
              <a:lnSpc>
                <a:spcPct val="100000"/>
              </a:lnSpc>
              <a:spcBef>
                <a:spcPts val="0"/>
              </a:spcBef>
              <a:spcAft>
                <a:spcPts val="0"/>
              </a:spcAft>
              <a:buSzPts val="2700"/>
              <a:buChar char="•"/>
            </a:pPr>
            <a:r>
              <a:rPr lang="en" sz="2700"/>
              <a:t>Students are making adequate progress toward goals</a:t>
            </a:r>
            <a:endParaRPr sz="2700"/>
          </a:p>
          <a:p>
            <a:pPr indent="-400050" lvl="0" marL="457200" rtl="0" algn="l">
              <a:lnSpc>
                <a:spcPct val="100000"/>
              </a:lnSpc>
              <a:spcBef>
                <a:spcPts val="0"/>
              </a:spcBef>
              <a:spcAft>
                <a:spcPts val="0"/>
              </a:spcAft>
              <a:buSzPts val="2700"/>
              <a:buChar char="•"/>
            </a:pPr>
            <a:r>
              <a:rPr lang="en" sz="2700"/>
              <a:t>Implementation of intervention is being done with fidelity</a:t>
            </a:r>
            <a:endParaRPr sz="2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4"/>
          <p:cNvSpPr txBox="1"/>
          <p:nvPr>
            <p:ph type="title"/>
          </p:nvPr>
        </p:nvSpPr>
        <p:spPr>
          <a:xfrm>
            <a:off x="457200" y="205978"/>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sz="4300"/>
              <a:t>Steps </a:t>
            </a:r>
            <a:endParaRPr sz="4300"/>
          </a:p>
        </p:txBody>
      </p:sp>
      <p:sp>
        <p:nvSpPr>
          <p:cNvPr id="247" name="Google Shape;247;p34"/>
          <p:cNvSpPr txBox="1"/>
          <p:nvPr>
            <p:ph idx="1" type="body"/>
          </p:nvPr>
        </p:nvSpPr>
        <p:spPr>
          <a:xfrm>
            <a:off x="457200" y="1200151"/>
            <a:ext cx="8229600" cy="3394500"/>
          </a:xfrm>
          <a:prstGeom prst="rect">
            <a:avLst/>
          </a:prstGeom>
        </p:spPr>
        <p:txBody>
          <a:bodyPr anchorCtr="0" anchor="t" bIns="68575" lIns="68575" spcFirstLastPara="1" rIns="68575" wrap="square" tIns="68575">
            <a:noAutofit/>
          </a:bodyPr>
          <a:lstStyle/>
          <a:p>
            <a:pPr indent="-431800" lvl="0" marL="457200" rtl="0" algn="l">
              <a:spcBef>
                <a:spcPts val="500"/>
              </a:spcBef>
              <a:spcAft>
                <a:spcPts val="0"/>
              </a:spcAft>
              <a:buSzPts val="3200"/>
              <a:buAutoNum type="arabicPeriod"/>
            </a:pPr>
            <a:r>
              <a:rPr lang="en" sz="3200"/>
              <a:t>Set Clear Measurable Goals </a:t>
            </a:r>
            <a:endParaRPr sz="3200"/>
          </a:p>
          <a:p>
            <a:pPr indent="-431800" lvl="0" marL="457200" rtl="0" algn="l">
              <a:spcBef>
                <a:spcPts val="0"/>
              </a:spcBef>
              <a:spcAft>
                <a:spcPts val="0"/>
              </a:spcAft>
              <a:buSzPts val="3200"/>
              <a:buAutoNum type="arabicPeriod"/>
            </a:pPr>
            <a:r>
              <a:rPr lang="en" sz="3200"/>
              <a:t>Choose a Progress </a:t>
            </a:r>
            <a:r>
              <a:rPr lang="en" sz="3200"/>
              <a:t>monitoring tool</a:t>
            </a:r>
            <a:endParaRPr sz="3200"/>
          </a:p>
          <a:p>
            <a:pPr indent="-431800" lvl="0" marL="457200" rtl="0" algn="l">
              <a:spcBef>
                <a:spcPts val="0"/>
              </a:spcBef>
              <a:spcAft>
                <a:spcPts val="0"/>
              </a:spcAft>
              <a:buSzPts val="3200"/>
              <a:buAutoNum type="arabicPeriod"/>
            </a:pPr>
            <a:r>
              <a:rPr lang="en" sz="3200"/>
              <a:t>Establish a data collection schedule </a:t>
            </a:r>
            <a:endParaRPr sz="3200"/>
          </a:p>
          <a:p>
            <a:pPr indent="0" lvl="0" marL="0" rtl="0" algn="l">
              <a:spcBef>
                <a:spcPts val="500"/>
              </a:spcBef>
              <a:spcAft>
                <a:spcPts val="0"/>
              </a:spcAft>
              <a:buNone/>
            </a:pPr>
            <a:r>
              <a:t/>
            </a:r>
            <a:endParaRPr/>
          </a:p>
          <a:p>
            <a:pPr indent="0" lvl="0" marL="0" rtl="0" algn="l">
              <a:spcBef>
                <a:spcPts val="500"/>
              </a:spcBef>
              <a:spcAft>
                <a:spcPts val="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5"/>
          <p:cNvSpPr txBox="1"/>
          <p:nvPr>
            <p:ph type="title"/>
          </p:nvPr>
        </p:nvSpPr>
        <p:spPr>
          <a:xfrm>
            <a:off x="457200" y="266578"/>
            <a:ext cx="8229600" cy="857400"/>
          </a:xfrm>
          <a:prstGeom prst="rect">
            <a:avLst/>
          </a:prstGeom>
        </p:spPr>
        <p:txBody>
          <a:bodyPr anchorCtr="0" anchor="ctr" bIns="68575" lIns="68575" spcFirstLastPara="1" rIns="68575" wrap="square" tIns="68575">
            <a:noAutofit/>
          </a:bodyPr>
          <a:lstStyle/>
          <a:p>
            <a:pPr indent="0" lvl="0" marL="0" rtl="0" algn="ctr">
              <a:lnSpc>
                <a:spcPct val="115000"/>
              </a:lnSpc>
              <a:spcBef>
                <a:spcPts val="1500"/>
              </a:spcBef>
              <a:spcAft>
                <a:spcPts val="0"/>
              </a:spcAft>
              <a:buClr>
                <a:schemeClr val="dk1"/>
              </a:buClr>
              <a:buSzPts val="1100"/>
              <a:buFont typeface="Arial"/>
              <a:buNone/>
            </a:pPr>
            <a:r>
              <a:rPr lang="en" sz="3600">
                <a:solidFill>
                  <a:srgbClr val="001D35"/>
                </a:solidFill>
                <a:highlight>
                  <a:srgbClr val="FFFFFF"/>
                </a:highlight>
                <a:latin typeface="Roboto"/>
                <a:ea typeface="Roboto"/>
                <a:cs typeface="Roboto"/>
                <a:sym typeface="Roboto"/>
              </a:rPr>
              <a:t>Define Clear Goals and Objectives:</a:t>
            </a:r>
            <a:endParaRPr sz="3600">
              <a:solidFill>
                <a:srgbClr val="001D35"/>
              </a:solidFill>
              <a:highlight>
                <a:srgbClr val="FFFFFF"/>
              </a:highlight>
              <a:latin typeface="Roboto"/>
              <a:ea typeface="Roboto"/>
              <a:cs typeface="Roboto"/>
              <a:sym typeface="Roboto"/>
            </a:endParaRPr>
          </a:p>
          <a:p>
            <a:pPr indent="0" lvl="0" marL="0" rtl="0" algn="ctr">
              <a:spcBef>
                <a:spcPts val="800"/>
              </a:spcBef>
              <a:spcAft>
                <a:spcPts val="0"/>
              </a:spcAft>
              <a:buNone/>
            </a:pPr>
            <a:r>
              <a:t/>
            </a:r>
            <a:endParaRPr/>
          </a:p>
        </p:txBody>
      </p:sp>
      <p:sp>
        <p:nvSpPr>
          <p:cNvPr id="253" name="Google Shape;253;p35"/>
          <p:cNvSpPr txBox="1"/>
          <p:nvPr>
            <p:ph idx="1" type="body"/>
          </p:nvPr>
        </p:nvSpPr>
        <p:spPr>
          <a:xfrm>
            <a:off x="457200" y="1200151"/>
            <a:ext cx="8229600" cy="3394500"/>
          </a:xfrm>
          <a:prstGeom prst="rect">
            <a:avLst/>
          </a:prstGeom>
        </p:spPr>
        <p:txBody>
          <a:bodyPr anchorCtr="0" anchor="t" bIns="68575" lIns="68575" spcFirstLastPara="1" rIns="68575" wrap="square" tIns="68575">
            <a:noAutofit/>
          </a:bodyPr>
          <a:lstStyle/>
          <a:p>
            <a:pPr indent="-355600" lvl="0" marL="457200" rtl="0" algn="l">
              <a:lnSpc>
                <a:spcPct val="115000"/>
              </a:lnSpc>
              <a:spcBef>
                <a:spcPts val="800"/>
              </a:spcBef>
              <a:spcAft>
                <a:spcPts val="0"/>
              </a:spcAft>
              <a:buClr>
                <a:srgbClr val="001D35"/>
              </a:buClr>
              <a:buSzPts val="2000"/>
              <a:buFont typeface="Roboto"/>
              <a:buChar char="●"/>
            </a:pPr>
            <a:r>
              <a:rPr b="1" lang="en" sz="2000">
                <a:solidFill>
                  <a:srgbClr val="001D35"/>
                </a:solidFill>
                <a:highlight>
                  <a:srgbClr val="FFFFFF"/>
                </a:highlight>
                <a:latin typeface="Roboto"/>
                <a:ea typeface="Roboto"/>
                <a:cs typeface="Roboto"/>
                <a:sym typeface="Roboto"/>
              </a:rPr>
              <a:t>Identify specific social skills:</a:t>
            </a:r>
            <a:r>
              <a:rPr lang="en" sz="2000">
                <a:solidFill>
                  <a:srgbClr val="001D35"/>
                </a:solidFill>
                <a:highlight>
                  <a:srgbClr val="FFFFFF"/>
                </a:highlight>
                <a:latin typeface="Roboto"/>
                <a:ea typeface="Roboto"/>
                <a:cs typeface="Roboto"/>
                <a:sym typeface="Roboto"/>
              </a:rPr>
              <a:t> determine the specific social skills the group will be working on  improving (e.g., self-regulation, turn-taking, conflict resolution, communication).</a:t>
            </a:r>
            <a:endParaRPr sz="2000">
              <a:solidFill>
                <a:srgbClr val="001D35"/>
              </a:solidFill>
              <a:highlight>
                <a:srgbClr val="FFFFFF"/>
              </a:highlight>
              <a:latin typeface="Roboto"/>
              <a:ea typeface="Roboto"/>
              <a:cs typeface="Roboto"/>
              <a:sym typeface="Roboto"/>
            </a:endParaRPr>
          </a:p>
          <a:p>
            <a:pPr indent="-355600" lvl="0" marL="457200" rtl="0" algn="l">
              <a:lnSpc>
                <a:spcPct val="115000"/>
              </a:lnSpc>
              <a:spcBef>
                <a:spcPts val="0"/>
              </a:spcBef>
              <a:spcAft>
                <a:spcPts val="0"/>
              </a:spcAft>
              <a:buClr>
                <a:srgbClr val="001D35"/>
              </a:buClr>
              <a:buSzPts val="2000"/>
              <a:buFont typeface="Roboto"/>
              <a:buChar char="●"/>
            </a:pPr>
            <a:r>
              <a:rPr b="1" lang="en" sz="2000">
                <a:solidFill>
                  <a:srgbClr val="001D35"/>
                </a:solidFill>
                <a:highlight>
                  <a:srgbClr val="FFFFFF"/>
                </a:highlight>
                <a:latin typeface="Roboto"/>
                <a:ea typeface="Roboto"/>
                <a:cs typeface="Roboto"/>
                <a:sym typeface="Roboto"/>
              </a:rPr>
              <a:t>Set measurable goals:</a:t>
            </a:r>
            <a:r>
              <a:rPr lang="en" sz="2000">
                <a:solidFill>
                  <a:srgbClr val="001D35"/>
                </a:solidFill>
                <a:highlight>
                  <a:srgbClr val="FFFFFF"/>
                </a:highlight>
                <a:latin typeface="Roboto"/>
                <a:ea typeface="Roboto"/>
                <a:cs typeface="Roboto"/>
                <a:sym typeface="Roboto"/>
              </a:rPr>
              <a:t> Establish clear, achievable, and time-bound goals for each student.</a:t>
            </a:r>
            <a:endParaRPr sz="2000">
              <a:solidFill>
                <a:srgbClr val="001D35"/>
              </a:solidFill>
              <a:highlight>
                <a:srgbClr val="FFFFFF"/>
              </a:highlight>
              <a:latin typeface="Roboto"/>
              <a:ea typeface="Roboto"/>
              <a:cs typeface="Roboto"/>
              <a:sym typeface="Roboto"/>
            </a:endParaRPr>
          </a:p>
          <a:p>
            <a:pPr indent="-355600" lvl="0" marL="457200" rtl="0" algn="l">
              <a:lnSpc>
                <a:spcPct val="115000"/>
              </a:lnSpc>
              <a:spcBef>
                <a:spcPts val="0"/>
              </a:spcBef>
              <a:spcAft>
                <a:spcPts val="0"/>
              </a:spcAft>
              <a:buClr>
                <a:srgbClr val="001D35"/>
              </a:buClr>
              <a:buSzPts val="2000"/>
              <a:buFont typeface="Roboto"/>
              <a:buChar char="●"/>
            </a:pPr>
            <a:r>
              <a:rPr b="1" lang="en" sz="2000">
                <a:solidFill>
                  <a:srgbClr val="001D35"/>
                </a:solidFill>
                <a:highlight>
                  <a:srgbClr val="FFFFFF"/>
                </a:highlight>
                <a:latin typeface="Roboto"/>
                <a:ea typeface="Roboto"/>
                <a:cs typeface="Roboto"/>
                <a:sym typeface="Roboto"/>
              </a:rPr>
              <a:t>Establish baseline data:</a:t>
            </a:r>
            <a:r>
              <a:rPr lang="en" sz="2000">
                <a:solidFill>
                  <a:srgbClr val="001D35"/>
                </a:solidFill>
                <a:highlight>
                  <a:srgbClr val="FFFFFF"/>
                </a:highlight>
                <a:latin typeface="Roboto"/>
                <a:ea typeface="Roboto"/>
                <a:cs typeface="Roboto"/>
                <a:sym typeface="Roboto"/>
              </a:rPr>
              <a:t> Before starting the intervention, refer back to the assessment that was conducted to determine each student's current level of performance in the target social skills. </a:t>
            </a:r>
            <a:endParaRPr sz="2000">
              <a:solidFill>
                <a:srgbClr val="001D35"/>
              </a:solidFill>
              <a:highlight>
                <a:srgbClr val="FFFFFF"/>
              </a:highlight>
              <a:latin typeface="Roboto"/>
              <a:ea typeface="Roboto"/>
              <a:cs typeface="Roboto"/>
              <a:sym typeface="Roboto"/>
            </a:endParaRPr>
          </a:p>
          <a:p>
            <a:pPr indent="0" lvl="0" marL="0" rtl="0" algn="l">
              <a:spcBef>
                <a:spcPts val="150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00"/>
        </a:solidFill>
      </p:bgPr>
    </p:bg>
    <p:spTree>
      <p:nvGrpSpPr>
        <p:cNvPr id="135" name="Shape 135"/>
        <p:cNvGrpSpPr/>
        <p:nvPr/>
      </p:nvGrpSpPr>
      <p:grpSpPr>
        <a:xfrm>
          <a:off x="0" y="0"/>
          <a:ext cx="0" cy="0"/>
          <a:chOff x="0" y="0"/>
          <a:chExt cx="0" cy="0"/>
        </a:xfrm>
      </p:grpSpPr>
      <p:sp>
        <p:nvSpPr>
          <p:cNvPr id="136" name="Google Shape;136;p18"/>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Facilitator Notes: Delete This Slide</a:t>
            </a:r>
            <a:endParaRPr/>
          </a:p>
        </p:txBody>
      </p:sp>
      <p:sp>
        <p:nvSpPr>
          <p:cNvPr id="137" name="Google Shape;137;p18"/>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p>
            <a:pPr indent="-165100" lvl="0" marL="342900" rtl="0" algn="l">
              <a:lnSpc>
                <a:spcPct val="100000"/>
              </a:lnSpc>
              <a:spcBef>
                <a:spcPts val="500"/>
              </a:spcBef>
              <a:spcAft>
                <a:spcPts val="0"/>
              </a:spcAft>
              <a:buClr>
                <a:srgbClr val="FF0000"/>
              </a:buClr>
              <a:buSzPts val="2400"/>
              <a:buFont typeface="Arial"/>
              <a:buNone/>
            </a:pPr>
            <a:r>
              <a:rPr lang="en" sz="1800"/>
              <a:t>Make copies of the SSIG Development Checklist and Action Plan to share with your teams.  It is recommended that you create a google folder with all of the handouts and add the links so they can access them electronically.   </a:t>
            </a:r>
            <a:endParaRPr sz="1800"/>
          </a:p>
          <a:p>
            <a:pPr indent="-165100" lvl="0" marL="342900" rtl="0" algn="l">
              <a:lnSpc>
                <a:spcPct val="100000"/>
              </a:lnSpc>
              <a:spcBef>
                <a:spcPts val="500"/>
              </a:spcBef>
              <a:spcAft>
                <a:spcPts val="0"/>
              </a:spcAft>
              <a:buClr>
                <a:srgbClr val="FF0000"/>
              </a:buClr>
              <a:buSzPts val="2400"/>
              <a:buFont typeface="Arial"/>
              <a:buNone/>
            </a:pPr>
            <a:r>
              <a:rPr lang="en" sz="1800"/>
              <a:t>Include the following slides: </a:t>
            </a:r>
            <a:endParaRPr sz="1800"/>
          </a:p>
          <a:p>
            <a:pPr indent="-279400" lvl="0" marL="342900" rtl="0" algn="l">
              <a:lnSpc>
                <a:spcPct val="100000"/>
              </a:lnSpc>
              <a:spcBef>
                <a:spcPts val="500"/>
              </a:spcBef>
              <a:spcAft>
                <a:spcPts val="0"/>
              </a:spcAft>
              <a:buSzPts val="1800"/>
              <a:buChar char="•"/>
            </a:pPr>
            <a:r>
              <a:rPr lang="en" sz="1800"/>
              <a:t>Attention Signal</a:t>
            </a:r>
            <a:endParaRPr sz="1800"/>
          </a:p>
          <a:p>
            <a:pPr indent="-279400" lvl="0" marL="342900" rtl="0" algn="l">
              <a:lnSpc>
                <a:spcPct val="100000"/>
              </a:lnSpc>
              <a:spcBef>
                <a:spcPts val="0"/>
              </a:spcBef>
              <a:spcAft>
                <a:spcPts val="0"/>
              </a:spcAft>
              <a:buSzPts val="1800"/>
              <a:buChar char="•"/>
            </a:pPr>
            <a:r>
              <a:rPr lang="en" sz="1800"/>
              <a:t>Introduction</a:t>
            </a:r>
            <a:endParaRPr sz="1800"/>
          </a:p>
          <a:p>
            <a:pPr indent="-279400" lvl="0" marL="342900" rtl="0" algn="l">
              <a:lnSpc>
                <a:spcPct val="100000"/>
              </a:lnSpc>
              <a:spcBef>
                <a:spcPts val="0"/>
              </a:spcBef>
              <a:spcAft>
                <a:spcPts val="0"/>
              </a:spcAft>
              <a:buSzPts val="1800"/>
              <a:buChar char="•"/>
            </a:pPr>
            <a:r>
              <a:rPr lang="en" sz="1800"/>
              <a:t>Breaks</a:t>
            </a:r>
            <a:endParaRPr sz="1800"/>
          </a:p>
          <a:p>
            <a:pPr indent="0" lvl="0" marL="0" rtl="0" algn="l">
              <a:lnSpc>
                <a:spcPct val="100000"/>
              </a:lnSpc>
              <a:spcBef>
                <a:spcPts val="500"/>
              </a:spcBef>
              <a:spcAft>
                <a:spcPts val="0"/>
              </a:spcAft>
              <a:buSzPts val="2400"/>
              <a:buNone/>
            </a:pPr>
            <a:r>
              <a:rPr lang="en" sz="1800"/>
              <a:t>Determine how you will provide access to resources:</a:t>
            </a:r>
            <a:endParaRPr sz="1800"/>
          </a:p>
          <a:p>
            <a:pPr indent="0" lvl="0" marL="0" rtl="0" algn="l">
              <a:lnSpc>
                <a:spcPct val="100000"/>
              </a:lnSpc>
              <a:spcBef>
                <a:spcPts val="500"/>
              </a:spcBef>
              <a:spcAft>
                <a:spcPts val="0"/>
              </a:spcAft>
              <a:buSzPts val="2400"/>
              <a:buNone/>
            </a:pPr>
            <a:r>
              <a:rPr lang="en" sz="1800"/>
              <a:t>This presentation is designed to cover the core content in a concise manner.  Each consultant has the option to add activities that will help to enhance the content. </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6"/>
          <p:cNvSpPr txBox="1"/>
          <p:nvPr>
            <p:ph type="title"/>
          </p:nvPr>
        </p:nvSpPr>
        <p:spPr>
          <a:xfrm>
            <a:off x="170025" y="184275"/>
            <a:ext cx="4074300" cy="614100"/>
          </a:xfrm>
          <a:prstGeom prst="rect">
            <a:avLst/>
          </a:prstGeom>
        </p:spPr>
        <p:txBody>
          <a:bodyPr anchorCtr="0" anchor="b" bIns="68575" lIns="68575" spcFirstLastPara="1" rIns="68575" wrap="square" tIns="68575">
            <a:noAutofit/>
          </a:bodyPr>
          <a:lstStyle/>
          <a:p>
            <a:pPr indent="0" lvl="0" marL="0" rtl="0" algn="l">
              <a:spcBef>
                <a:spcPts val="0"/>
              </a:spcBef>
              <a:spcAft>
                <a:spcPts val="0"/>
              </a:spcAft>
              <a:buNone/>
            </a:pPr>
            <a:r>
              <a:rPr lang="en" sz="2100"/>
              <a:t>Weekly Progress Report Example 1</a:t>
            </a:r>
            <a:r>
              <a:rPr lang="en" sz="2400"/>
              <a:t> </a:t>
            </a:r>
            <a:endParaRPr sz="2400"/>
          </a:p>
        </p:txBody>
      </p:sp>
      <p:sp>
        <p:nvSpPr>
          <p:cNvPr id="259" name="Google Shape;259;p36"/>
          <p:cNvSpPr txBox="1"/>
          <p:nvPr>
            <p:ph idx="2" type="body"/>
          </p:nvPr>
        </p:nvSpPr>
        <p:spPr>
          <a:xfrm>
            <a:off x="213675" y="1076325"/>
            <a:ext cx="3487200" cy="3518400"/>
          </a:xfrm>
          <a:prstGeom prst="rect">
            <a:avLst/>
          </a:prstGeom>
        </p:spPr>
        <p:txBody>
          <a:bodyPr anchorCtr="0" anchor="t" bIns="68575" lIns="68575" spcFirstLastPara="1" rIns="68575" wrap="square" tIns="68575">
            <a:noAutofit/>
          </a:bodyPr>
          <a:lstStyle/>
          <a:p>
            <a:pPr indent="-336550" lvl="0" marL="457200" rtl="0" algn="l">
              <a:spcBef>
                <a:spcPts val="200"/>
              </a:spcBef>
              <a:spcAft>
                <a:spcPts val="0"/>
              </a:spcAft>
              <a:buSzPts val="1700"/>
              <a:buChar char="●"/>
            </a:pPr>
            <a:r>
              <a:rPr lang="en" sz="1700"/>
              <a:t>Staff will rate student on a likert scale from no improvement to competent.  </a:t>
            </a:r>
            <a:endParaRPr sz="1700"/>
          </a:p>
          <a:p>
            <a:pPr indent="-336550" lvl="0" marL="457200" rtl="0" algn="l">
              <a:spcBef>
                <a:spcPts val="0"/>
              </a:spcBef>
              <a:spcAft>
                <a:spcPts val="0"/>
              </a:spcAft>
              <a:buSzPts val="1700"/>
              <a:buChar char="●"/>
            </a:pPr>
            <a:r>
              <a:rPr lang="en" sz="1700"/>
              <a:t>It may be helpful if they tally under each skill when they notice the student using the targeted skills throughout the week.  </a:t>
            </a:r>
            <a:endParaRPr sz="1700"/>
          </a:p>
          <a:p>
            <a:pPr indent="-336550" lvl="0" marL="457200" rtl="0" algn="l">
              <a:spcBef>
                <a:spcPts val="0"/>
              </a:spcBef>
              <a:spcAft>
                <a:spcPts val="0"/>
              </a:spcAft>
              <a:buSzPts val="1700"/>
              <a:buChar char="●"/>
            </a:pPr>
            <a:r>
              <a:rPr lang="en" sz="1700"/>
              <a:t>Staff will turn the information into the </a:t>
            </a:r>
            <a:r>
              <a:rPr lang="en" sz="1700"/>
              <a:t>facilitator</a:t>
            </a:r>
            <a:r>
              <a:rPr lang="en" sz="1700"/>
              <a:t> at the end of each week.  </a:t>
            </a:r>
            <a:endParaRPr sz="1700"/>
          </a:p>
          <a:p>
            <a:pPr indent="-336550" lvl="0" marL="457200" rtl="0" algn="l">
              <a:spcBef>
                <a:spcPts val="0"/>
              </a:spcBef>
              <a:spcAft>
                <a:spcPts val="0"/>
              </a:spcAft>
              <a:buSzPts val="1700"/>
              <a:buChar char="●"/>
            </a:pPr>
            <a:r>
              <a:rPr lang="en" sz="1700"/>
              <a:t>The </a:t>
            </a:r>
            <a:r>
              <a:rPr lang="en" sz="1700"/>
              <a:t>facilitator</a:t>
            </a:r>
            <a:r>
              <a:rPr lang="en" sz="1700"/>
              <a:t> will record progress into a data sheet.</a:t>
            </a:r>
            <a:r>
              <a:rPr lang="en"/>
              <a:t> </a:t>
            </a:r>
            <a:endParaRPr/>
          </a:p>
        </p:txBody>
      </p:sp>
      <p:pic>
        <p:nvPicPr>
          <p:cNvPr id="260" name="Google Shape;260;p36"/>
          <p:cNvPicPr preferRelativeResize="0"/>
          <p:nvPr/>
        </p:nvPicPr>
        <p:blipFill>
          <a:blip r:embed="rId3">
            <a:alphaModFix/>
          </a:blip>
          <a:stretch>
            <a:fillRect/>
          </a:stretch>
        </p:blipFill>
        <p:spPr>
          <a:xfrm>
            <a:off x="4222425" y="152400"/>
            <a:ext cx="4769175" cy="4681700"/>
          </a:xfrm>
          <a:prstGeom prst="rect">
            <a:avLst/>
          </a:prstGeom>
          <a:noFill/>
          <a:ln>
            <a:noFill/>
          </a:ln>
        </p:spPr>
      </p:pic>
      <p:sp>
        <p:nvSpPr>
          <p:cNvPr id="261" name="Google Shape;261;p36"/>
          <p:cNvSpPr/>
          <p:nvPr/>
        </p:nvSpPr>
        <p:spPr>
          <a:xfrm>
            <a:off x="8568775" y="4594725"/>
            <a:ext cx="465600" cy="4878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36"/>
          <p:cNvSpPr txBox="1"/>
          <p:nvPr/>
        </p:nvSpPr>
        <p:spPr>
          <a:xfrm>
            <a:off x="4442775" y="4639450"/>
            <a:ext cx="4811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AT-C7L2 Social Skills Intervention Weekly Progress Report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7"/>
          <p:cNvSpPr txBox="1"/>
          <p:nvPr>
            <p:ph type="title"/>
          </p:nvPr>
        </p:nvSpPr>
        <p:spPr>
          <a:xfrm>
            <a:off x="51625" y="0"/>
            <a:ext cx="3639000" cy="871500"/>
          </a:xfrm>
          <a:prstGeom prst="rect">
            <a:avLst/>
          </a:prstGeom>
        </p:spPr>
        <p:txBody>
          <a:bodyPr anchorCtr="0" anchor="b" bIns="68575" lIns="68575" spcFirstLastPara="1" rIns="68575" wrap="square" tIns="68575">
            <a:noAutofit/>
          </a:bodyPr>
          <a:lstStyle/>
          <a:p>
            <a:pPr indent="0" lvl="0" marL="0" rtl="0" algn="l">
              <a:spcBef>
                <a:spcPts val="0"/>
              </a:spcBef>
              <a:spcAft>
                <a:spcPts val="0"/>
              </a:spcAft>
              <a:buNone/>
            </a:pPr>
            <a:r>
              <a:rPr lang="en" sz="2400"/>
              <a:t>Progress Report Example 2</a:t>
            </a:r>
            <a:endParaRPr sz="2400"/>
          </a:p>
        </p:txBody>
      </p:sp>
      <p:sp>
        <p:nvSpPr>
          <p:cNvPr id="268" name="Google Shape;268;p37"/>
          <p:cNvSpPr txBox="1"/>
          <p:nvPr>
            <p:ph idx="2" type="body"/>
          </p:nvPr>
        </p:nvSpPr>
        <p:spPr>
          <a:xfrm>
            <a:off x="206450" y="1076325"/>
            <a:ext cx="3259200" cy="3518400"/>
          </a:xfrm>
          <a:prstGeom prst="rect">
            <a:avLst/>
          </a:prstGeom>
        </p:spPr>
        <p:txBody>
          <a:bodyPr anchorCtr="0" anchor="t" bIns="68575" lIns="68575" spcFirstLastPara="1" rIns="68575" wrap="square" tIns="68575">
            <a:noAutofit/>
          </a:bodyPr>
          <a:lstStyle/>
          <a:p>
            <a:pPr indent="-342900" lvl="0" marL="457200" rtl="0" algn="l">
              <a:spcBef>
                <a:spcPts val="200"/>
              </a:spcBef>
              <a:spcAft>
                <a:spcPts val="0"/>
              </a:spcAft>
              <a:buSzPts val="1800"/>
              <a:buChar char="●"/>
            </a:pPr>
            <a:r>
              <a:rPr lang="en" sz="1800"/>
              <a:t>Staff may choose to document the students progress based on a 1-3 scale.  </a:t>
            </a:r>
            <a:endParaRPr sz="1800"/>
          </a:p>
          <a:p>
            <a:pPr indent="-342900" lvl="0" marL="457200" rtl="0" algn="l">
              <a:spcBef>
                <a:spcPts val="0"/>
              </a:spcBef>
              <a:spcAft>
                <a:spcPts val="0"/>
              </a:spcAft>
              <a:buSzPts val="1800"/>
              <a:buChar char="●"/>
            </a:pPr>
            <a:r>
              <a:rPr lang="en" sz="1800"/>
              <a:t>This format allows Staff to track daily. </a:t>
            </a:r>
            <a:endParaRPr sz="1800"/>
          </a:p>
          <a:p>
            <a:pPr indent="-342900" lvl="0" marL="457200" rtl="0" algn="l">
              <a:spcBef>
                <a:spcPts val="0"/>
              </a:spcBef>
              <a:spcAft>
                <a:spcPts val="0"/>
              </a:spcAft>
              <a:buSzPts val="1800"/>
              <a:buChar char="●"/>
            </a:pPr>
            <a:r>
              <a:rPr lang="en" sz="1800"/>
              <a:t>Staff will submit this documentation to the facilitator at the end of the each week. </a:t>
            </a:r>
            <a:endParaRPr sz="1800"/>
          </a:p>
          <a:p>
            <a:pPr indent="-342900" lvl="0" marL="457200" rtl="0" algn="l">
              <a:spcBef>
                <a:spcPts val="0"/>
              </a:spcBef>
              <a:spcAft>
                <a:spcPts val="0"/>
              </a:spcAft>
              <a:buSzPts val="1800"/>
              <a:buChar char="●"/>
            </a:pPr>
            <a:r>
              <a:rPr lang="en" sz="1800"/>
              <a:t>The facilitator will record progress into a data sheet. </a:t>
            </a:r>
            <a:endParaRPr sz="1800"/>
          </a:p>
          <a:p>
            <a:pPr indent="0" lvl="0" marL="0" rtl="0" algn="l">
              <a:spcBef>
                <a:spcPts val="200"/>
              </a:spcBef>
              <a:spcAft>
                <a:spcPts val="0"/>
              </a:spcAft>
              <a:buNone/>
            </a:pPr>
            <a:r>
              <a:t/>
            </a:r>
            <a:endParaRPr sz="1800"/>
          </a:p>
        </p:txBody>
      </p:sp>
      <p:pic>
        <p:nvPicPr>
          <p:cNvPr id="269" name="Google Shape;269;p37"/>
          <p:cNvPicPr preferRelativeResize="0"/>
          <p:nvPr/>
        </p:nvPicPr>
        <p:blipFill>
          <a:blip r:embed="rId3">
            <a:alphaModFix/>
          </a:blip>
          <a:stretch>
            <a:fillRect/>
          </a:stretch>
        </p:blipFill>
        <p:spPr>
          <a:xfrm>
            <a:off x="4234075" y="56425"/>
            <a:ext cx="4743550" cy="4590500"/>
          </a:xfrm>
          <a:prstGeom prst="rect">
            <a:avLst/>
          </a:prstGeom>
          <a:noFill/>
          <a:ln>
            <a:noFill/>
          </a:ln>
        </p:spPr>
      </p:pic>
      <p:sp>
        <p:nvSpPr>
          <p:cNvPr id="270" name="Google Shape;270;p37"/>
          <p:cNvSpPr/>
          <p:nvPr/>
        </p:nvSpPr>
        <p:spPr>
          <a:xfrm>
            <a:off x="8626225" y="4646925"/>
            <a:ext cx="465600" cy="4344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8761D"/>
              </a:solidFill>
              <a:latin typeface="Arial"/>
              <a:ea typeface="Arial"/>
              <a:cs typeface="Arial"/>
              <a:sym typeface="Arial"/>
            </a:endParaRPr>
          </a:p>
        </p:txBody>
      </p:sp>
      <p:sp>
        <p:nvSpPr>
          <p:cNvPr id="271" name="Google Shape;271;p37"/>
          <p:cNvSpPr txBox="1"/>
          <p:nvPr/>
        </p:nvSpPr>
        <p:spPr>
          <a:xfrm>
            <a:off x="5657850" y="4527900"/>
            <a:ext cx="3000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AT-C7L2 Social Skills Intervention Progress Report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8"/>
          <p:cNvSpPr txBox="1"/>
          <p:nvPr>
            <p:ph type="title"/>
          </p:nvPr>
        </p:nvSpPr>
        <p:spPr>
          <a:xfrm>
            <a:off x="457200" y="205978"/>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 Observations </a:t>
            </a:r>
            <a:endParaRPr/>
          </a:p>
        </p:txBody>
      </p:sp>
      <p:sp>
        <p:nvSpPr>
          <p:cNvPr id="277" name="Google Shape;277;p38"/>
          <p:cNvSpPr txBox="1"/>
          <p:nvPr>
            <p:ph idx="1" type="body"/>
          </p:nvPr>
        </p:nvSpPr>
        <p:spPr>
          <a:xfrm>
            <a:off x="179525" y="1200150"/>
            <a:ext cx="8826000" cy="3394500"/>
          </a:xfrm>
          <a:prstGeom prst="rect">
            <a:avLst/>
          </a:prstGeom>
        </p:spPr>
        <p:txBody>
          <a:bodyPr anchorCtr="0" anchor="t" bIns="68575" lIns="68575" spcFirstLastPara="1" rIns="68575" wrap="square" tIns="68575">
            <a:noAutofit/>
          </a:bodyPr>
          <a:lstStyle/>
          <a:p>
            <a:pPr indent="-381000" lvl="1" marL="914400" rtl="0" algn="l">
              <a:lnSpc>
                <a:spcPct val="115000"/>
              </a:lnSpc>
              <a:spcBef>
                <a:spcPts val="1400"/>
              </a:spcBef>
              <a:spcAft>
                <a:spcPts val="0"/>
              </a:spcAft>
              <a:buClr>
                <a:srgbClr val="001D35"/>
              </a:buClr>
              <a:buSzPts val="2400"/>
              <a:buFont typeface="Roboto"/>
              <a:buChar char="●"/>
            </a:pPr>
            <a:r>
              <a:rPr b="1" lang="en" sz="2400">
                <a:solidFill>
                  <a:srgbClr val="001D35"/>
                </a:solidFill>
                <a:latin typeface="Roboto"/>
                <a:ea typeface="Roboto"/>
                <a:cs typeface="Roboto"/>
                <a:sym typeface="Roboto"/>
              </a:rPr>
              <a:t>Checklists:</a:t>
            </a:r>
            <a:r>
              <a:rPr lang="en" sz="2400">
                <a:solidFill>
                  <a:srgbClr val="001D35"/>
                </a:solidFill>
                <a:latin typeface="Roboto"/>
                <a:ea typeface="Roboto"/>
                <a:cs typeface="Roboto"/>
                <a:sym typeface="Roboto"/>
              </a:rPr>
              <a:t> Use checklists to systematically record the frequency or presence of specific social behaviors during the intervention group as well as in the classroom. .</a:t>
            </a:r>
            <a:endParaRPr sz="2400">
              <a:solidFill>
                <a:srgbClr val="001D35"/>
              </a:solidFill>
              <a:latin typeface="Roboto"/>
              <a:ea typeface="Roboto"/>
              <a:cs typeface="Roboto"/>
              <a:sym typeface="Roboto"/>
            </a:endParaRPr>
          </a:p>
          <a:p>
            <a:pPr indent="-381000" lvl="1" marL="914400" rtl="0" algn="l">
              <a:lnSpc>
                <a:spcPct val="115000"/>
              </a:lnSpc>
              <a:spcBef>
                <a:spcPts val="0"/>
              </a:spcBef>
              <a:spcAft>
                <a:spcPts val="0"/>
              </a:spcAft>
              <a:buClr>
                <a:srgbClr val="001D35"/>
              </a:buClr>
              <a:buSzPts val="2400"/>
              <a:buFont typeface="Roboto"/>
              <a:buChar char="●"/>
            </a:pPr>
            <a:r>
              <a:rPr b="1" lang="en" sz="2400">
                <a:solidFill>
                  <a:srgbClr val="001D35"/>
                </a:solidFill>
                <a:latin typeface="Roboto"/>
                <a:ea typeface="Roboto"/>
                <a:cs typeface="Roboto"/>
                <a:sym typeface="Roboto"/>
              </a:rPr>
              <a:t>Classroom Observation:</a:t>
            </a:r>
            <a:r>
              <a:rPr lang="en" sz="2400">
                <a:solidFill>
                  <a:srgbClr val="001D35"/>
                </a:solidFill>
                <a:latin typeface="Roboto"/>
                <a:ea typeface="Roboto"/>
                <a:cs typeface="Roboto"/>
                <a:sym typeface="Roboto"/>
              </a:rPr>
              <a:t> Observe students during group activities, interactions, and transitions and document when they demonstrate the targeted skills.</a:t>
            </a:r>
            <a:endParaRPr sz="2400">
              <a:solidFill>
                <a:srgbClr val="001D35"/>
              </a:solidFill>
              <a:latin typeface="Roboto"/>
              <a:ea typeface="Roboto"/>
              <a:cs typeface="Roboto"/>
              <a:sym typeface="Roboto"/>
            </a:endParaRPr>
          </a:p>
          <a:p>
            <a:pPr indent="0" lvl="0" marL="0" rtl="0" algn="l">
              <a:spcBef>
                <a:spcPts val="3600"/>
              </a:spcBef>
              <a:spcAft>
                <a:spcPts val="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9"/>
          <p:cNvSpPr txBox="1"/>
          <p:nvPr>
            <p:ph idx="1" type="body"/>
          </p:nvPr>
        </p:nvSpPr>
        <p:spPr>
          <a:xfrm>
            <a:off x="457200" y="1200151"/>
            <a:ext cx="8229600" cy="3394500"/>
          </a:xfrm>
          <a:prstGeom prst="rect">
            <a:avLst/>
          </a:prstGeom>
        </p:spPr>
        <p:txBody>
          <a:bodyPr anchorCtr="0" anchor="t" bIns="68575" lIns="68575" spcFirstLastPara="1" rIns="68575" wrap="square" tIns="68575">
            <a:noAutofit/>
          </a:bodyPr>
          <a:lstStyle/>
          <a:p>
            <a:pPr indent="0" lvl="0" marL="0" rtl="0" algn="l">
              <a:spcBef>
                <a:spcPts val="500"/>
              </a:spcBef>
              <a:spcAft>
                <a:spcPts val="0"/>
              </a:spcAft>
              <a:buNone/>
            </a:pPr>
            <a:r>
              <a:t/>
            </a:r>
            <a:endParaRPr/>
          </a:p>
        </p:txBody>
      </p:sp>
      <p:pic>
        <p:nvPicPr>
          <p:cNvPr id="283" name="Google Shape;283;p39"/>
          <p:cNvPicPr preferRelativeResize="0"/>
          <p:nvPr/>
        </p:nvPicPr>
        <p:blipFill>
          <a:blip r:embed="rId3">
            <a:alphaModFix/>
          </a:blip>
          <a:stretch>
            <a:fillRect/>
          </a:stretch>
        </p:blipFill>
        <p:spPr>
          <a:xfrm>
            <a:off x="392900" y="535775"/>
            <a:ext cx="8441126" cy="3780301"/>
          </a:xfrm>
          <a:prstGeom prst="rect">
            <a:avLst/>
          </a:prstGeom>
          <a:noFill/>
          <a:ln>
            <a:noFill/>
          </a:ln>
        </p:spPr>
      </p:pic>
      <p:sp>
        <p:nvSpPr>
          <p:cNvPr id="284" name="Google Shape;284;p39"/>
          <p:cNvSpPr/>
          <p:nvPr/>
        </p:nvSpPr>
        <p:spPr>
          <a:xfrm>
            <a:off x="8708700" y="4219150"/>
            <a:ext cx="435300" cy="4764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39"/>
          <p:cNvSpPr txBox="1"/>
          <p:nvPr/>
        </p:nvSpPr>
        <p:spPr>
          <a:xfrm>
            <a:off x="4572000" y="4316075"/>
            <a:ext cx="429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AT-C7L2 Example Monitoring During SSIG Time</a:t>
            </a:r>
            <a:endParaRPr>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40"/>
          <p:cNvPicPr preferRelativeResize="0"/>
          <p:nvPr/>
        </p:nvPicPr>
        <p:blipFill>
          <a:blip r:embed="rId3">
            <a:alphaModFix/>
          </a:blip>
          <a:stretch>
            <a:fillRect/>
          </a:stretch>
        </p:blipFill>
        <p:spPr>
          <a:xfrm>
            <a:off x="152400" y="152400"/>
            <a:ext cx="8839203" cy="3904433"/>
          </a:xfrm>
          <a:prstGeom prst="rect">
            <a:avLst/>
          </a:prstGeom>
          <a:noFill/>
          <a:ln>
            <a:noFill/>
          </a:ln>
        </p:spPr>
      </p:pic>
      <p:sp>
        <p:nvSpPr>
          <p:cNvPr id="291" name="Google Shape;291;p40"/>
          <p:cNvSpPr txBox="1"/>
          <p:nvPr/>
        </p:nvSpPr>
        <p:spPr>
          <a:xfrm>
            <a:off x="4785700" y="4287925"/>
            <a:ext cx="4293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Calibri"/>
                <a:ea typeface="Calibri"/>
                <a:cs typeface="Calibri"/>
                <a:sym typeface="Calibri"/>
              </a:rPr>
              <a:t>AT-C7L2 Example 2 Monitoring During SSIG Time</a:t>
            </a:r>
            <a:endParaRPr>
              <a:solidFill>
                <a:schemeClr val="dk1"/>
              </a:solidFill>
              <a:latin typeface="Calibri"/>
              <a:ea typeface="Calibri"/>
              <a:cs typeface="Calibri"/>
              <a:sym typeface="Calibri"/>
            </a:endParaRPr>
          </a:p>
        </p:txBody>
      </p:sp>
      <p:sp>
        <p:nvSpPr>
          <p:cNvPr id="292" name="Google Shape;292;p40"/>
          <p:cNvSpPr/>
          <p:nvPr/>
        </p:nvSpPr>
        <p:spPr>
          <a:xfrm>
            <a:off x="8708700" y="4219150"/>
            <a:ext cx="435300" cy="4764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41"/>
          <p:cNvPicPr preferRelativeResize="0"/>
          <p:nvPr/>
        </p:nvPicPr>
        <p:blipFill>
          <a:blip r:embed="rId3">
            <a:alphaModFix/>
          </a:blip>
          <a:stretch>
            <a:fillRect/>
          </a:stretch>
        </p:blipFill>
        <p:spPr>
          <a:xfrm>
            <a:off x="2550085" y="0"/>
            <a:ext cx="4712739" cy="4280400"/>
          </a:xfrm>
          <a:prstGeom prst="rect">
            <a:avLst/>
          </a:prstGeom>
          <a:noFill/>
          <a:ln>
            <a:noFill/>
          </a:ln>
        </p:spPr>
      </p:pic>
      <p:sp>
        <p:nvSpPr>
          <p:cNvPr id="298" name="Google Shape;298;p41"/>
          <p:cNvSpPr/>
          <p:nvPr/>
        </p:nvSpPr>
        <p:spPr>
          <a:xfrm>
            <a:off x="8708700" y="4219150"/>
            <a:ext cx="435300" cy="4764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41"/>
          <p:cNvSpPr txBox="1"/>
          <p:nvPr/>
        </p:nvSpPr>
        <p:spPr>
          <a:xfrm>
            <a:off x="3374700" y="4280400"/>
            <a:ext cx="5334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A</a:t>
            </a:r>
            <a:r>
              <a:rPr lang="en">
                <a:solidFill>
                  <a:schemeClr val="dk1"/>
                </a:solidFill>
              </a:rPr>
              <a:t>T-C7L2 Example SSIG Classroom Observation Checklist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2"/>
          <p:cNvSpPr txBox="1"/>
          <p:nvPr>
            <p:ph type="title"/>
          </p:nvPr>
        </p:nvSpPr>
        <p:spPr>
          <a:xfrm>
            <a:off x="1982788" y="402432"/>
            <a:ext cx="6710400" cy="7035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Clr>
                <a:schemeClr val="dk1"/>
              </a:buClr>
              <a:buSzPts val="1400"/>
              <a:buNone/>
            </a:pPr>
            <a:r>
              <a:rPr lang="en"/>
              <a:t>Discussion  </a:t>
            </a:r>
            <a:endParaRPr/>
          </a:p>
        </p:txBody>
      </p:sp>
      <p:sp>
        <p:nvSpPr>
          <p:cNvPr id="306" name="Google Shape;306;p42"/>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p>
            <a:pPr indent="-381000" lvl="0" marL="406400" rtl="0" algn="l">
              <a:lnSpc>
                <a:spcPct val="100000"/>
              </a:lnSpc>
              <a:spcBef>
                <a:spcPts val="500"/>
              </a:spcBef>
              <a:spcAft>
                <a:spcPts val="0"/>
              </a:spcAft>
              <a:buClr>
                <a:schemeClr val="dk1"/>
              </a:buClr>
              <a:buSzPts val="2400"/>
              <a:buAutoNum type="arabicPeriod"/>
            </a:pPr>
            <a:r>
              <a:rPr lang="en">
                <a:solidFill>
                  <a:schemeClr val="dk1"/>
                </a:solidFill>
              </a:rPr>
              <a:t>Review Progress Report examples  </a:t>
            </a:r>
            <a:endParaRPr>
              <a:solidFill>
                <a:schemeClr val="dk1"/>
              </a:solidFill>
            </a:endParaRPr>
          </a:p>
          <a:p>
            <a:pPr indent="-381000" lvl="0" marL="406400" rtl="0" algn="l">
              <a:lnSpc>
                <a:spcPct val="100000"/>
              </a:lnSpc>
              <a:spcBef>
                <a:spcPts val="500"/>
              </a:spcBef>
              <a:spcAft>
                <a:spcPts val="0"/>
              </a:spcAft>
              <a:buClr>
                <a:schemeClr val="dk1"/>
              </a:buClr>
              <a:buSzPts val="2400"/>
              <a:buAutoNum type="arabicPeriod"/>
            </a:pPr>
            <a:r>
              <a:rPr lang="en">
                <a:solidFill>
                  <a:schemeClr val="dk1"/>
                </a:solidFill>
              </a:rPr>
              <a:t>How will you design your Progress Report ?</a:t>
            </a:r>
            <a:endParaRPr>
              <a:solidFill>
                <a:schemeClr val="dk1"/>
              </a:solidFill>
            </a:endParaRPr>
          </a:p>
          <a:p>
            <a:pPr indent="-381000" lvl="0" marL="406400" rtl="0" algn="l">
              <a:lnSpc>
                <a:spcPct val="100000"/>
              </a:lnSpc>
              <a:spcBef>
                <a:spcPts val="500"/>
              </a:spcBef>
              <a:spcAft>
                <a:spcPts val="0"/>
              </a:spcAft>
              <a:buClr>
                <a:schemeClr val="dk1"/>
              </a:buClr>
              <a:buSzPts val="2400"/>
              <a:buAutoNum type="arabicPeriod"/>
            </a:pPr>
            <a:r>
              <a:rPr lang="en">
                <a:solidFill>
                  <a:schemeClr val="dk1"/>
                </a:solidFill>
              </a:rPr>
              <a:t>How frequently will you gather the data? </a:t>
            </a:r>
            <a:endParaRPr>
              <a:solidFill>
                <a:schemeClr val="dk1"/>
              </a:solidFill>
            </a:endParaRPr>
          </a:p>
          <a:p>
            <a:pPr indent="-381000" lvl="0" marL="406400" rtl="0" algn="l">
              <a:lnSpc>
                <a:spcPct val="100000"/>
              </a:lnSpc>
              <a:spcBef>
                <a:spcPts val="500"/>
              </a:spcBef>
              <a:spcAft>
                <a:spcPts val="0"/>
              </a:spcAft>
              <a:buClr>
                <a:schemeClr val="dk1"/>
              </a:buClr>
              <a:buSzPts val="2400"/>
              <a:buAutoNum type="arabicPeriod"/>
            </a:pPr>
            <a:r>
              <a:rPr lang="en">
                <a:solidFill>
                  <a:schemeClr val="dk1"/>
                </a:solidFill>
              </a:rPr>
              <a:t>How will you gather data from the staff directly working with the students participating in the intervention?  </a:t>
            </a:r>
            <a:endParaRPr>
              <a:solidFill>
                <a:schemeClr val="dk1"/>
              </a:solidFill>
            </a:endParaRPr>
          </a:p>
          <a:p>
            <a:pPr indent="-228600" lvl="0" marL="406400" rtl="0" algn="l">
              <a:lnSpc>
                <a:spcPct val="100000"/>
              </a:lnSpc>
              <a:spcBef>
                <a:spcPts val="500"/>
              </a:spcBef>
              <a:spcAft>
                <a:spcPts val="0"/>
              </a:spcAft>
              <a:buSzPts val="2400"/>
              <a:buNone/>
            </a:pPr>
            <a:r>
              <a:t/>
            </a:r>
            <a:endParaRPr/>
          </a:p>
          <a:p>
            <a:pPr indent="-228600" lvl="0" marL="406400" rtl="0" algn="l">
              <a:lnSpc>
                <a:spcPct val="100000"/>
              </a:lnSpc>
              <a:spcBef>
                <a:spcPts val="500"/>
              </a:spcBef>
              <a:spcAft>
                <a:spcPts val="0"/>
              </a:spcAft>
              <a:buSzPts val="2400"/>
              <a:buNone/>
            </a:pPr>
            <a:r>
              <a:t/>
            </a:r>
            <a:endParaRPr/>
          </a:p>
          <a:p>
            <a:pPr indent="0" lvl="0" marL="0" rtl="0" algn="l">
              <a:lnSpc>
                <a:spcPct val="100000"/>
              </a:lnSpc>
              <a:spcBef>
                <a:spcPts val="500"/>
              </a:spcBef>
              <a:spcAft>
                <a:spcPts val="0"/>
              </a:spcAft>
              <a:buSzPts val="2400"/>
              <a:buNone/>
            </a:pPr>
            <a:r>
              <a:rPr lang="en"/>
              <a:t>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3"/>
          <p:cNvSpPr txBox="1"/>
          <p:nvPr>
            <p:ph type="title"/>
          </p:nvPr>
        </p:nvSpPr>
        <p:spPr>
          <a:xfrm>
            <a:off x="1471882" y="368764"/>
            <a:ext cx="7363500" cy="6945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Pause &amp; Reflect</a:t>
            </a:r>
            <a:endParaRPr/>
          </a:p>
        </p:txBody>
      </p:sp>
      <p:sp>
        <p:nvSpPr>
          <p:cNvPr id="312" name="Google Shape;312;p43"/>
          <p:cNvSpPr txBox="1"/>
          <p:nvPr>
            <p:ph idx="1" type="body"/>
          </p:nvPr>
        </p:nvSpPr>
        <p:spPr>
          <a:xfrm>
            <a:off x="355100" y="1200150"/>
            <a:ext cx="4368900" cy="3394500"/>
          </a:xfrm>
          <a:prstGeom prst="rect">
            <a:avLst/>
          </a:prstGeom>
          <a:noFill/>
          <a:ln>
            <a:noFill/>
          </a:ln>
        </p:spPr>
        <p:txBody>
          <a:bodyPr anchorCtr="0" anchor="t" bIns="68575" lIns="68575" spcFirstLastPara="1" rIns="68575" wrap="square" tIns="68575">
            <a:noAutofit/>
          </a:bodyPr>
          <a:lstStyle/>
          <a:p>
            <a:pPr indent="-165100" lvl="0" marL="342900" marR="0" rtl="0" algn="l">
              <a:lnSpc>
                <a:spcPct val="100000"/>
              </a:lnSpc>
              <a:spcBef>
                <a:spcPts val="500"/>
              </a:spcBef>
              <a:spcAft>
                <a:spcPts val="0"/>
              </a:spcAft>
              <a:buClr>
                <a:srgbClr val="FF0000"/>
              </a:buClr>
              <a:buSzPts val="2400"/>
              <a:buFont typeface="Arial"/>
              <a:buNone/>
            </a:pPr>
            <a:r>
              <a:rPr lang="en">
                <a:solidFill>
                  <a:schemeClr val="dk1"/>
                </a:solidFill>
              </a:rPr>
              <a:t>Action Step: </a:t>
            </a:r>
            <a:endParaRPr>
              <a:solidFill>
                <a:schemeClr val="dk1"/>
              </a:solidFill>
            </a:endParaRPr>
          </a:p>
          <a:p>
            <a:pPr indent="-381000" lvl="0" marL="457200" marR="0" rtl="0" algn="l">
              <a:lnSpc>
                <a:spcPct val="100000"/>
              </a:lnSpc>
              <a:spcBef>
                <a:spcPts val="500"/>
              </a:spcBef>
              <a:spcAft>
                <a:spcPts val="0"/>
              </a:spcAft>
              <a:buClr>
                <a:schemeClr val="dk1"/>
              </a:buClr>
              <a:buSzPts val="2400"/>
              <a:buAutoNum type="arabicPeriod"/>
            </a:pPr>
            <a:r>
              <a:rPr lang="en">
                <a:solidFill>
                  <a:schemeClr val="dk1"/>
                </a:solidFill>
              </a:rPr>
              <a:t>Who will be responsible for creating the WPR that will be used to progress monitor students?</a:t>
            </a:r>
            <a:endParaRPr>
              <a:solidFill>
                <a:schemeClr val="dk1"/>
              </a:solidFill>
            </a:endParaRPr>
          </a:p>
          <a:p>
            <a:pPr indent="-381000" lvl="0" marL="457200" marR="0" rtl="0" algn="l">
              <a:lnSpc>
                <a:spcPct val="100000"/>
              </a:lnSpc>
              <a:spcBef>
                <a:spcPts val="0"/>
              </a:spcBef>
              <a:spcAft>
                <a:spcPts val="0"/>
              </a:spcAft>
              <a:buClr>
                <a:schemeClr val="dk1"/>
              </a:buClr>
              <a:buSzPts val="2400"/>
              <a:buAutoNum type="arabicPeriod"/>
            </a:pPr>
            <a:r>
              <a:rPr lang="en">
                <a:solidFill>
                  <a:schemeClr val="dk1"/>
                </a:solidFill>
              </a:rPr>
              <a:t>When will it be completed?</a:t>
            </a:r>
            <a:endParaRPr>
              <a:solidFill>
                <a:schemeClr val="dk1"/>
              </a:solidFill>
            </a:endParaRPr>
          </a:p>
          <a:p>
            <a:pPr indent="-381000" lvl="0" marL="457200" marR="0" rtl="0" algn="l">
              <a:lnSpc>
                <a:spcPct val="100000"/>
              </a:lnSpc>
              <a:spcBef>
                <a:spcPts val="0"/>
              </a:spcBef>
              <a:spcAft>
                <a:spcPts val="0"/>
              </a:spcAft>
              <a:buClr>
                <a:schemeClr val="dk1"/>
              </a:buClr>
              <a:buSzPts val="2400"/>
              <a:buAutoNum type="arabicPeriod"/>
            </a:pPr>
            <a:r>
              <a:rPr lang="en">
                <a:solidFill>
                  <a:schemeClr val="dk1"/>
                </a:solidFill>
              </a:rPr>
              <a:t>How will it be accessed? </a:t>
            </a:r>
            <a:endParaRPr>
              <a:solidFill>
                <a:schemeClr val="dk1"/>
              </a:solidFill>
            </a:endParaRPr>
          </a:p>
        </p:txBody>
      </p:sp>
      <p:pic>
        <p:nvPicPr>
          <p:cNvPr id="313" name="Google Shape;313;p43"/>
          <p:cNvPicPr preferRelativeResize="0"/>
          <p:nvPr/>
        </p:nvPicPr>
        <p:blipFill>
          <a:blip r:embed="rId3">
            <a:alphaModFix/>
          </a:blip>
          <a:stretch>
            <a:fillRect/>
          </a:stretch>
        </p:blipFill>
        <p:spPr>
          <a:xfrm>
            <a:off x="5175774" y="1237050"/>
            <a:ext cx="3660825" cy="2997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4"/>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3300"/>
              <a:buNone/>
            </a:pPr>
            <a:r>
              <a:rPr lang="en"/>
              <a:t>Graphing Student Data </a:t>
            </a:r>
            <a:endParaRPr/>
          </a:p>
        </p:txBody>
      </p:sp>
      <p:pic>
        <p:nvPicPr>
          <p:cNvPr id="320" name="Google Shape;320;p44"/>
          <p:cNvPicPr preferRelativeResize="0"/>
          <p:nvPr/>
        </p:nvPicPr>
        <p:blipFill rotWithShape="1">
          <a:blip r:embed="rId3">
            <a:alphaModFix/>
          </a:blip>
          <a:srcRect b="0" l="0" r="0" t="0"/>
          <a:stretch/>
        </p:blipFill>
        <p:spPr>
          <a:xfrm>
            <a:off x="1490575" y="930525"/>
            <a:ext cx="5546051" cy="36794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25" name="Shape 325"/>
        <p:cNvGrpSpPr/>
        <p:nvPr/>
      </p:nvGrpSpPr>
      <p:grpSpPr>
        <a:xfrm>
          <a:off x="0" y="0"/>
          <a:ext cx="0" cy="0"/>
          <a:chOff x="0" y="0"/>
          <a:chExt cx="0" cy="0"/>
        </a:xfrm>
      </p:grpSpPr>
      <p:sp>
        <p:nvSpPr>
          <p:cNvPr id="326" name="Google Shape;326;p45"/>
          <p:cNvSpPr txBox="1"/>
          <p:nvPr>
            <p:ph type="title"/>
          </p:nvPr>
        </p:nvSpPr>
        <p:spPr>
          <a:xfrm>
            <a:off x="1645831" y="359427"/>
            <a:ext cx="5522700" cy="6945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8000"/>
              </a:buClr>
              <a:buSzPts val="2700"/>
              <a:buFont typeface="Calibri"/>
              <a:buNone/>
            </a:pPr>
            <a:r>
              <a:rPr lang="en" sz="2700">
                <a:solidFill>
                  <a:srgbClr val="008000"/>
                </a:solidFill>
              </a:rPr>
              <a:t>  </a:t>
            </a:r>
            <a:r>
              <a:rPr lang="en" sz="2700">
                <a:solidFill>
                  <a:srgbClr val="000000"/>
                </a:solidFill>
              </a:rPr>
              <a:t>Advanced Tier Spreadsheet</a:t>
            </a:r>
            <a:endParaRPr>
              <a:solidFill>
                <a:srgbClr val="000000"/>
              </a:solidFill>
            </a:endParaRPr>
          </a:p>
        </p:txBody>
      </p:sp>
      <p:sp>
        <p:nvSpPr>
          <p:cNvPr id="327" name="Google Shape;327;p45"/>
          <p:cNvSpPr txBox="1"/>
          <p:nvPr>
            <p:ph idx="1" type="body"/>
          </p:nvPr>
        </p:nvSpPr>
        <p:spPr>
          <a:xfrm>
            <a:off x="707419" y="1402219"/>
            <a:ext cx="8034000" cy="3394500"/>
          </a:xfrm>
          <a:prstGeom prst="rect">
            <a:avLst/>
          </a:prstGeom>
          <a:noFill/>
          <a:ln>
            <a:noFill/>
          </a:ln>
        </p:spPr>
        <p:txBody>
          <a:bodyPr anchorCtr="0" anchor="t" bIns="34275" lIns="68575" spcFirstLastPara="1" rIns="68575" wrap="square" tIns="34275">
            <a:noAutofit/>
          </a:bodyPr>
          <a:lstStyle/>
          <a:p>
            <a:pPr indent="-177800" lvl="0" marL="177800" rtl="0" algn="l">
              <a:lnSpc>
                <a:spcPct val="90000"/>
              </a:lnSpc>
              <a:spcBef>
                <a:spcPts val="0"/>
              </a:spcBef>
              <a:spcAft>
                <a:spcPts val="0"/>
              </a:spcAft>
              <a:buClr>
                <a:schemeClr val="dk1"/>
              </a:buClr>
              <a:buSzPts val="2300"/>
              <a:buFont typeface="Calibri"/>
              <a:buChar char="•"/>
            </a:pPr>
            <a:r>
              <a:rPr lang="en" sz="2300">
                <a:solidFill>
                  <a:schemeClr val="dk1"/>
                </a:solidFill>
              </a:rPr>
              <a:t>A free student information and progress monitoring tool </a:t>
            </a:r>
            <a:endParaRPr sz="2300">
              <a:solidFill>
                <a:schemeClr val="dk1"/>
              </a:solidFill>
            </a:endParaRPr>
          </a:p>
          <a:p>
            <a:pPr indent="-177800" lvl="0" marL="177800" rtl="0" algn="l">
              <a:lnSpc>
                <a:spcPct val="90000"/>
              </a:lnSpc>
              <a:spcBef>
                <a:spcPts val="0"/>
              </a:spcBef>
              <a:spcAft>
                <a:spcPts val="0"/>
              </a:spcAft>
              <a:buClr>
                <a:schemeClr val="dk1"/>
              </a:buClr>
              <a:buSzPts val="2300"/>
              <a:buFont typeface="Calibri"/>
              <a:buChar char="•"/>
            </a:pPr>
            <a:r>
              <a:rPr lang="en" sz="2300">
                <a:solidFill>
                  <a:schemeClr val="dk1"/>
                </a:solidFill>
              </a:rPr>
              <a:t>Collects and charts DPR points and other frequency data</a:t>
            </a:r>
            <a:endParaRPr sz="2300">
              <a:solidFill>
                <a:schemeClr val="dk1"/>
              </a:solidFill>
            </a:endParaRPr>
          </a:p>
          <a:p>
            <a:pPr indent="-177800" lvl="0" marL="177800" rtl="0" algn="l">
              <a:lnSpc>
                <a:spcPct val="90000"/>
              </a:lnSpc>
              <a:spcBef>
                <a:spcPts val="0"/>
              </a:spcBef>
              <a:spcAft>
                <a:spcPts val="0"/>
              </a:spcAft>
              <a:buClr>
                <a:schemeClr val="dk1"/>
              </a:buClr>
              <a:buSzPts val="2300"/>
              <a:buFont typeface="Calibri"/>
              <a:buChar char="•"/>
            </a:pPr>
            <a:r>
              <a:rPr lang="en" sz="2300">
                <a:solidFill>
                  <a:schemeClr val="dk1"/>
                </a:solidFill>
              </a:rPr>
              <a:t>Access the spreadsheet at MO SW-PBIS website.</a:t>
            </a:r>
            <a:r>
              <a:rPr lang="en" sz="2300"/>
              <a:t> </a:t>
            </a:r>
            <a:endParaRPr sz="2300"/>
          </a:p>
          <a:p>
            <a:pPr indent="-311150" lvl="1" marL="685800" rtl="0" algn="l">
              <a:lnSpc>
                <a:spcPct val="100000"/>
              </a:lnSpc>
              <a:spcBef>
                <a:spcPts val="400"/>
              </a:spcBef>
              <a:spcAft>
                <a:spcPts val="0"/>
              </a:spcAft>
              <a:buClr>
                <a:schemeClr val="dk1"/>
              </a:buClr>
              <a:buSzPts val="2300"/>
              <a:buFont typeface="Calibri"/>
              <a:buChar char="•"/>
            </a:pPr>
            <a:r>
              <a:rPr lang="en" sz="2300" u="sng">
                <a:solidFill>
                  <a:schemeClr val="hlink"/>
                </a:solidFill>
                <a:hlinkClick r:id="rId3"/>
              </a:rPr>
              <a:t>MO SW-PBS Website: Tier 2 Data Tools</a:t>
            </a:r>
            <a:endParaRPr sz="2300">
              <a:solidFill>
                <a:schemeClr val="dk1"/>
              </a:solidFill>
            </a:endParaRPr>
          </a:p>
          <a:p>
            <a:pPr indent="0" lvl="0" marL="0" rtl="0" algn="l">
              <a:lnSpc>
                <a:spcPct val="100000"/>
              </a:lnSpc>
              <a:spcBef>
                <a:spcPts val="500"/>
              </a:spcBef>
              <a:spcAft>
                <a:spcPts val="0"/>
              </a:spcAft>
              <a:buSzPts val="2400"/>
              <a:buNone/>
            </a:pPr>
            <a:r>
              <a:t/>
            </a:r>
            <a:endParaRPr sz="2300">
              <a:solidFill>
                <a:schemeClr val="dk1"/>
              </a:solidFill>
              <a:latin typeface="Arial"/>
              <a:ea typeface="Arial"/>
              <a:cs typeface="Arial"/>
              <a:sym typeface="Arial"/>
            </a:endParaRPr>
          </a:p>
          <a:p>
            <a:pPr indent="0" lvl="0" marL="0" rtl="0" algn="l">
              <a:lnSpc>
                <a:spcPct val="100000"/>
              </a:lnSpc>
              <a:spcBef>
                <a:spcPts val="500"/>
              </a:spcBef>
              <a:spcAft>
                <a:spcPts val="0"/>
              </a:spcAft>
              <a:buClr>
                <a:srgbClr val="FF0000"/>
              </a:buClr>
              <a:buSzPts val="2400"/>
              <a:buFont typeface="Arial"/>
              <a:buNone/>
            </a:pPr>
            <a:r>
              <a:t/>
            </a:r>
            <a:endParaRPr sz="2300">
              <a:latin typeface="Arial"/>
              <a:ea typeface="Arial"/>
              <a:cs typeface="Arial"/>
              <a:sym typeface="Arial"/>
            </a:endParaRPr>
          </a:p>
        </p:txBody>
      </p:sp>
      <p:pic>
        <p:nvPicPr>
          <p:cNvPr id="328" name="Google Shape;328;p45"/>
          <p:cNvPicPr preferRelativeResize="0"/>
          <p:nvPr/>
        </p:nvPicPr>
        <p:blipFill rotWithShape="1">
          <a:blip r:embed="rId4">
            <a:alphaModFix/>
          </a:blip>
          <a:srcRect b="4890" l="0" r="50765" t="25437"/>
          <a:stretch/>
        </p:blipFill>
        <p:spPr>
          <a:xfrm>
            <a:off x="2717681" y="2883314"/>
            <a:ext cx="2494500" cy="1717500"/>
          </a:xfrm>
          <a:prstGeom prst="roundRect">
            <a:avLst>
              <a:gd fmla="val 4167" name="adj"/>
            </a:avLst>
          </a:prstGeom>
          <a:solidFill>
            <a:srgbClr val="FFFFFF"/>
          </a:solidFill>
          <a:ln cap="sq" cmpd="sng" w="76200">
            <a:solidFill>
              <a:srgbClr val="EAEAEA"/>
            </a:solidFill>
            <a:prstDash val="solid"/>
            <a:miter lim="800000"/>
            <a:headEnd len="sm" w="sm" type="none"/>
            <a:tailEnd len="sm" w="sm" type="none"/>
          </a:ln>
          <a:effectLst>
            <a:reflection blurRad="0" dir="5400000" dist="5000" endA="0" endPos="28000" fadeDir="5400012" kx="0" rotWithShape="0" algn="bl" stA="33000" stPos="0" sy="-100000" ky="0"/>
          </a:effectLst>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9"/>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b="1" lang="en"/>
              <a:t>Working Agreements</a:t>
            </a:r>
            <a:endParaRPr/>
          </a:p>
        </p:txBody>
      </p:sp>
      <p:sp>
        <p:nvSpPr>
          <p:cNvPr id="144" name="Google Shape;144;p19"/>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rmAutofit fontScale="92500" lnSpcReduction="20000"/>
          </a:bodyPr>
          <a:lstStyle/>
          <a:p>
            <a:pPr indent="-101600" lvl="0" marL="254000" rtl="0" algn="l">
              <a:lnSpc>
                <a:spcPct val="100000"/>
              </a:lnSpc>
              <a:spcBef>
                <a:spcPts val="0"/>
              </a:spcBef>
              <a:spcAft>
                <a:spcPts val="0"/>
              </a:spcAft>
              <a:buSzPct val="75000"/>
              <a:buNone/>
            </a:pPr>
            <a:r>
              <a:rPr b="1" lang="en">
                <a:latin typeface="Arial"/>
                <a:ea typeface="Arial"/>
                <a:cs typeface="Arial"/>
                <a:sym typeface="Arial"/>
              </a:rPr>
              <a:t>Be Respectful</a:t>
            </a:r>
            <a:endParaRPr/>
          </a:p>
          <a:p>
            <a:pPr indent="-140970" lvl="0" marL="254000" rtl="0" algn="l">
              <a:lnSpc>
                <a:spcPct val="100000"/>
              </a:lnSpc>
              <a:spcBef>
                <a:spcPts val="500"/>
              </a:spcBef>
              <a:spcAft>
                <a:spcPts val="0"/>
              </a:spcAft>
              <a:buSzPct val="100000"/>
              <a:buChar char="•"/>
            </a:pPr>
            <a:r>
              <a:rPr lang="en">
                <a:latin typeface="Arial"/>
                <a:ea typeface="Arial"/>
                <a:cs typeface="Arial"/>
                <a:sym typeface="Arial"/>
              </a:rPr>
              <a:t> Be an active listener—open to new ideas</a:t>
            </a:r>
            <a:endParaRPr/>
          </a:p>
          <a:p>
            <a:pPr indent="-140970" lvl="0" marL="254000" rtl="0" algn="l">
              <a:lnSpc>
                <a:spcPct val="100000"/>
              </a:lnSpc>
              <a:spcBef>
                <a:spcPts val="500"/>
              </a:spcBef>
              <a:spcAft>
                <a:spcPts val="0"/>
              </a:spcAft>
              <a:buSzPct val="100000"/>
              <a:buChar char="•"/>
            </a:pPr>
            <a:r>
              <a:rPr lang="en">
                <a:latin typeface="Arial"/>
                <a:ea typeface="Arial"/>
                <a:cs typeface="Arial"/>
                <a:sym typeface="Arial"/>
              </a:rPr>
              <a:t> Use notes for side bar conversations</a:t>
            </a:r>
            <a:endParaRPr>
              <a:latin typeface="Arial"/>
              <a:ea typeface="Arial"/>
              <a:cs typeface="Arial"/>
              <a:sym typeface="Arial"/>
            </a:endParaRPr>
          </a:p>
          <a:p>
            <a:pPr indent="0" lvl="0" marL="254000" rtl="0" algn="l">
              <a:lnSpc>
                <a:spcPct val="100000"/>
              </a:lnSpc>
              <a:spcBef>
                <a:spcPts val="500"/>
              </a:spcBef>
              <a:spcAft>
                <a:spcPts val="0"/>
              </a:spcAft>
              <a:buSzPts val="2405"/>
              <a:buNone/>
            </a:pPr>
            <a:r>
              <a:t/>
            </a:r>
            <a:endParaRPr sz="600">
              <a:latin typeface="Arial"/>
              <a:ea typeface="Arial"/>
              <a:cs typeface="Arial"/>
              <a:sym typeface="Arial"/>
            </a:endParaRPr>
          </a:p>
          <a:p>
            <a:pPr indent="-101600" lvl="0" marL="254000" rtl="0" algn="l">
              <a:lnSpc>
                <a:spcPct val="100000"/>
              </a:lnSpc>
              <a:spcBef>
                <a:spcPts val="500"/>
              </a:spcBef>
              <a:spcAft>
                <a:spcPts val="0"/>
              </a:spcAft>
              <a:buSzPct val="75000"/>
              <a:buNone/>
            </a:pPr>
            <a:r>
              <a:rPr b="1" lang="en">
                <a:latin typeface="Arial"/>
                <a:ea typeface="Arial"/>
                <a:cs typeface="Arial"/>
                <a:sym typeface="Arial"/>
              </a:rPr>
              <a:t>Be Responsible</a:t>
            </a:r>
            <a:endParaRPr/>
          </a:p>
          <a:p>
            <a:pPr indent="-140970" lvl="0" marL="254000" rtl="0" algn="l">
              <a:lnSpc>
                <a:spcPct val="100000"/>
              </a:lnSpc>
              <a:spcBef>
                <a:spcPts val="500"/>
              </a:spcBef>
              <a:spcAft>
                <a:spcPts val="0"/>
              </a:spcAft>
              <a:buSzPct val="100000"/>
              <a:buChar char="•"/>
            </a:pPr>
            <a:r>
              <a:rPr lang="en">
                <a:latin typeface="Arial"/>
                <a:ea typeface="Arial"/>
                <a:cs typeface="Arial"/>
                <a:sym typeface="Arial"/>
              </a:rPr>
              <a:t> Be on time for sessions</a:t>
            </a:r>
            <a:endParaRPr/>
          </a:p>
          <a:p>
            <a:pPr indent="-140970" lvl="0" marL="254000" rtl="0" algn="l">
              <a:lnSpc>
                <a:spcPct val="100000"/>
              </a:lnSpc>
              <a:spcBef>
                <a:spcPts val="500"/>
              </a:spcBef>
              <a:spcAft>
                <a:spcPts val="0"/>
              </a:spcAft>
              <a:buSzPct val="100000"/>
              <a:buChar char="•"/>
            </a:pPr>
            <a:r>
              <a:rPr lang="en">
                <a:latin typeface="Arial"/>
                <a:ea typeface="Arial"/>
                <a:cs typeface="Arial"/>
                <a:sym typeface="Arial"/>
              </a:rPr>
              <a:t> Silence cell phones—reply appropriately</a:t>
            </a:r>
            <a:endParaRPr>
              <a:latin typeface="Arial"/>
              <a:ea typeface="Arial"/>
              <a:cs typeface="Arial"/>
              <a:sym typeface="Arial"/>
            </a:endParaRPr>
          </a:p>
          <a:p>
            <a:pPr indent="0" lvl="0" marL="254000" rtl="0" algn="l">
              <a:lnSpc>
                <a:spcPct val="100000"/>
              </a:lnSpc>
              <a:spcBef>
                <a:spcPts val="500"/>
              </a:spcBef>
              <a:spcAft>
                <a:spcPts val="0"/>
              </a:spcAft>
              <a:buSzPct val="371428"/>
              <a:buNone/>
            </a:pPr>
            <a:r>
              <a:t/>
            </a:r>
            <a:endParaRPr sz="700">
              <a:latin typeface="Arial"/>
              <a:ea typeface="Arial"/>
              <a:cs typeface="Arial"/>
              <a:sym typeface="Arial"/>
            </a:endParaRPr>
          </a:p>
          <a:p>
            <a:pPr indent="-101600" lvl="0" marL="254000" rtl="0" algn="l">
              <a:lnSpc>
                <a:spcPct val="100000"/>
              </a:lnSpc>
              <a:spcBef>
                <a:spcPts val="500"/>
              </a:spcBef>
              <a:spcAft>
                <a:spcPts val="0"/>
              </a:spcAft>
              <a:buSzPct val="75000"/>
              <a:buNone/>
            </a:pPr>
            <a:r>
              <a:rPr b="1" lang="en">
                <a:latin typeface="Arial"/>
                <a:ea typeface="Arial"/>
                <a:cs typeface="Arial"/>
                <a:sym typeface="Arial"/>
              </a:rPr>
              <a:t>Be a Problem Solver</a:t>
            </a:r>
            <a:endParaRPr/>
          </a:p>
          <a:p>
            <a:pPr indent="-140970" lvl="0" marL="254000" rtl="0" algn="l">
              <a:lnSpc>
                <a:spcPct val="100000"/>
              </a:lnSpc>
              <a:spcBef>
                <a:spcPts val="500"/>
              </a:spcBef>
              <a:spcAft>
                <a:spcPts val="0"/>
              </a:spcAft>
              <a:buSzPct val="100000"/>
              <a:buChar char="•"/>
            </a:pPr>
            <a:r>
              <a:rPr lang="en">
                <a:latin typeface="Arial"/>
                <a:ea typeface="Arial"/>
                <a:cs typeface="Arial"/>
                <a:sym typeface="Arial"/>
              </a:rPr>
              <a:t> Follow the decision making process</a:t>
            </a:r>
            <a:endParaRPr/>
          </a:p>
          <a:p>
            <a:pPr indent="-140970" lvl="0" marL="254000" rtl="0" algn="l">
              <a:lnSpc>
                <a:spcPct val="100000"/>
              </a:lnSpc>
              <a:spcBef>
                <a:spcPts val="500"/>
              </a:spcBef>
              <a:spcAft>
                <a:spcPts val="0"/>
              </a:spcAft>
              <a:buSzPct val="100000"/>
              <a:buChar char="•"/>
            </a:pPr>
            <a:r>
              <a:rPr lang="en">
                <a:latin typeface="Arial"/>
                <a:ea typeface="Arial"/>
                <a:cs typeface="Arial"/>
                <a:sym typeface="Arial"/>
              </a:rPr>
              <a:t> Work toward consensus and support decisions of the group</a:t>
            </a:r>
            <a:endParaRPr>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6"/>
          <p:cNvSpPr txBox="1"/>
          <p:nvPr>
            <p:ph type="title"/>
          </p:nvPr>
        </p:nvSpPr>
        <p:spPr>
          <a:xfrm>
            <a:off x="457200" y="205978"/>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 Graph from ADV. Tiers of Weekly Progress</a:t>
            </a:r>
            <a:endParaRPr/>
          </a:p>
        </p:txBody>
      </p:sp>
      <p:pic>
        <p:nvPicPr>
          <p:cNvPr id="334" name="Google Shape;334;p46" title="Chart"/>
          <p:cNvPicPr preferRelativeResize="0"/>
          <p:nvPr/>
        </p:nvPicPr>
        <p:blipFill>
          <a:blip r:embed="rId3">
            <a:alphaModFix/>
          </a:blip>
          <a:stretch>
            <a:fillRect/>
          </a:stretch>
        </p:blipFill>
        <p:spPr>
          <a:xfrm>
            <a:off x="2054800" y="1124125"/>
            <a:ext cx="5514750" cy="34099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39" name="Shape 339"/>
        <p:cNvGrpSpPr/>
        <p:nvPr/>
      </p:nvGrpSpPr>
      <p:grpSpPr>
        <a:xfrm>
          <a:off x="0" y="0"/>
          <a:ext cx="0" cy="0"/>
          <a:chOff x="0" y="0"/>
          <a:chExt cx="0" cy="0"/>
        </a:xfrm>
      </p:grpSpPr>
      <p:sp>
        <p:nvSpPr>
          <p:cNvPr id="340" name="Google Shape;340;p47"/>
          <p:cNvSpPr txBox="1"/>
          <p:nvPr>
            <p:ph type="title"/>
          </p:nvPr>
        </p:nvSpPr>
        <p:spPr>
          <a:xfrm>
            <a:off x="457200" y="342909"/>
            <a:ext cx="8229600" cy="8574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rgbClr val="008000"/>
              </a:buClr>
              <a:buSzPts val="2700"/>
              <a:buFont typeface="Calibri"/>
              <a:buNone/>
            </a:pPr>
            <a:r>
              <a:rPr b="1" lang="en" sz="2700">
                <a:solidFill>
                  <a:srgbClr val="000000"/>
                </a:solidFill>
              </a:rPr>
              <a:t>Considerations for </a:t>
            </a:r>
            <a:endParaRPr b="1" sz="2700">
              <a:solidFill>
                <a:srgbClr val="000000"/>
              </a:solidFill>
            </a:endParaRPr>
          </a:p>
          <a:p>
            <a:pPr indent="0" lvl="0" marL="0" rtl="0" algn="ctr">
              <a:lnSpc>
                <a:spcPct val="100000"/>
              </a:lnSpc>
              <a:spcBef>
                <a:spcPts val="0"/>
              </a:spcBef>
              <a:spcAft>
                <a:spcPts val="0"/>
              </a:spcAft>
              <a:buClr>
                <a:srgbClr val="008000"/>
              </a:buClr>
              <a:buSzPts val="2700"/>
              <a:buFont typeface="Calibri"/>
              <a:buNone/>
            </a:pPr>
            <a:r>
              <a:rPr b="1" lang="en" sz="2700">
                <a:solidFill>
                  <a:srgbClr val="000000"/>
                </a:solidFill>
              </a:rPr>
              <a:t>Developing your Data Collection Process   </a:t>
            </a:r>
            <a:r>
              <a:rPr lang="en" sz="2700">
                <a:solidFill>
                  <a:srgbClr val="008000"/>
                </a:solidFill>
              </a:rPr>
              <a:t> </a:t>
            </a:r>
            <a:r>
              <a:rPr lang="en" sz="3000">
                <a:solidFill>
                  <a:srgbClr val="000000"/>
                </a:solidFill>
              </a:rPr>
              <a:t> </a:t>
            </a:r>
            <a:endParaRPr sz="3000">
              <a:solidFill>
                <a:srgbClr val="000000"/>
              </a:solidFill>
            </a:endParaRPr>
          </a:p>
          <a:p>
            <a:pPr indent="0" lvl="0" marL="0" rtl="0" algn="ctr">
              <a:lnSpc>
                <a:spcPct val="100000"/>
              </a:lnSpc>
              <a:spcBef>
                <a:spcPts val="0"/>
              </a:spcBef>
              <a:spcAft>
                <a:spcPts val="0"/>
              </a:spcAft>
              <a:buClr>
                <a:srgbClr val="008000"/>
              </a:buClr>
              <a:buSzPts val="2700"/>
              <a:buFont typeface="Calibri"/>
              <a:buNone/>
            </a:pPr>
            <a:r>
              <a:t/>
            </a:r>
            <a:endParaRPr>
              <a:solidFill>
                <a:srgbClr val="000000"/>
              </a:solidFill>
            </a:endParaRPr>
          </a:p>
        </p:txBody>
      </p:sp>
      <p:sp>
        <p:nvSpPr>
          <p:cNvPr id="341" name="Google Shape;341;p47"/>
          <p:cNvSpPr txBox="1"/>
          <p:nvPr>
            <p:ph idx="1" type="body"/>
          </p:nvPr>
        </p:nvSpPr>
        <p:spPr>
          <a:xfrm>
            <a:off x="457200" y="1350188"/>
            <a:ext cx="8229600" cy="3394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400"/>
              <a:buNone/>
            </a:pPr>
            <a:r>
              <a:rPr lang="en" sz="2200">
                <a:solidFill>
                  <a:schemeClr val="dk1"/>
                </a:solidFill>
                <a:latin typeface="Arial"/>
                <a:ea typeface="Arial"/>
                <a:cs typeface="Arial"/>
                <a:sym typeface="Arial"/>
              </a:rPr>
              <a:t>Organization Suggestions to consider: </a:t>
            </a:r>
            <a:endParaRPr sz="2200">
              <a:solidFill>
                <a:schemeClr val="dk1"/>
              </a:solidFill>
              <a:latin typeface="Arial"/>
              <a:ea typeface="Arial"/>
              <a:cs typeface="Arial"/>
              <a:sym typeface="Arial"/>
            </a:endParaRPr>
          </a:p>
          <a:p>
            <a:pPr indent="-177800" lvl="0" marL="177800" rtl="0" algn="l">
              <a:lnSpc>
                <a:spcPct val="100000"/>
              </a:lnSpc>
              <a:spcBef>
                <a:spcPts val="0"/>
              </a:spcBef>
              <a:spcAft>
                <a:spcPts val="0"/>
              </a:spcAft>
              <a:buClr>
                <a:schemeClr val="dk1"/>
              </a:buClr>
              <a:buSzPts val="2200"/>
              <a:buChar char="•"/>
            </a:pPr>
            <a:r>
              <a:rPr lang="en" sz="2200">
                <a:solidFill>
                  <a:schemeClr val="dk1"/>
                </a:solidFill>
                <a:latin typeface="Arial"/>
                <a:ea typeface="Arial"/>
                <a:cs typeface="Arial"/>
                <a:sym typeface="Arial"/>
              </a:rPr>
              <a:t>Create a common data folder    </a:t>
            </a:r>
            <a:endParaRPr sz="2200">
              <a:solidFill>
                <a:schemeClr val="dk1"/>
              </a:solidFill>
              <a:latin typeface="Arial"/>
              <a:ea typeface="Arial"/>
              <a:cs typeface="Arial"/>
              <a:sym typeface="Arial"/>
            </a:endParaRPr>
          </a:p>
          <a:p>
            <a:pPr indent="-177800" lvl="0" marL="177800" rtl="0" algn="l">
              <a:lnSpc>
                <a:spcPct val="100000"/>
              </a:lnSpc>
              <a:spcBef>
                <a:spcPts val="0"/>
              </a:spcBef>
              <a:spcAft>
                <a:spcPts val="0"/>
              </a:spcAft>
              <a:buClr>
                <a:schemeClr val="dk1"/>
              </a:buClr>
              <a:buSzPts val="2200"/>
              <a:buChar char="•"/>
            </a:pPr>
            <a:r>
              <a:rPr lang="en" sz="2200">
                <a:solidFill>
                  <a:schemeClr val="dk1"/>
                </a:solidFill>
                <a:latin typeface="Arial"/>
                <a:ea typeface="Arial"/>
                <a:cs typeface="Arial"/>
                <a:sym typeface="Arial"/>
              </a:rPr>
              <a:t>Use one spreadsheet to record data of all students participating in Tier 2 Interventions. </a:t>
            </a:r>
            <a:endParaRPr sz="2200">
              <a:solidFill>
                <a:schemeClr val="dk1"/>
              </a:solidFill>
              <a:latin typeface="Arial"/>
              <a:ea typeface="Arial"/>
              <a:cs typeface="Arial"/>
              <a:sym typeface="Arial"/>
            </a:endParaRPr>
          </a:p>
          <a:p>
            <a:pPr indent="-177800" lvl="0" marL="177800" rtl="0" algn="l">
              <a:lnSpc>
                <a:spcPct val="100000"/>
              </a:lnSpc>
              <a:spcBef>
                <a:spcPts val="0"/>
              </a:spcBef>
              <a:spcAft>
                <a:spcPts val="0"/>
              </a:spcAft>
              <a:buClr>
                <a:schemeClr val="dk1"/>
              </a:buClr>
              <a:buSzPts val="2200"/>
              <a:buChar char="•"/>
            </a:pPr>
            <a:r>
              <a:rPr lang="en" sz="2200">
                <a:solidFill>
                  <a:schemeClr val="dk1"/>
                </a:solidFill>
                <a:latin typeface="Arial"/>
                <a:ea typeface="Arial"/>
                <a:cs typeface="Arial"/>
                <a:sym typeface="Arial"/>
              </a:rPr>
              <a:t>Use a seperate spreadsheet for each intervention</a:t>
            </a:r>
            <a:endParaRPr sz="2200">
              <a:solidFill>
                <a:schemeClr val="dk1"/>
              </a:solidFill>
              <a:latin typeface="Arial"/>
              <a:ea typeface="Arial"/>
              <a:cs typeface="Arial"/>
              <a:sym typeface="Arial"/>
            </a:endParaRPr>
          </a:p>
          <a:p>
            <a:pPr indent="-177800" lvl="0" marL="177800" rtl="0" algn="l">
              <a:lnSpc>
                <a:spcPct val="100000"/>
              </a:lnSpc>
              <a:spcBef>
                <a:spcPts val="0"/>
              </a:spcBef>
              <a:spcAft>
                <a:spcPts val="0"/>
              </a:spcAft>
              <a:buClr>
                <a:schemeClr val="dk1"/>
              </a:buClr>
              <a:buSzPts val="2200"/>
              <a:buFont typeface="Arial"/>
              <a:buChar char="•"/>
            </a:pPr>
            <a:r>
              <a:rPr lang="en" sz="2200">
                <a:solidFill>
                  <a:schemeClr val="dk1"/>
                </a:solidFill>
                <a:latin typeface="Arial"/>
                <a:ea typeface="Arial"/>
                <a:cs typeface="Arial"/>
                <a:sym typeface="Arial"/>
              </a:rPr>
              <a:t>Use a separate spreadsheet for each facilitator  </a:t>
            </a:r>
            <a:endParaRPr sz="2200">
              <a:solidFill>
                <a:schemeClr val="dk1"/>
              </a:solidFill>
              <a:latin typeface="Arial"/>
              <a:ea typeface="Arial"/>
              <a:cs typeface="Arial"/>
              <a:sym typeface="Arial"/>
            </a:endParaRPr>
          </a:p>
          <a:p>
            <a:pPr indent="-177800" lvl="0" marL="177800" rtl="0" algn="l">
              <a:lnSpc>
                <a:spcPct val="100000"/>
              </a:lnSpc>
              <a:spcBef>
                <a:spcPts val="0"/>
              </a:spcBef>
              <a:spcAft>
                <a:spcPts val="0"/>
              </a:spcAft>
              <a:buClr>
                <a:schemeClr val="dk1"/>
              </a:buClr>
              <a:buSzPts val="2200"/>
              <a:buFont typeface="Arial"/>
              <a:buChar char="•"/>
            </a:pPr>
            <a:r>
              <a:rPr lang="en" sz="2200">
                <a:solidFill>
                  <a:schemeClr val="dk1"/>
                </a:solidFill>
                <a:latin typeface="Arial"/>
                <a:ea typeface="Arial"/>
                <a:cs typeface="Arial"/>
                <a:sym typeface="Arial"/>
              </a:rPr>
              <a:t>Who will be responsible for entering the daily data?</a:t>
            </a:r>
            <a:endParaRPr sz="2200">
              <a:solidFill>
                <a:schemeClr val="dk1"/>
              </a:solidFill>
              <a:latin typeface="Arial"/>
              <a:ea typeface="Arial"/>
              <a:cs typeface="Arial"/>
              <a:sym typeface="Arial"/>
            </a:endParaRPr>
          </a:p>
          <a:p>
            <a:pPr indent="-177800" lvl="0" marL="177800" rtl="0" algn="l">
              <a:lnSpc>
                <a:spcPct val="100000"/>
              </a:lnSpc>
              <a:spcBef>
                <a:spcPts val="0"/>
              </a:spcBef>
              <a:spcAft>
                <a:spcPts val="0"/>
              </a:spcAft>
              <a:buClr>
                <a:schemeClr val="dk1"/>
              </a:buClr>
              <a:buSzPts val="2200"/>
              <a:buFont typeface="Arial"/>
              <a:buChar char="•"/>
            </a:pPr>
            <a:r>
              <a:rPr lang="en" sz="2200">
                <a:solidFill>
                  <a:schemeClr val="dk1"/>
                </a:solidFill>
                <a:latin typeface="Arial"/>
                <a:ea typeface="Arial"/>
                <a:cs typeface="Arial"/>
                <a:sym typeface="Arial"/>
              </a:rPr>
              <a:t>When will it be entered?</a:t>
            </a:r>
            <a:endParaRPr sz="2200">
              <a:solidFill>
                <a:schemeClr val="dk1"/>
              </a:solidFill>
              <a:latin typeface="Arial"/>
              <a:ea typeface="Arial"/>
              <a:cs typeface="Arial"/>
              <a:sym typeface="Arial"/>
            </a:endParaRPr>
          </a:p>
          <a:p>
            <a:pPr indent="0" lvl="0" marL="342900" rtl="0" algn="l">
              <a:lnSpc>
                <a:spcPct val="100000"/>
              </a:lnSpc>
              <a:spcBef>
                <a:spcPts val="0"/>
              </a:spcBef>
              <a:spcAft>
                <a:spcPts val="0"/>
              </a:spcAft>
              <a:buSzPts val="2400"/>
              <a:buNone/>
            </a:pPr>
            <a:r>
              <a:t/>
            </a:r>
            <a:endParaRPr sz="2200">
              <a:solidFill>
                <a:schemeClr val="dk1"/>
              </a:solidFill>
              <a:latin typeface="Arial"/>
              <a:ea typeface="Arial"/>
              <a:cs typeface="Arial"/>
              <a:sym typeface="Arial"/>
            </a:endParaRPr>
          </a:p>
          <a:p>
            <a:pPr indent="0" lvl="0" marL="342900" rtl="0" algn="l">
              <a:lnSpc>
                <a:spcPct val="100000"/>
              </a:lnSpc>
              <a:spcBef>
                <a:spcPts val="0"/>
              </a:spcBef>
              <a:spcAft>
                <a:spcPts val="0"/>
              </a:spcAft>
              <a:buSzPts val="2400"/>
              <a:buNone/>
            </a:pPr>
            <a:r>
              <a:t/>
            </a:r>
            <a:endParaRPr sz="2200">
              <a:latin typeface="Arial"/>
              <a:ea typeface="Arial"/>
              <a:cs typeface="Arial"/>
              <a:sym typeface="Arial"/>
            </a:endParaRPr>
          </a:p>
          <a:p>
            <a:pPr indent="0" lvl="0" marL="0" rtl="0" algn="l">
              <a:lnSpc>
                <a:spcPct val="100000"/>
              </a:lnSpc>
              <a:spcBef>
                <a:spcPts val="500"/>
              </a:spcBef>
              <a:spcAft>
                <a:spcPts val="0"/>
              </a:spcAft>
              <a:buClr>
                <a:srgbClr val="FF0000"/>
              </a:buClr>
              <a:buSzPts val="2400"/>
              <a:buFont typeface="Arial"/>
              <a:buNone/>
            </a:pPr>
            <a:r>
              <a:t/>
            </a:r>
            <a:endParaRPr sz="2200">
              <a:solidFill>
                <a:srgbClr val="000000"/>
              </a:solidFill>
              <a:latin typeface="Arial"/>
              <a:ea typeface="Arial"/>
              <a:cs typeface="Arial"/>
              <a:sym typeface="Arial"/>
            </a:endParaRPr>
          </a:p>
          <a:p>
            <a:pPr indent="0" lvl="0" marL="0" rtl="0" algn="l">
              <a:lnSpc>
                <a:spcPct val="100000"/>
              </a:lnSpc>
              <a:spcBef>
                <a:spcPts val="500"/>
              </a:spcBef>
              <a:spcAft>
                <a:spcPts val="0"/>
              </a:spcAft>
              <a:buClr>
                <a:srgbClr val="FF0000"/>
              </a:buClr>
              <a:buSzPts val="2400"/>
              <a:buFont typeface="Arial"/>
              <a:buNone/>
            </a:pPr>
            <a:r>
              <a:t/>
            </a:r>
            <a:endParaRPr sz="2300">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8"/>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3300"/>
              <a:buNone/>
            </a:pPr>
            <a:r>
              <a:rPr lang="en"/>
              <a:t>Team Review of Student Data </a:t>
            </a:r>
            <a:endParaRPr/>
          </a:p>
        </p:txBody>
      </p:sp>
      <p:sp>
        <p:nvSpPr>
          <p:cNvPr id="348" name="Google Shape;348;p48"/>
          <p:cNvSpPr txBox="1"/>
          <p:nvPr>
            <p:ph idx="1" type="body"/>
          </p:nvPr>
        </p:nvSpPr>
        <p:spPr>
          <a:xfrm>
            <a:off x="457200" y="1200150"/>
            <a:ext cx="3745500" cy="3394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500"/>
              </a:spcBef>
              <a:spcAft>
                <a:spcPts val="0"/>
              </a:spcAft>
              <a:buSzPts val="2400"/>
              <a:buNone/>
            </a:pPr>
            <a:r>
              <a:rPr lang="en"/>
              <a:t>Team should review data on a bi-weekly basis to determine if the intervention is meeting the student’s needs. </a:t>
            </a:r>
            <a:endParaRPr/>
          </a:p>
          <a:p>
            <a:pPr indent="0" lvl="0" marL="0" rtl="0" algn="l">
              <a:lnSpc>
                <a:spcPct val="100000"/>
              </a:lnSpc>
              <a:spcBef>
                <a:spcPts val="500"/>
              </a:spcBef>
              <a:spcAft>
                <a:spcPts val="0"/>
              </a:spcAft>
              <a:buSzPts val="2400"/>
              <a:buNone/>
            </a:pPr>
            <a:r>
              <a:rPr lang="en"/>
              <a:t>This document might be a helpful tool for organizing your meetings. </a:t>
            </a:r>
            <a:endParaRPr/>
          </a:p>
        </p:txBody>
      </p:sp>
      <p:sp>
        <p:nvSpPr>
          <p:cNvPr id="349" name="Google Shape;349;p48"/>
          <p:cNvSpPr txBox="1"/>
          <p:nvPr/>
        </p:nvSpPr>
        <p:spPr>
          <a:xfrm>
            <a:off x="769213" y="4330063"/>
            <a:ext cx="3745500" cy="3078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p:txBody>
      </p:sp>
      <p:pic>
        <p:nvPicPr>
          <p:cNvPr id="350" name="Google Shape;350;p48"/>
          <p:cNvPicPr preferRelativeResize="0"/>
          <p:nvPr/>
        </p:nvPicPr>
        <p:blipFill rotWithShape="1">
          <a:blip r:embed="rId3">
            <a:alphaModFix/>
          </a:blip>
          <a:srcRect b="0" l="0" r="0" t="0"/>
          <a:stretch/>
        </p:blipFill>
        <p:spPr>
          <a:xfrm>
            <a:off x="5068575" y="1009749"/>
            <a:ext cx="3064350" cy="3394500"/>
          </a:xfrm>
          <a:prstGeom prst="rect">
            <a:avLst/>
          </a:prstGeom>
          <a:noFill/>
          <a:ln>
            <a:noFill/>
          </a:ln>
        </p:spPr>
      </p:pic>
      <p:sp>
        <p:nvSpPr>
          <p:cNvPr id="351" name="Google Shape;351;p48"/>
          <p:cNvSpPr/>
          <p:nvPr/>
        </p:nvSpPr>
        <p:spPr>
          <a:xfrm>
            <a:off x="8574975" y="4152075"/>
            <a:ext cx="465600" cy="5346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48"/>
          <p:cNvSpPr txBox="1"/>
          <p:nvPr/>
        </p:nvSpPr>
        <p:spPr>
          <a:xfrm>
            <a:off x="5068575" y="4286250"/>
            <a:ext cx="3506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rPr>
              <a:t>AT-C7L2 Pre-Meeting Organizer</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49"/>
          <p:cNvSpPr txBox="1"/>
          <p:nvPr>
            <p:ph type="title"/>
          </p:nvPr>
        </p:nvSpPr>
        <p:spPr>
          <a:xfrm>
            <a:off x="2364246" y="412625"/>
            <a:ext cx="4346100" cy="7035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3300"/>
              <a:buNone/>
            </a:pPr>
            <a:r>
              <a:rPr lang="en"/>
              <a:t>Discussion </a:t>
            </a:r>
            <a:endParaRPr/>
          </a:p>
        </p:txBody>
      </p:sp>
      <p:sp>
        <p:nvSpPr>
          <p:cNvPr id="358" name="Google Shape;358;p49"/>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p>
            <a:pPr indent="-177800" lvl="0" marL="177800" rtl="0" algn="l">
              <a:lnSpc>
                <a:spcPct val="100000"/>
              </a:lnSpc>
              <a:spcBef>
                <a:spcPts val="0"/>
              </a:spcBef>
              <a:spcAft>
                <a:spcPts val="0"/>
              </a:spcAft>
              <a:buClr>
                <a:schemeClr val="dk1"/>
              </a:buClr>
              <a:buSzPts val="2300"/>
              <a:buFont typeface="Calibri"/>
              <a:buChar char="•"/>
            </a:pPr>
            <a:r>
              <a:rPr lang="en" sz="2300">
                <a:solidFill>
                  <a:schemeClr val="dk1"/>
                </a:solidFill>
              </a:rPr>
              <a:t>What will your common data folder look like?</a:t>
            </a:r>
            <a:endParaRPr sz="2300">
              <a:solidFill>
                <a:schemeClr val="dk1"/>
              </a:solidFill>
            </a:endParaRPr>
          </a:p>
          <a:p>
            <a:pPr indent="-177800" lvl="0" marL="177800" rtl="0" algn="l">
              <a:lnSpc>
                <a:spcPct val="100000"/>
              </a:lnSpc>
              <a:spcBef>
                <a:spcPts val="0"/>
              </a:spcBef>
              <a:spcAft>
                <a:spcPts val="0"/>
              </a:spcAft>
              <a:buClr>
                <a:schemeClr val="dk1"/>
              </a:buClr>
              <a:buSzPts val="2300"/>
              <a:buFont typeface="Calibri"/>
              <a:buChar char="•"/>
            </a:pPr>
            <a:r>
              <a:rPr lang="en" sz="2300">
                <a:solidFill>
                  <a:schemeClr val="dk1"/>
                </a:solidFill>
              </a:rPr>
              <a:t>Where will it be stored ?</a:t>
            </a:r>
            <a:endParaRPr sz="2300">
              <a:solidFill>
                <a:schemeClr val="dk1"/>
              </a:solidFill>
            </a:endParaRPr>
          </a:p>
          <a:p>
            <a:pPr indent="-177800" lvl="0" marL="177800" rtl="0" algn="l">
              <a:lnSpc>
                <a:spcPct val="100000"/>
              </a:lnSpc>
              <a:spcBef>
                <a:spcPts val="0"/>
              </a:spcBef>
              <a:spcAft>
                <a:spcPts val="0"/>
              </a:spcAft>
              <a:buClr>
                <a:schemeClr val="dk1"/>
              </a:buClr>
              <a:buSzPts val="2300"/>
              <a:buFont typeface="Calibri"/>
              <a:buChar char="•"/>
            </a:pPr>
            <a:r>
              <a:rPr lang="en" sz="2300">
                <a:solidFill>
                  <a:schemeClr val="dk1"/>
                </a:solidFill>
              </a:rPr>
              <a:t>Who will have access to it?   </a:t>
            </a:r>
            <a:endParaRPr sz="2300">
              <a:solidFill>
                <a:schemeClr val="dk1"/>
              </a:solidFill>
            </a:endParaRPr>
          </a:p>
          <a:p>
            <a:pPr indent="-177800" lvl="0" marL="177800" rtl="0" algn="l">
              <a:lnSpc>
                <a:spcPct val="100000"/>
              </a:lnSpc>
              <a:spcBef>
                <a:spcPts val="0"/>
              </a:spcBef>
              <a:spcAft>
                <a:spcPts val="0"/>
              </a:spcAft>
              <a:buClr>
                <a:schemeClr val="dk1"/>
              </a:buClr>
              <a:buSzPts val="2300"/>
              <a:buFont typeface="Calibri"/>
              <a:buChar char="•"/>
            </a:pPr>
            <a:r>
              <a:rPr lang="en" sz="2300">
                <a:solidFill>
                  <a:schemeClr val="dk1"/>
                </a:solidFill>
              </a:rPr>
              <a:t>Who will be responsible for entering the weekly data?</a:t>
            </a:r>
            <a:endParaRPr sz="2300">
              <a:solidFill>
                <a:schemeClr val="dk1"/>
              </a:solidFill>
            </a:endParaRPr>
          </a:p>
          <a:p>
            <a:pPr indent="-177800" lvl="0" marL="177800" rtl="0" algn="l">
              <a:lnSpc>
                <a:spcPct val="100000"/>
              </a:lnSpc>
              <a:spcBef>
                <a:spcPts val="0"/>
              </a:spcBef>
              <a:spcAft>
                <a:spcPts val="0"/>
              </a:spcAft>
              <a:buClr>
                <a:schemeClr val="dk1"/>
              </a:buClr>
              <a:buSzPts val="2300"/>
              <a:buFont typeface="Calibri"/>
              <a:buChar char="•"/>
            </a:pPr>
            <a:r>
              <a:rPr lang="en" sz="2300">
                <a:solidFill>
                  <a:schemeClr val="dk1"/>
                </a:solidFill>
              </a:rPr>
              <a:t>When will it be entered?</a:t>
            </a:r>
            <a:endParaRPr sz="2300">
              <a:solidFill>
                <a:schemeClr val="dk1"/>
              </a:solidFill>
            </a:endParaRPr>
          </a:p>
          <a:p>
            <a:pPr indent="0" lvl="0" marL="342900" rtl="0" algn="l">
              <a:lnSpc>
                <a:spcPct val="100000"/>
              </a:lnSpc>
              <a:spcBef>
                <a:spcPts val="0"/>
              </a:spcBef>
              <a:spcAft>
                <a:spcPts val="0"/>
              </a:spcAft>
              <a:buClr>
                <a:schemeClr val="dk1"/>
              </a:buClr>
              <a:buSzPts val="800"/>
              <a:buFont typeface="Arial"/>
              <a:buNone/>
            </a:pPr>
            <a:r>
              <a:t/>
            </a:r>
            <a:endParaRPr sz="2300">
              <a:solidFill>
                <a:schemeClr val="dk1"/>
              </a:solidFill>
            </a:endParaRPr>
          </a:p>
          <a:p>
            <a:pPr indent="0" lvl="0" marL="342900" rtl="0" algn="l">
              <a:lnSpc>
                <a:spcPct val="100000"/>
              </a:lnSpc>
              <a:spcBef>
                <a:spcPts val="0"/>
              </a:spcBef>
              <a:spcAft>
                <a:spcPts val="0"/>
              </a:spcAft>
              <a:buClr>
                <a:schemeClr val="dk1"/>
              </a:buClr>
              <a:buSzPts val="800"/>
              <a:buFont typeface="Arial"/>
              <a:buNone/>
            </a:pPr>
            <a:r>
              <a:t/>
            </a:r>
            <a:endParaRPr sz="2300">
              <a:solidFill>
                <a:schemeClr val="dk1"/>
              </a:solidFill>
            </a:endParaRPr>
          </a:p>
          <a:p>
            <a:pPr indent="0" lvl="0" marL="0" rtl="0" algn="l">
              <a:lnSpc>
                <a:spcPct val="100000"/>
              </a:lnSpc>
              <a:spcBef>
                <a:spcPts val="500"/>
              </a:spcBef>
              <a:spcAft>
                <a:spcPts val="0"/>
              </a:spcAft>
              <a:buClr>
                <a:srgbClr val="FF0000"/>
              </a:buClr>
              <a:buSzPts val="2400"/>
              <a:buFont typeface="Arial"/>
              <a:buNone/>
            </a:pPr>
            <a:r>
              <a:t/>
            </a:r>
            <a:endParaRPr sz="2200">
              <a:solidFill>
                <a:schemeClr val="dk1"/>
              </a:solidFill>
              <a:latin typeface="Arial"/>
              <a:ea typeface="Arial"/>
              <a:cs typeface="Arial"/>
              <a:sym typeface="Arial"/>
            </a:endParaRPr>
          </a:p>
          <a:p>
            <a:pPr indent="0" lvl="0" marL="0" rtl="0" algn="l">
              <a:lnSpc>
                <a:spcPct val="100000"/>
              </a:lnSpc>
              <a:spcBef>
                <a:spcPts val="500"/>
              </a:spcBef>
              <a:spcAft>
                <a:spcPts val="0"/>
              </a:spcAft>
              <a:buClr>
                <a:srgbClr val="FF0000"/>
              </a:buClr>
              <a:buSzPts val="2400"/>
              <a:buFont typeface="Arial"/>
              <a:buNone/>
            </a:pPr>
            <a:r>
              <a:t/>
            </a:r>
            <a:endParaRPr sz="2300">
              <a:solidFill>
                <a:schemeClr val="dk1"/>
              </a:solidFill>
              <a:latin typeface="Arial"/>
              <a:ea typeface="Arial"/>
              <a:cs typeface="Arial"/>
              <a:sym typeface="Arial"/>
            </a:endParaRPr>
          </a:p>
          <a:p>
            <a:pPr indent="0" lvl="0" marL="0" rtl="0" algn="l">
              <a:lnSpc>
                <a:spcPct val="100000"/>
              </a:lnSpc>
              <a:spcBef>
                <a:spcPts val="500"/>
              </a:spcBef>
              <a:spcAft>
                <a:spcPts val="0"/>
              </a:spcAft>
              <a:buSzPts val="2400"/>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2" name="Shape 362"/>
        <p:cNvGrpSpPr/>
        <p:nvPr/>
      </p:nvGrpSpPr>
      <p:grpSpPr>
        <a:xfrm>
          <a:off x="0" y="0"/>
          <a:ext cx="0" cy="0"/>
          <a:chOff x="0" y="0"/>
          <a:chExt cx="0" cy="0"/>
        </a:xfrm>
      </p:grpSpPr>
      <p:sp>
        <p:nvSpPr>
          <p:cNvPr id="363" name="Google Shape;363;p50"/>
          <p:cNvSpPr txBox="1"/>
          <p:nvPr>
            <p:ph type="title"/>
          </p:nvPr>
        </p:nvSpPr>
        <p:spPr>
          <a:xfrm>
            <a:off x="1471882" y="368764"/>
            <a:ext cx="7363500" cy="6945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Pause &amp; Reflect</a:t>
            </a:r>
            <a:endParaRPr/>
          </a:p>
        </p:txBody>
      </p:sp>
      <p:sp>
        <p:nvSpPr>
          <p:cNvPr id="364" name="Google Shape;364;p50"/>
          <p:cNvSpPr txBox="1"/>
          <p:nvPr>
            <p:ph idx="1" type="body"/>
          </p:nvPr>
        </p:nvSpPr>
        <p:spPr>
          <a:xfrm>
            <a:off x="457200" y="1596850"/>
            <a:ext cx="4663800" cy="2997900"/>
          </a:xfrm>
          <a:prstGeom prst="rect">
            <a:avLst/>
          </a:prstGeom>
          <a:noFill/>
          <a:ln>
            <a:noFill/>
          </a:ln>
        </p:spPr>
        <p:txBody>
          <a:bodyPr anchorCtr="0" anchor="t" bIns="68575" lIns="68575" spcFirstLastPara="1" rIns="68575" wrap="square" tIns="68575">
            <a:noAutofit/>
          </a:bodyPr>
          <a:lstStyle/>
          <a:p>
            <a:pPr indent="-381000" lvl="0" marL="457200" marR="0" rtl="0" algn="l">
              <a:lnSpc>
                <a:spcPct val="100000"/>
              </a:lnSpc>
              <a:spcBef>
                <a:spcPts val="500"/>
              </a:spcBef>
              <a:spcAft>
                <a:spcPts val="0"/>
              </a:spcAft>
              <a:buClr>
                <a:schemeClr val="dk1"/>
              </a:buClr>
              <a:buSzPts val="2400"/>
              <a:buAutoNum type="arabicPeriod"/>
            </a:pPr>
            <a:r>
              <a:rPr lang="en">
                <a:solidFill>
                  <a:schemeClr val="dk1"/>
                </a:solidFill>
              </a:rPr>
              <a:t>What steps do you need to add to your action plan to develop your data collection process ? </a:t>
            </a:r>
            <a:endParaRPr>
              <a:solidFill>
                <a:schemeClr val="dk1"/>
              </a:solidFill>
            </a:endParaRPr>
          </a:p>
        </p:txBody>
      </p:sp>
      <p:pic>
        <p:nvPicPr>
          <p:cNvPr id="365" name="Google Shape;365;p50"/>
          <p:cNvPicPr preferRelativeResize="0"/>
          <p:nvPr/>
        </p:nvPicPr>
        <p:blipFill>
          <a:blip r:embed="rId3">
            <a:alphaModFix/>
          </a:blip>
          <a:stretch>
            <a:fillRect/>
          </a:stretch>
        </p:blipFill>
        <p:spPr>
          <a:xfrm>
            <a:off x="5657849" y="1237050"/>
            <a:ext cx="3178751" cy="2997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69" name="Shape 369"/>
        <p:cNvGrpSpPr/>
        <p:nvPr/>
      </p:nvGrpSpPr>
      <p:grpSpPr>
        <a:xfrm>
          <a:off x="0" y="0"/>
          <a:ext cx="0" cy="0"/>
          <a:chOff x="0" y="0"/>
          <a:chExt cx="0" cy="0"/>
        </a:xfrm>
      </p:grpSpPr>
      <p:sp>
        <p:nvSpPr>
          <p:cNvPr id="370" name="Google Shape;370;p51"/>
          <p:cNvSpPr txBox="1"/>
          <p:nvPr>
            <p:ph type="title"/>
          </p:nvPr>
        </p:nvSpPr>
        <p:spPr>
          <a:xfrm>
            <a:off x="784456" y="1840359"/>
            <a:ext cx="7772400" cy="1021500"/>
          </a:xfrm>
          <a:prstGeom prst="rect">
            <a:avLst/>
          </a:prstGeom>
          <a:noFill/>
          <a:ln>
            <a:noFill/>
          </a:ln>
        </p:spPr>
        <p:txBody>
          <a:bodyPr anchorCtr="0" anchor="t" bIns="68575" lIns="68575" spcFirstLastPara="1" rIns="68575" wrap="square" tIns="68575">
            <a:noAutofit/>
          </a:bodyPr>
          <a:lstStyle/>
          <a:p>
            <a:pPr indent="0" lvl="0" marL="0" rtl="0" algn="ctr">
              <a:lnSpc>
                <a:spcPct val="100000"/>
              </a:lnSpc>
              <a:spcBef>
                <a:spcPts val="0"/>
              </a:spcBef>
              <a:spcAft>
                <a:spcPts val="0"/>
              </a:spcAft>
              <a:buSzPts val="3000"/>
              <a:buNone/>
            </a:pPr>
            <a:r>
              <a:rPr lang="en">
                <a:solidFill>
                  <a:schemeClr val="dk1"/>
                </a:solidFill>
              </a:rPr>
              <a:t>Analyzing Student Data </a:t>
            </a:r>
            <a:endParaRPr>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2"/>
          <p:cNvSpPr txBox="1"/>
          <p:nvPr>
            <p:ph type="title"/>
          </p:nvPr>
        </p:nvSpPr>
        <p:spPr>
          <a:xfrm>
            <a:off x="311719" y="95944"/>
            <a:ext cx="8767500" cy="857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0" i="0" lang="en" sz="3000" u="none" cap="none" strike="noStrike">
                <a:solidFill>
                  <a:schemeClr val="dk1"/>
                </a:solidFill>
                <a:latin typeface="Calibri"/>
                <a:ea typeface="Calibri"/>
                <a:cs typeface="Calibri"/>
                <a:sym typeface="Calibri"/>
              </a:rPr>
              <a:t>Positive Response</a:t>
            </a:r>
            <a:endParaRPr/>
          </a:p>
        </p:txBody>
      </p:sp>
      <p:pic>
        <p:nvPicPr>
          <p:cNvPr id="377" name="Google Shape;377;p52"/>
          <p:cNvPicPr preferRelativeResize="0"/>
          <p:nvPr/>
        </p:nvPicPr>
        <p:blipFill rotWithShape="1">
          <a:blip r:embed="rId3">
            <a:alphaModFix/>
          </a:blip>
          <a:srcRect b="0" l="0" r="0" t="0"/>
          <a:stretch/>
        </p:blipFill>
        <p:spPr>
          <a:xfrm>
            <a:off x="457200" y="1063229"/>
            <a:ext cx="8229600" cy="3394575"/>
          </a:xfrm>
          <a:prstGeom prst="rect">
            <a:avLst/>
          </a:prstGeom>
          <a:noFill/>
          <a:ln>
            <a:noFill/>
          </a:ln>
        </p:spPr>
      </p:pic>
      <p:cxnSp>
        <p:nvCxnSpPr>
          <p:cNvPr id="378" name="Google Shape;378;p52"/>
          <p:cNvCxnSpPr/>
          <p:nvPr/>
        </p:nvCxnSpPr>
        <p:spPr>
          <a:xfrm>
            <a:off x="1264588" y="1752463"/>
            <a:ext cx="7177500" cy="0"/>
          </a:xfrm>
          <a:prstGeom prst="straightConnector1">
            <a:avLst/>
          </a:prstGeom>
          <a:noFill/>
          <a:ln cap="flat" cmpd="sng" w="38100">
            <a:solidFill>
              <a:srgbClr val="FF0000"/>
            </a:solidFill>
            <a:prstDash val="solid"/>
            <a:round/>
            <a:headEnd len="sm" w="sm" type="none"/>
            <a:tailEnd len="sm" w="sm" type="none"/>
          </a:ln>
        </p:spPr>
      </p:cxnSp>
      <p:sp>
        <p:nvSpPr>
          <p:cNvPr id="379" name="Google Shape;379;p52"/>
          <p:cNvSpPr txBox="1"/>
          <p:nvPr/>
        </p:nvSpPr>
        <p:spPr>
          <a:xfrm>
            <a:off x="1447800" y="2434829"/>
            <a:ext cx="3086100" cy="315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000000"/>
                </a:solidFill>
                <a:latin typeface="Calibri"/>
                <a:ea typeface="Calibri"/>
                <a:cs typeface="Calibri"/>
                <a:sym typeface="Calibri"/>
              </a:rPr>
              <a:t> Level of Performance</a:t>
            </a:r>
            <a:endParaRPr b="0" i="0" sz="1500" u="none" cap="none" strike="noStrike">
              <a:solidFill>
                <a:srgbClr val="000000"/>
              </a:solidFill>
              <a:latin typeface="Calibri"/>
              <a:ea typeface="Calibri"/>
              <a:cs typeface="Calibri"/>
              <a:sym typeface="Calibri"/>
            </a:endParaRPr>
          </a:p>
        </p:txBody>
      </p:sp>
      <p:sp>
        <p:nvSpPr>
          <p:cNvPr id="380" name="Google Shape;380;p52"/>
          <p:cNvSpPr txBox="1"/>
          <p:nvPr/>
        </p:nvSpPr>
        <p:spPr>
          <a:xfrm>
            <a:off x="4495800" y="1577579"/>
            <a:ext cx="2057400" cy="285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000000"/>
                </a:solidFill>
                <a:latin typeface="Calibri"/>
                <a:ea typeface="Calibri"/>
                <a:cs typeface="Calibri"/>
                <a:sym typeface="Calibri"/>
              </a:rPr>
              <a:t>Goal Line</a:t>
            </a:r>
            <a:endParaRPr b="0" i="0" sz="1500" u="none" cap="none" strike="noStrike">
              <a:solidFill>
                <a:srgbClr val="000000"/>
              </a:solidFill>
              <a:latin typeface="Calibri"/>
              <a:ea typeface="Calibri"/>
              <a:cs typeface="Calibri"/>
              <a:sym typeface="Calibri"/>
            </a:endParaRPr>
          </a:p>
        </p:txBody>
      </p:sp>
      <p:sp>
        <p:nvSpPr>
          <p:cNvPr id="381" name="Google Shape;381;p52"/>
          <p:cNvSpPr txBox="1"/>
          <p:nvPr/>
        </p:nvSpPr>
        <p:spPr>
          <a:xfrm rot="-1458646">
            <a:off x="1870979" y="1931792"/>
            <a:ext cx="1217676" cy="304642"/>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Trend Line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53"/>
          <p:cNvSpPr txBox="1"/>
          <p:nvPr>
            <p:ph type="title"/>
          </p:nvPr>
        </p:nvSpPr>
        <p:spPr>
          <a:xfrm>
            <a:off x="-218419" y="115013"/>
            <a:ext cx="9482700" cy="857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0" i="0" lang="en" sz="3000" u="none" cap="none" strike="noStrike">
                <a:solidFill>
                  <a:schemeClr val="dk1"/>
                </a:solidFill>
                <a:latin typeface="Calibri"/>
                <a:ea typeface="Calibri"/>
                <a:cs typeface="Calibri"/>
                <a:sym typeface="Calibri"/>
              </a:rPr>
              <a:t>Questionable Response to Intervention</a:t>
            </a:r>
            <a:endParaRPr/>
          </a:p>
        </p:txBody>
      </p:sp>
      <p:pic>
        <p:nvPicPr>
          <p:cNvPr id="388" name="Google Shape;388;p53"/>
          <p:cNvPicPr preferRelativeResize="0"/>
          <p:nvPr/>
        </p:nvPicPr>
        <p:blipFill rotWithShape="1">
          <a:blip r:embed="rId3">
            <a:alphaModFix/>
          </a:blip>
          <a:srcRect b="0" l="0" r="0" t="0"/>
          <a:stretch/>
        </p:blipFill>
        <p:spPr>
          <a:xfrm>
            <a:off x="457200" y="1200150"/>
            <a:ext cx="8229600" cy="3394575"/>
          </a:xfrm>
          <a:prstGeom prst="rect">
            <a:avLst/>
          </a:prstGeom>
          <a:noFill/>
          <a:ln>
            <a:noFill/>
          </a:ln>
        </p:spPr>
      </p:pic>
      <p:cxnSp>
        <p:nvCxnSpPr>
          <p:cNvPr id="389" name="Google Shape;389;p53"/>
          <p:cNvCxnSpPr/>
          <p:nvPr/>
        </p:nvCxnSpPr>
        <p:spPr>
          <a:xfrm>
            <a:off x="1262349" y="1943457"/>
            <a:ext cx="7090500" cy="0"/>
          </a:xfrm>
          <a:prstGeom prst="straightConnector1">
            <a:avLst/>
          </a:prstGeom>
          <a:noFill/>
          <a:ln cap="flat" cmpd="sng" w="38100">
            <a:solidFill>
              <a:srgbClr val="FF0000"/>
            </a:solidFill>
            <a:prstDash val="solid"/>
            <a:round/>
            <a:headEnd len="sm" w="sm" type="none"/>
            <a:tailEnd len="sm" w="sm" type="none"/>
          </a:ln>
        </p:spPr>
      </p:cxnSp>
      <p:sp>
        <p:nvSpPr>
          <p:cNvPr id="390" name="Google Shape;390;p53"/>
          <p:cNvSpPr txBox="1"/>
          <p:nvPr/>
        </p:nvSpPr>
        <p:spPr>
          <a:xfrm>
            <a:off x="1600200" y="2914650"/>
            <a:ext cx="3086100" cy="315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000000"/>
                </a:solidFill>
                <a:latin typeface="Calibri"/>
                <a:ea typeface="Calibri"/>
                <a:cs typeface="Calibri"/>
                <a:sym typeface="Calibri"/>
              </a:rPr>
              <a:t>Level of Performance</a:t>
            </a:r>
            <a:endParaRPr b="0" i="0" sz="1500" u="none" cap="none" strike="noStrike">
              <a:solidFill>
                <a:srgbClr val="000000"/>
              </a:solidFill>
              <a:latin typeface="Calibri"/>
              <a:ea typeface="Calibri"/>
              <a:cs typeface="Calibri"/>
              <a:sym typeface="Calibri"/>
            </a:endParaRPr>
          </a:p>
        </p:txBody>
      </p:sp>
      <p:sp>
        <p:nvSpPr>
          <p:cNvPr id="391" name="Google Shape;391;p53"/>
          <p:cNvSpPr txBox="1"/>
          <p:nvPr/>
        </p:nvSpPr>
        <p:spPr>
          <a:xfrm>
            <a:off x="3886200" y="1885950"/>
            <a:ext cx="1714500" cy="3156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000000"/>
                </a:solidFill>
                <a:latin typeface="Calibri"/>
                <a:ea typeface="Calibri"/>
                <a:cs typeface="Calibri"/>
                <a:sym typeface="Calibri"/>
              </a:rPr>
              <a:t>Goal Line</a:t>
            </a:r>
            <a:endParaRPr b="0" i="0" sz="1100" u="none" cap="none" strike="noStrike">
              <a:solidFill>
                <a:srgbClr val="000000"/>
              </a:solidFill>
              <a:latin typeface="Arial"/>
              <a:ea typeface="Arial"/>
              <a:cs typeface="Arial"/>
              <a:sym typeface="Arial"/>
            </a:endParaRPr>
          </a:p>
        </p:txBody>
      </p:sp>
      <p:sp>
        <p:nvSpPr>
          <p:cNvPr id="392" name="Google Shape;392;p53"/>
          <p:cNvSpPr txBox="1"/>
          <p:nvPr/>
        </p:nvSpPr>
        <p:spPr>
          <a:xfrm rot="-865161">
            <a:off x="2459158" y="2132149"/>
            <a:ext cx="3014252" cy="328012"/>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000000"/>
                </a:solidFill>
                <a:latin typeface="Calibri"/>
                <a:ea typeface="Calibri"/>
                <a:cs typeface="Calibri"/>
                <a:sym typeface="Calibri"/>
              </a:rPr>
              <a:t>Trend Line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54"/>
          <p:cNvSpPr txBox="1"/>
          <p:nvPr>
            <p:ph type="title"/>
          </p:nvPr>
        </p:nvSpPr>
        <p:spPr>
          <a:xfrm>
            <a:off x="107156" y="128063"/>
            <a:ext cx="8991300" cy="857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0" i="0" lang="en" sz="3000" u="none" cap="none" strike="noStrike">
                <a:solidFill>
                  <a:schemeClr val="dk1"/>
                </a:solidFill>
                <a:latin typeface="Calibri"/>
                <a:ea typeface="Calibri"/>
                <a:cs typeface="Calibri"/>
                <a:sym typeface="Calibri"/>
              </a:rPr>
              <a:t>Poor Response to the Intervention </a:t>
            </a:r>
            <a:endParaRPr/>
          </a:p>
        </p:txBody>
      </p:sp>
      <p:pic>
        <p:nvPicPr>
          <p:cNvPr id="399" name="Google Shape;399;p54"/>
          <p:cNvPicPr preferRelativeResize="0"/>
          <p:nvPr/>
        </p:nvPicPr>
        <p:blipFill rotWithShape="1">
          <a:blip r:embed="rId3">
            <a:alphaModFix/>
          </a:blip>
          <a:srcRect b="0" l="0" r="0" t="0"/>
          <a:stretch/>
        </p:blipFill>
        <p:spPr>
          <a:xfrm>
            <a:off x="457200" y="1200150"/>
            <a:ext cx="8229600" cy="3394575"/>
          </a:xfrm>
          <a:prstGeom prst="rect">
            <a:avLst/>
          </a:prstGeom>
          <a:noFill/>
          <a:ln>
            <a:noFill/>
          </a:ln>
        </p:spPr>
      </p:pic>
      <p:cxnSp>
        <p:nvCxnSpPr>
          <p:cNvPr id="400" name="Google Shape;400;p54"/>
          <p:cNvCxnSpPr/>
          <p:nvPr/>
        </p:nvCxnSpPr>
        <p:spPr>
          <a:xfrm>
            <a:off x="1262349" y="1943457"/>
            <a:ext cx="7090500" cy="0"/>
          </a:xfrm>
          <a:prstGeom prst="straightConnector1">
            <a:avLst/>
          </a:prstGeom>
          <a:noFill/>
          <a:ln cap="flat" cmpd="sng" w="38100">
            <a:solidFill>
              <a:srgbClr val="FF0000"/>
            </a:solidFill>
            <a:prstDash val="solid"/>
            <a:round/>
            <a:headEnd len="sm" w="sm" type="none"/>
            <a:tailEnd len="sm" w="sm" type="none"/>
          </a:ln>
        </p:spPr>
      </p:cxnSp>
      <p:sp>
        <p:nvSpPr>
          <p:cNvPr id="401" name="Google Shape;401;p54"/>
          <p:cNvSpPr txBox="1"/>
          <p:nvPr/>
        </p:nvSpPr>
        <p:spPr>
          <a:xfrm>
            <a:off x="1346200" y="1866900"/>
            <a:ext cx="914400" cy="2058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Calibri"/>
              <a:ea typeface="Calibri"/>
              <a:cs typeface="Calibri"/>
              <a:sym typeface="Calibri"/>
            </a:endParaRPr>
          </a:p>
        </p:txBody>
      </p:sp>
      <p:sp>
        <p:nvSpPr>
          <p:cNvPr id="402" name="Google Shape;402;p54"/>
          <p:cNvSpPr txBox="1"/>
          <p:nvPr/>
        </p:nvSpPr>
        <p:spPr>
          <a:xfrm rot="814824">
            <a:off x="2476402" y="2806552"/>
            <a:ext cx="1618758" cy="306769"/>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000000"/>
                </a:solidFill>
                <a:latin typeface="Calibri"/>
                <a:ea typeface="Calibri"/>
                <a:cs typeface="Calibri"/>
                <a:sym typeface="Calibri"/>
              </a:rPr>
              <a:t>Trend Line</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55"/>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chemeClr val="dk1"/>
              </a:buClr>
              <a:buSzPts val="3000"/>
              <a:buFont typeface="Calibri"/>
              <a:buNone/>
            </a:pPr>
            <a:r>
              <a:rPr lang="en" sz="3000"/>
              <a:t>Reminder: Intervention Data Decision Rules</a:t>
            </a:r>
            <a:endParaRPr/>
          </a:p>
        </p:txBody>
      </p:sp>
      <p:sp>
        <p:nvSpPr>
          <p:cNvPr id="409" name="Google Shape;409;p55"/>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400"/>
              <a:buNone/>
            </a:pPr>
            <a:r>
              <a:rPr lang="en"/>
              <a:t>A student in a Tier 2 Intervention should first reach the goal line within 3 weeks.   </a:t>
            </a:r>
            <a:endParaRPr/>
          </a:p>
          <a:p>
            <a:pPr indent="-254000" lvl="0" marL="254000" rtl="0" algn="l">
              <a:lnSpc>
                <a:spcPct val="100000"/>
              </a:lnSpc>
              <a:spcBef>
                <a:spcPts val="500"/>
              </a:spcBef>
              <a:spcAft>
                <a:spcPts val="0"/>
              </a:spcAft>
              <a:buSzPts val="2400"/>
              <a:buFont typeface="Arial"/>
              <a:buNone/>
            </a:pPr>
            <a:r>
              <a:rPr lang="en"/>
              <a:t>   				</a:t>
            </a:r>
            <a:r>
              <a:rPr lang="en" sz="1800"/>
              <a:t>(Sprague, 2008)</a:t>
            </a:r>
            <a:endParaRPr/>
          </a:p>
          <a:p>
            <a:pPr indent="0" lvl="0" marL="0" rtl="0" algn="l">
              <a:lnSpc>
                <a:spcPct val="100000"/>
              </a:lnSpc>
              <a:spcBef>
                <a:spcPts val="500"/>
              </a:spcBef>
              <a:spcAft>
                <a:spcPts val="0"/>
              </a:spcAft>
              <a:buSzPts val="2400"/>
              <a:buNone/>
            </a:pPr>
            <a:r>
              <a:rPr lang="en"/>
              <a:t>The general recommendation from most researchers is that we need at least eight data points within 3 weeks of instruction before making a decision about whether or not an intervention change is needed. </a:t>
            </a:r>
            <a:endParaRPr/>
          </a:p>
          <a:p>
            <a:pPr indent="-254000" lvl="0" marL="254000" rtl="0" algn="l">
              <a:lnSpc>
                <a:spcPct val="100000"/>
              </a:lnSpc>
              <a:spcBef>
                <a:spcPts val="500"/>
              </a:spcBef>
              <a:spcAft>
                <a:spcPts val="0"/>
              </a:spcAft>
              <a:buSzPts val="2400"/>
              <a:buFont typeface="Arial"/>
              <a:buNone/>
            </a:pPr>
            <a:r>
              <a:rPr lang="en"/>
              <a:t>				</a:t>
            </a:r>
            <a:r>
              <a:rPr lang="en" sz="1800"/>
              <a:t>(Lembke, 2008)</a:t>
            </a:r>
            <a:endParaRPr/>
          </a:p>
          <a:p>
            <a:pPr indent="-101600" lvl="0" marL="254000" rtl="0" algn="l">
              <a:lnSpc>
                <a:spcPct val="100000"/>
              </a:lnSpc>
              <a:spcBef>
                <a:spcPts val="500"/>
              </a:spcBef>
              <a:spcAft>
                <a:spcPts val="0"/>
              </a:spcAft>
              <a:buSzPts val="24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49" name="Shape 149"/>
        <p:cNvGrpSpPr/>
        <p:nvPr/>
      </p:nvGrpSpPr>
      <p:grpSpPr>
        <a:xfrm>
          <a:off x="0" y="0"/>
          <a:ext cx="0" cy="0"/>
          <a:chOff x="0" y="0"/>
          <a:chExt cx="0" cy="0"/>
        </a:xfrm>
      </p:grpSpPr>
      <p:sp>
        <p:nvSpPr>
          <p:cNvPr id="150" name="Google Shape;150;p20"/>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b="1" lang="en"/>
              <a:t>Attention Signal</a:t>
            </a:r>
            <a:endParaRPr/>
          </a:p>
        </p:txBody>
      </p:sp>
      <p:sp>
        <p:nvSpPr>
          <p:cNvPr id="151" name="Google Shape;151;p20"/>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p>
            <a:pPr indent="-165100" lvl="0" marL="342900" marR="0" rtl="0" algn="l">
              <a:lnSpc>
                <a:spcPct val="100000"/>
              </a:lnSpc>
              <a:spcBef>
                <a:spcPts val="500"/>
              </a:spcBef>
              <a:spcAft>
                <a:spcPts val="0"/>
              </a:spcAft>
              <a:buClr>
                <a:srgbClr val="FF0000"/>
              </a:buClr>
              <a:buSzPts val="2400"/>
              <a:buFont typeface="Arial"/>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13" name="Shape 413"/>
        <p:cNvGrpSpPr/>
        <p:nvPr/>
      </p:nvGrpSpPr>
      <p:grpSpPr>
        <a:xfrm>
          <a:off x="0" y="0"/>
          <a:ext cx="0" cy="0"/>
          <a:chOff x="0" y="0"/>
          <a:chExt cx="0" cy="0"/>
        </a:xfrm>
      </p:grpSpPr>
      <p:sp>
        <p:nvSpPr>
          <p:cNvPr id="414" name="Google Shape;414;p56"/>
          <p:cNvSpPr txBox="1"/>
          <p:nvPr>
            <p:ph type="title"/>
          </p:nvPr>
        </p:nvSpPr>
        <p:spPr>
          <a:xfrm>
            <a:off x="784456" y="1840359"/>
            <a:ext cx="7772400" cy="1021500"/>
          </a:xfrm>
          <a:prstGeom prst="rect">
            <a:avLst/>
          </a:prstGeom>
          <a:noFill/>
          <a:ln>
            <a:noFill/>
          </a:ln>
        </p:spPr>
        <p:txBody>
          <a:bodyPr anchorCtr="0" anchor="t" bIns="68575" lIns="68575" spcFirstLastPara="1" rIns="68575" wrap="square" tIns="68575">
            <a:noAutofit/>
          </a:bodyPr>
          <a:lstStyle/>
          <a:p>
            <a:pPr indent="0" lvl="0" marL="0" rtl="0" algn="ctr">
              <a:lnSpc>
                <a:spcPct val="100000"/>
              </a:lnSpc>
              <a:spcBef>
                <a:spcPts val="0"/>
              </a:spcBef>
              <a:spcAft>
                <a:spcPts val="0"/>
              </a:spcAft>
              <a:buSzPts val="3000"/>
              <a:buNone/>
            </a:pPr>
            <a:r>
              <a:rPr lang="en">
                <a:solidFill>
                  <a:schemeClr val="dk1"/>
                </a:solidFill>
              </a:rPr>
              <a:t>Responding to Student Progress </a:t>
            </a:r>
            <a:endParaRPr>
              <a:solidFill>
                <a:schemeClr val="dk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57"/>
          <p:cNvSpPr txBox="1"/>
          <p:nvPr>
            <p:ph type="title"/>
          </p:nvPr>
        </p:nvSpPr>
        <p:spPr>
          <a:xfrm>
            <a:off x="1485900" y="205978"/>
            <a:ext cx="6172200" cy="8574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t/>
            </a:r>
            <a:endParaRPr/>
          </a:p>
        </p:txBody>
      </p:sp>
      <p:sp>
        <p:nvSpPr>
          <p:cNvPr id="421" name="Google Shape;421;p57"/>
          <p:cNvSpPr txBox="1"/>
          <p:nvPr>
            <p:ph idx="1" type="body"/>
          </p:nvPr>
        </p:nvSpPr>
        <p:spPr>
          <a:xfrm>
            <a:off x="1485900" y="1200154"/>
            <a:ext cx="6172200" cy="3394500"/>
          </a:xfrm>
          <a:prstGeom prst="rect">
            <a:avLst/>
          </a:prstGeom>
          <a:noFill/>
          <a:ln>
            <a:noFill/>
          </a:ln>
        </p:spPr>
        <p:txBody>
          <a:bodyPr anchorCtr="0" anchor="t" bIns="34275" lIns="68575" spcFirstLastPara="1" rIns="68575" wrap="square" tIns="34275">
            <a:noAutofit/>
          </a:bodyPr>
          <a:lstStyle/>
          <a:p>
            <a:pPr indent="-101600" lvl="0" marL="254000" rtl="0" algn="l">
              <a:lnSpc>
                <a:spcPct val="90000"/>
              </a:lnSpc>
              <a:spcBef>
                <a:spcPts val="0"/>
              </a:spcBef>
              <a:spcAft>
                <a:spcPts val="0"/>
              </a:spcAft>
              <a:buClr>
                <a:srgbClr val="FF0000"/>
              </a:buClr>
              <a:buSzPts val="2400"/>
              <a:buNone/>
            </a:pPr>
            <a:r>
              <a:t/>
            </a:r>
            <a:endParaRPr/>
          </a:p>
        </p:txBody>
      </p:sp>
      <p:pic>
        <p:nvPicPr>
          <p:cNvPr descr="T2C4 Monitoring060615 [Compatibility Mode] - Word" id="422" name="Google Shape;422;p57"/>
          <p:cNvPicPr preferRelativeResize="0"/>
          <p:nvPr/>
        </p:nvPicPr>
        <p:blipFill rotWithShape="1">
          <a:blip r:embed="rId3">
            <a:alphaModFix/>
          </a:blip>
          <a:srcRect b="7878" l="13621" r="37238" t="21011"/>
          <a:stretch/>
        </p:blipFill>
        <p:spPr>
          <a:xfrm>
            <a:off x="1485901" y="205979"/>
            <a:ext cx="6172199" cy="428407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8"/>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SzPts val="3300"/>
              <a:buNone/>
            </a:pPr>
            <a:r>
              <a:rPr lang="en"/>
              <a:t>Positive Student Response</a:t>
            </a:r>
            <a:endParaRPr/>
          </a:p>
        </p:txBody>
      </p:sp>
      <p:sp>
        <p:nvSpPr>
          <p:cNvPr id="428" name="Google Shape;428;p58"/>
          <p:cNvSpPr txBox="1"/>
          <p:nvPr>
            <p:ph idx="1" type="body"/>
          </p:nvPr>
        </p:nvSpPr>
        <p:spPr>
          <a:xfrm>
            <a:off x="457200" y="1151335"/>
            <a:ext cx="4040100" cy="480000"/>
          </a:xfrm>
          <a:prstGeom prst="rect">
            <a:avLst/>
          </a:prstGeom>
          <a:noFill/>
          <a:ln>
            <a:noFill/>
          </a:ln>
        </p:spPr>
        <p:txBody>
          <a:bodyPr anchorCtr="0" anchor="b" bIns="34275" lIns="68575" spcFirstLastPara="1" rIns="68575" wrap="square" tIns="34275">
            <a:noAutofit/>
          </a:bodyPr>
          <a:lstStyle/>
          <a:p>
            <a:pPr indent="0" lvl="0" marL="0" rtl="0" algn="l">
              <a:lnSpc>
                <a:spcPct val="100000"/>
              </a:lnSpc>
              <a:spcBef>
                <a:spcPts val="400"/>
              </a:spcBef>
              <a:spcAft>
                <a:spcPts val="0"/>
              </a:spcAft>
              <a:buSzPts val="1800"/>
              <a:buNone/>
            </a:pPr>
            <a:r>
              <a:rPr lang="en" sz="2100"/>
              <a:t>Continue Intervention</a:t>
            </a:r>
            <a:r>
              <a:rPr lang="en"/>
              <a:t> </a:t>
            </a:r>
            <a:endParaRPr/>
          </a:p>
        </p:txBody>
      </p:sp>
      <p:sp>
        <p:nvSpPr>
          <p:cNvPr id="429" name="Google Shape;429;p58"/>
          <p:cNvSpPr txBox="1"/>
          <p:nvPr>
            <p:ph idx="2" type="body"/>
          </p:nvPr>
        </p:nvSpPr>
        <p:spPr>
          <a:xfrm>
            <a:off x="0" y="1631156"/>
            <a:ext cx="4558200" cy="2963400"/>
          </a:xfrm>
          <a:prstGeom prst="rect">
            <a:avLst/>
          </a:prstGeom>
          <a:noFill/>
          <a:ln>
            <a:noFill/>
          </a:ln>
        </p:spPr>
        <p:txBody>
          <a:bodyPr anchorCtr="0" anchor="t" bIns="34275" lIns="68575" spcFirstLastPara="1" rIns="68575" wrap="square" tIns="34275">
            <a:noAutofit/>
          </a:bodyPr>
          <a:lstStyle/>
          <a:p>
            <a:pPr indent="-361950" lvl="0" marL="457200" rtl="0" algn="l">
              <a:lnSpc>
                <a:spcPct val="100000"/>
              </a:lnSpc>
              <a:spcBef>
                <a:spcPts val="0"/>
              </a:spcBef>
              <a:spcAft>
                <a:spcPts val="0"/>
              </a:spcAft>
              <a:buSzPts val="2100"/>
              <a:buChar char="•"/>
            </a:pPr>
            <a:r>
              <a:rPr lang="en" sz="2100"/>
              <a:t> Collect data for at least an additional 4 weeks </a:t>
            </a:r>
            <a:r>
              <a:rPr lang="en" sz="2100"/>
              <a:t>after the student has met the goal of 80%</a:t>
            </a:r>
            <a:r>
              <a:rPr lang="en" sz="2100"/>
              <a:t>.  </a:t>
            </a:r>
            <a:endParaRPr sz="2100"/>
          </a:p>
          <a:p>
            <a:pPr indent="-361950" lvl="0" marL="457200" rtl="0" algn="l">
              <a:lnSpc>
                <a:spcPct val="100000"/>
              </a:lnSpc>
              <a:spcBef>
                <a:spcPts val="0"/>
              </a:spcBef>
              <a:spcAft>
                <a:spcPts val="0"/>
              </a:spcAft>
              <a:buSzPts val="2100"/>
              <a:buChar char="•"/>
            </a:pPr>
            <a:r>
              <a:rPr lang="en" sz="2100"/>
              <a:t>The team will determine if the student needs to continue support after this time or begin fading  </a:t>
            </a:r>
            <a:endParaRPr sz="2100"/>
          </a:p>
        </p:txBody>
      </p:sp>
      <p:sp>
        <p:nvSpPr>
          <p:cNvPr id="430" name="Google Shape;430;p58"/>
          <p:cNvSpPr txBox="1"/>
          <p:nvPr>
            <p:ph idx="3" type="body"/>
          </p:nvPr>
        </p:nvSpPr>
        <p:spPr>
          <a:xfrm>
            <a:off x="4645026" y="1151335"/>
            <a:ext cx="4041600" cy="480000"/>
          </a:xfrm>
          <a:prstGeom prst="rect">
            <a:avLst/>
          </a:prstGeom>
          <a:noFill/>
          <a:ln>
            <a:noFill/>
          </a:ln>
        </p:spPr>
        <p:txBody>
          <a:bodyPr anchorCtr="0" anchor="b" bIns="34275" lIns="68575" spcFirstLastPara="1" rIns="68575" wrap="square" tIns="34275">
            <a:noAutofit/>
          </a:bodyPr>
          <a:lstStyle/>
          <a:p>
            <a:pPr indent="0" lvl="0" marL="0" rtl="0" algn="ctr">
              <a:lnSpc>
                <a:spcPct val="100000"/>
              </a:lnSpc>
              <a:spcBef>
                <a:spcPts val="400"/>
              </a:spcBef>
              <a:spcAft>
                <a:spcPts val="0"/>
              </a:spcAft>
              <a:buSzPts val="1800"/>
              <a:buNone/>
            </a:pPr>
            <a:r>
              <a:rPr lang="en" sz="2100"/>
              <a:t>Increase Goal </a:t>
            </a:r>
            <a:endParaRPr sz="2100"/>
          </a:p>
        </p:txBody>
      </p:sp>
      <p:sp>
        <p:nvSpPr>
          <p:cNvPr id="431" name="Google Shape;431;p58"/>
          <p:cNvSpPr txBox="1"/>
          <p:nvPr>
            <p:ph idx="4" type="body"/>
          </p:nvPr>
        </p:nvSpPr>
        <p:spPr>
          <a:xfrm>
            <a:off x="4959400" y="1631156"/>
            <a:ext cx="4041900" cy="2963400"/>
          </a:xfrm>
          <a:prstGeom prst="rect">
            <a:avLst/>
          </a:prstGeom>
          <a:noFill/>
          <a:ln>
            <a:noFill/>
          </a:ln>
        </p:spPr>
        <p:txBody>
          <a:bodyPr anchorCtr="0" anchor="t" bIns="34275" lIns="68575" spcFirstLastPara="1" rIns="68575" wrap="square" tIns="34275">
            <a:noAutofit/>
          </a:bodyPr>
          <a:lstStyle/>
          <a:p>
            <a:pPr indent="-361950" lvl="0" marL="457200" rtl="0" algn="l">
              <a:lnSpc>
                <a:spcPct val="100000"/>
              </a:lnSpc>
              <a:spcBef>
                <a:spcPts val="400"/>
              </a:spcBef>
              <a:spcAft>
                <a:spcPts val="0"/>
              </a:spcAft>
              <a:buSzPts val="2100"/>
              <a:buChar char="•"/>
            </a:pPr>
            <a:r>
              <a:rPr lang="en" sz="2100"/>
              <a:t>If current goal is below 80% increase goal until student meets the goal of  80% or above for 4-6 weeks. </a:t>
            </a:r>
            <a:endParaRPr sz="210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9"/>
          <p:cNvSpPr txBox="1"/>
          <p:nvPr>
            <p:ph type="title"/>
          </p:nvPr>
        </p:nvSpPr>
        <p:spPr>
          <a:xfrm>
            <a:off x="457200" y="205978"/>
            <a:ext cx="8229600" cy="8574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chemeClr val="dk1"/>
              </a:buClr>
              <a:buSzPts val="3000"/>
              <a:buFont typeface="Calibri"/>
              <a:buNone/>
            </a:pPr>
            <a:r>
              <a:rPr lang="en" sz="3000"/>
              <a:t>What happens if a student is not making progress?</a:t>
            </a:r>
            <a:endParaRPr sz="3000"/>
          </a:p>
        </p:txBody>
      </p:sp>
      <p:sp>
        <p:nvSpPr>
          <p:cNvPr id="438" name="Google Shape;438;p59"/>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SzPts val="2600"/>
              <a:buNone/>
            </a:pPr>
            <a:r>
              <a:rPr lang="en" sz="2600"/>
              <a:t>Check Fidelity First!!! </a:t>
            </a:r>
            <a:endParaRPr sz="2600"/>
          </a:p>
          <a:p>
            <a:pPr indent="0" lvl="0" marL="0" rtl="0" algn="ctr">
              <a:lnSpc>
                <a:spcPct val="90000"/>
              </a:lnSpc>
              <a:spcBef>
                <a:spcPts val="0"/>
              </a:spcBef>
              <a:spcAft>
                <a:spcPts val="0"/>
              </a:spcAft>
              <a:buSzPts val="2600"/>
              <a:buNone/>
            </a:pPr>
            <a:r>
              <a:rPr lang="en" sz="2600"/>
              <a:t> </a:t>
            </a:r>
            <a:endParaRPr sz="2600"/>
          </a:p>
          <a:p>
            <a:pPr indent="0" lvl="0" marL="0" rtl="0" algn="l">
              <a:lnSpc>
                <a:spcPct val="90000"/>
              </a:lnSpc>
              <a:spcBef>
                <a:spcPts val="0"/>
              </a:spcBef>
              <a:spcAft>
                <a:spcPts val="0"/>
              </a:spcAft>
              <a:buSzPts val="2600"/>
              <a:buNone/>
            </a:pPr>
            <a:r>
              <a:rPr lang="en" sz="2600"/>
              <a:t>Implementation Fidelity is... </a:t>
            </a:r>
            <a:endParaRPr sz="600"/>
          </a:p>
          <a:p>
            <a:pPr indent="0" lvl="0" marL="342900" rtl="0" algn="l">
              <a:lnSpc>
                <a:spcPct val="90000"/>
              </a:lnSpc>
              <a:spcBef>
                <a:spcPts val="400"/>
              </a:spcBef>
              <a:spcAft>
                <a:spcPts val="0"/>
              </a:spcAft>
              <a:buSzPts val="2400"/>
              <a:buNone/>
            </a:pPr>
            <a:r>
              <a:rPr i="1" lang="en"/>
              <a:t>The delivery of the intervention in the way it was designed to be delivered.</a:t>
            </a:r>
            <a:endParaRPr i="1"/>
          </a:p>
          <a:p>
            <a:pPr indent="0" lvl="0" marL="0" rtl="0" algn="ctr">
              <a:lnSpc>
                <a:spcPct val="90000"/>
              </a:lnSpc>
              <a:spcBef>
                <a:spcPts val="400"/>
              </a:spcBef>
              <a:spcAft>
                <a:spcPts val="0"/>
              </a:spcAft>
              <a:buSzPts val="1800"/>
              <a:buNone/>
            </a:pPr>
            <a:r>
              <a:rPr lang="en" sz="1800"/>
              <a:t> </a:t>
            </a:r>
            <a:endParaRPr sz="1800"/>
          </a:p>
          <a:p>
            <a:pPr indent="0" lvl="0" marL="0" rtl="0" algn="ctr">
              <a:lnSpc>
                <a:spcPct val="90000"/>
              </a:lnSpc>
              <a:spcBef>
                <a:spcPts val="400"/>
              </a:spcBef>
              <a:spcAft>
                <a:spcPts val="0"/>
              </a:spcAft>
              <a:buSzPts val="1800"/>
              <a:buNone/>
            </a:pPr>
            <a:r>
              <a:t/>
            </a:r>
            <a:endParaRPr sz="1500"/>
          </a:p>
          <a:p>
            <a:pPr indent="0" lvl="0" marL="0" rtl="0" algn="ctr">
              <a:lnSpc>
                <a:spcPct val="90000"/>
              </a:lnSpc>
              <a:spcBef>
                <a:spcPts val="400"/>
              </a:spcBef>
              <a:spcAft>
                <a:spcPts val="0"/>
              </a:spcAft>
              <a:buSzPts val="1800"/>
              <a:buNone/>
            </a:pPr>
            <a:r>
              <a:t/>
            </a:r>
            <a:endParaRPr sz="1500"/>
          </a:p>
          <a:p>
            <a:pPr indent="0" lvl="0" marL="0" rtl="0" algn="ctr">
              <a:lnSpc>
                <a:spcPct val="90000"/>
              </a:lnSpc>
              <a:spcBef>
                <a:spcPts val="400"/>
              </a:spcBef>
              <a:spcAft>
                <a:spcPts val="0"/>
              </a:spcAft>
              <a:buSzPts val="1800"/>
              <a:buNone/>
            </a:pPr>
            <a:r>
              <a:t/>
            </a:r>
            <a:endParaRPr sz="1500"/>
          </a:p>
          <a:p>
            <a:pPr indent="0" lvl="0" marL="0" rtl="0" algn="ctr">
              <a:lnSpc>
                <a:spcPct val="90000"/>
              </a:lnSpc>
              <a:spcBef>
                <a:spcPts val="400"/>
              </a:spcBef>
              <a:spcAft>
                <a:spcPts val="0"/>
              </a:spcAft>
              <a:buSzPts val="1800"/>
              <a:buNone/>
            </a:pPr>
            <a:r>
              <a:rPr lang="en" sz="1500"/>
              <a:t>(Gresham, MacMillan, Boebe-Frankenberger, &amp; Bocian, 2000)</a:t>
            </a:r>
            <a:endParaRPr/>
          </a:p>
          <a:p>
            <a:pPr indent="0" lvl="0" marL="0" rtl="0" algn="ctr">
              <a:lnSpc>
                <a:spcPct val="90000"/>
              </a:lnSpc>
              <a:spcBef>
                <a:spcPts val="400"/>
              </a:spcBef>
              <a:spcAft>
                <a:spcPts val="0"/>
              </a:spcAft>
              <a:buSzPts val="1800"/>
              <a:buNone/>
            </a:pPr>
            <a:r>
              <a:t/>
            </a:r>
            <a:endParaRPr sz="1800"/>
          </a:p>
          <a:p>
            <a:pPr indent="-254000" lvl="0" marL="381000" rtl="0" algn="l">
              <a:lnSpc>
                <a:spcPct val="90000"/>
              </a:lnSpc>
              <a:spcBef>
                <a:spcPts val="400"/>
              </a:spcBef>
              <a:spcAft>
                <a:spcPts val="0"/>
              </a:spcAft>
              <a:buSzPts val="2000"/>
              <a:buFont typeface="Calibri"/>
              <a:buNone/>
            </a:pPr>
            <a:r>
              <a:t/>
            </a:r>
            <a:endParaRPr sz="20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60"/>
          <p:cNvSpPr txBox="1"/>
          <p:nvPr>
            <p:ph type="title"/>
          </p:nvPr>
        </p:nvSpPr>
        <p:spPr>
          <a:xfrm>
            <a:off x="1485900" y="69057"/>
            <a:ext cx="6172200" cy="454200"/>
          </a:xfrm>
          <a:prstGeom prst="rect">
            <a:avLst/>
          </a:prstGeom>
          <a:noFill/>
          <a:ln>
            <a:noFill/>
          </a:ln>
        </p:spPr>
        <p:txBody>
          <a:bodyPr anchorCtr="0" anchor="ctr" bIns="34275" lIns="68575" spcFirstLastPara="1" rIns="68575" wrap="square" tIns="34275">
            <a:noAutofit/>
          </a:bodyPr>
          <a:lstStyle/>
          <a:p>
            <a:pPr indent="0" lvl="0" marL="0" rtl="0" algn="ctr">
              <a:lnSpc>
                <a:spcPct val="100000"/>
              </a:lnSpc>
              <a:spcBef>
                <a:spcPts val="0"/>
              </a:spcBef>
              <a:spcAft>
                <a:spcPts val="0"/>
              </a:spcAft>
              <a:buClr>
                <a:schemeClr val="dk1"/>
              </a:buClr>
              <a:buSzPts val="3000"/>
              <a:buFont typeface="Calibri"/>
              <a:buNone/>
            </a:pPr>
            <a:r>
              <a:rPr lang="en" sz="3000"/>
              <a:t>Questionable or Poor Response</a:t>
            </a:r>
            <a:endParaRPr sz="3000"/>
          </a:p>
        </p:txBody>
      </p:sp>
      <p:sp>
        <p:nvSpPr>
          <p:cNvPr id="445" name="Google Shape;445;p60"/>
          <p:cNvSpPr txBox="1"/>
          <p:nvPr>
            <p:ph idx="1" type="body"/>
          </p:nvPr>
        </p:nvSpPr>
        <p:spPr>
          <a:xfrm>
            <a:off x="592649" y="824025"/>
            <a:ext cx="7958700" cy="39348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400"/>
              <a:buNone/>
            </a:pPr>
            <a:r>
              <a:rPr lang="en"/>
              <a:t>If fidelity has been checked:</a:t>
            </a:r>
            <a:endParaRPr/>
          </a:p>
          <a:p>
            <a:pPr indent="-381000" lvl="0" marL="381000" rtl="0" algn="l">
              <a:lnSpc>
                <a:spcPct val="100000"/>
              </a:lnSpc>
              <a:spcBef>
                <a:spcPts val="500"/>
              </a:spcBef>
              <a:spcAft>
                <a:spcPts val="0"/>
              </a:spcAft>
              <a:buSzPts val="2400"/>
              <a:buAutoNum type="arabicPeriod"/>
            </a:pPr>
            <a:r>
              <a:rPr lang="en"/>
              <a:t>Reconsider function</a:t>
            </a:r>
            <a:endParaRPr/>
          </a:p>
          <a:p>
            <a:pPr indent="-209550" lvl="1" marL="558800" rtl="0" algn="l">
              <a:lnSpc>
                <a:spcPct val="100000"/>
              </a:lnSpc>
              <a:spcBef>
                <a:spcPts val="400"/>
              </a:spcBef>
              <a:spcAft>
                <a:spcPts val="0"/>
              </a:spcAft>
              <a:buSzPts val="2100"/>
              <a:buChar char="•"/>
            </a:pPr>
            <a:r>
              <a:rPr lang="en"/>
              <a:t>Ensure the correct function was identified</a:t>
            </a:r>
            <a:endParaRPr/>
          </a:p>
          <a:p>
            <a:pPr indent="-209550" lvl="1" marL="558800" rtl="0" algn="l">
              <a:lnSpc>
                <a:spcPct val="100000"/>
              </a:lnSpc>
              <a:spcBef>
                <a:spcPts val="400"/>
              </a:spcBef>
              <a:spcAft>
                <a:spcPts val="0"/>
              </a:spcAft>
              <a:buSzPts val="2100"/>
              <a:buChar char="•"/>
            </a:pPr>
            <a:r>
              <a:rPr lang="en"/>
              <a:t>Confirm the intervention aligns with the function</a:t>
            </a:r>
            <a:endParaRPr/>
          </a:p>
          <a:p>
            <a:pPr indent="-381000" lvl="0" marL="381000" rtl="0" algn="l">
              <a:lnSpc>
                <a:spcPct val="100000"/>
              </a:lnSpc>
              <a:spcBef>
                <a:spcPts val="500"/>
              </a:spcBef>
              <a:spcAft>
                <a:spcPts val="0"/>
              </a:spcAft>
              <a:buSzPts val="2400"/>
              <a:buAutoNum type="arabicPeriod"/>
            </a:pPr>
            <a:r>
              <a:rPr lang="en"/>
              <a:t>Reconsider the goal</a:t>
            </a:r>
            <a:endParaRPr/>
          </a:p>
          <a:p>
            <a:pPr indent="-349250" lvl="1" marL="647700" rtl="0" algn="l">
              <a:lnSpc>
                <a:spcPct val="100000"/>
              </a:lnSpc>
              <a:spcBef>
                <a:spcPts val="400"/>
              </a:spcBef>
              <a:spcAft>
                <a:spcPts val="0"/>
              </a:spcAft>
              <a:buSzPts val="2100"/>
              <a:buChar char="•"/>
            </a:pPr>
            <a:r>
              <a:rPr lang="en">
                <a:solidFill>
                  <a:srgbClr val="000000"/>
                </a:solidFill>
              </a:rPr>
              <a:t>Review the initial goal to ensure it was appropriately established based on the baseline data</a:t>
            </a:r>
            <a:endParaRPr/>
          </a:p>
          <a:p>
            <a:pPr indent="-381000" lvl="0" marL="381000" rtl="0" algn="l">
              <a:lnSpc>
                <a:spcPct val="100000"/>
              </a:lnSpc>
              <a:spcBef>
                <a:spcPts val="500"/>
              </a:spcBef>
              <a:spcAft>
                <a:spcPts val="0"/>
              </a:spcAft>
              <a:buSzPts val="2400"/>
              <a:buAutoNum type="arabicPeriod"/>
            </a:pPr>
            <a:r>
              <a:rPr lang="en"/>
              <a:t>Modify the intervention</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49" name="Shape 449"/>
        <p:cNvGrpSpPr/>
        <p:nvPr/>
      </p:nvGrpSpPr>
      <p:grpSpPr>
        <a:xfrm>
          <a:off x="0" y="0"/>
          <a:ext cx="0" cy="0"/>
          <a:chOff x="0" y="0"/>
          <a:chExt cx="0" cy="0"/>
        </a:xfrm>
      </p:grpSpPr>
      <p:sp>
        <p:nvSpPr>
          <p:cNvPr id="450" name="Google Shape;450;p61"/>
          <p:cNvSpPr txBox="1"/>
          <p:nvPr>
            <p:ph type="title"/>
          </p:nvPr>
        </p:nvSpPr>
        <p:spPr>
          <a:xfrm>
            <a:off x="784456" y="1840359"/>
            <a:ext cx="7772400" cy="10215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9E47"/>
              </a:buClr>
              <a:buSzPts val="3000"/>
              <a:buFont typeface="Calibri"/>
              <a:buNone/>
            </a:pPr>
            <a:r>
              <a:rPr lang="en"/>
              <a:t>      </a:t>
            </a:r>
            <a:r>
              <a:rPr lang="en">
                <a:solidFill>
                  <a:schemeClr val="dk1"/>
                </a:solidFill>
              </a:rPr>
              <a:t>Modifications for SSIG </a:t>
            </a:r>
            <a:endParaRPr>
              <a:solidFill>
                <a:schemeClr val="dk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54" name="Shape 454"/>
        <p:cNvGrpSpPr/>
        <p:nvPr/>
      </p:nvGrpSpPr>
      <p:grpSpPr>
        <a:xfrm>
          <a:off x="0" y="0"/>
          <a:ext cx="0" cy="0"/>
          <a:chOff x="0" y="0"/>
          <a:chExt cx="0" cy="0"/>
        </a:xfrm>
      </p:grpSpPr>
      <p:sp>
        <p:nvSpPr>
          <p:cNvPr id="455" name="Google Shape;455;p62"/>
          <p:cNvSpPr txBox="1"/>
          <p:nvPr>
            <p:ph type="title"/>
          </p:nvPr>
        </p:nvSpPr>
        <p:spPr>
          <a:xfrm>
            <a:off x="457200" y="-55199"/>
            <a:ext cx="8229600" cy="6456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sz="3900"/>
              <a:t>Modifications</a:t>
            </a:r>
            <a:endParaRPr sz="3900"/>
          </a:p>
        </p:txBody>
      </p:sp>
      <p:sp>
        <p:nvSpPr>
          <p:cNvPr id="456" name="Google Shape;456;p62"/>
          <p:cNvSpPr txBox="1"/>
          <p:nvPr>
            <p:ph idx="1" type="body"/>
          </p:nvPr>
        </p:nvSpPr>
        <p:spPr>
          <a:xfrm>
            <a:off x="121575" y="659675"/>
            <a:ext cx="8858700" cy="3782400"/>
          </a:xfrm>
          <a:prstGeom prst="rect">
            <a:avLst/>
          </a:prstGeom>
        </p:spPr>
        <p:txBody>
          <a:bodyPr anchorCtr="0" anchor="t" bIns="68575" lIns="68575" spcFirstLastPara="1" rIns="68575" wrap="square" tIns="68575">
            <a:noAutofit/>
          </a:bodyPr>
          <a:lstStyle/>
          <a:p>
            <a:pPr indent="-368300" lvl="0" marL="457200" rtl="0" algn="l">
              <a:spcBef>
                <a:spcPts val="0"/>
              </a:spcBef>
              <a:spcAft>
                <a:spcPts val="0"/>
              </a:spcAft>
              <a:buClr>
                <a:schemeClr val="dk1"/>
              </a:buClr>
              <a:buSzPts val="2200"/>
              <a:buFont typeface="Calibri"/>
              <a:buChar char="●"/>
            </a:pPr>
            <a:r>
              <a:rPr lang="en" sz="2200">
                <a:highlight>
                  <a:srgbClr val="FFFFFF"/>
                </a:highlight>
              </a:rPr>
              <a:t>Provide pre-corrects for use of the target skill(s)</a:t>
            </a:r>
            <a:endParaRPr sz="2200">
              <a:highlight>
                <a:srgbClr val="FFFFFF"/>
              </a:highlight>
            </a:endParaRPr>
          </a:p>
          <a:p>
            <a:pPr indent="-368300" lvl="0" marL="457200" rtl="0" algn="l">
              <a:spcBef>
                <a:spcPts val="0"/>
              </a:spcBef>
              <a:spcAft>
                <a:spcPts val="0"/>
              </a:spcAft>
              <a:buClr>
                <a:schemeClr val="dk1"/>
              </a:buClr>
              <a:buSzPts val="2200"/>
              <a:buFont typeface="Calibri"/>
              <a:buChar char="●"/>
            </a:pPr>
            <a:r>
              <a:rPr lang="en" sz="2200">
                <a:highlight>
                  <a:srgbClr val="FFFFFF"/>
                </a:highlight>
              </a:rPr>
              <a:t>Utilize a signal or non-verbal to cue student to stop the problem behavior and to perform the targeted skill.  </a:t>
            </a:r>
            <a:endParaRPr sz="2200">
              <a:highlight>
                <a:srgbClr val="FFFFFF"/>
              </a:highlight>
            </a:endParaRPr>
          </a:p>
          <a:p>
            <a:pPr indent="-368300" lvl="0" marL="457200" rtl="0" algn="l">
              <a:spcBef>
                <a:spcPts val="0"/>
              </a:spcBef>
              <a:spcAft>
                <a:spcPts val="0"/>
              </a:spcAft>
              <a:buClr>
                <a:schemeClr val="dk1"/>
              </a:buClr>
              <a:buSzPts val="2200"/>
              <a:buFont typeface="Calibri"/>
              <a:buChar char="●"/>
            </a:pPr>
            <a:r>
              <a:rPr lang="en" sz="2200">
                <a:highlight>
                  <a:srgbClr val="FFFFFF"/>
                </a:highlight>
              </a:rPr>
              <a:t>Cue cards with skills and steps listed can be prominently displayed or smaller cards can be taped to a student’s desk. </a:t>
            </a:r>
            <a:endParaRPr sz="2200">
              <a:highlight>
                <a:srgbClr val="FFFFFF"/>
              </a:highlight>
            </a:endParaRPr>
          </a:p>
          <a:p>
            <a:pPr indent="-368300" lvl="0" marL="457200" rtl="0" algn="l">
              <a:spcBef>
                <a:spcPts val="0"/>
              </a:spcBef>
              <a:spcAft>
                <a:spcPts val="0"/>
              </a:spcAft>
              <a:buClr>
                <a:schemeClr val="dk1"/>
              </a:buClr>
              <a:buSzPts val="2200"/>
              <a:buChar char="●"/>
            </a:pPr>
            <a:r>
              <a:rPr lang="en" sz="2200">
                <a:highlight>
                  <a:schemeClr val="lt1"/>
                </a:highlight>
              </a:rPr>
              <a:t>Assign peer role models to give cues and reminders to their buddies</a:t>
            </a:r>
            <a:endParaRPr sz="2200">
              <a:highlight>
                <a:srgbClr val="FFFFFF"/>
              </a:highlight>
            </a:endParaRPr>
          </a:p>
          <a:p>
            <a:pPr indent="-368300" lvl="0" marL="457200" rtl="0" algn="l">
              <a:spcBef>
                <a:spcPts val="0"/>
              </a:spcBef>
              <a:spcAft>
                <a:spcPts val="0"/>
              </a:spcAft>
              <a:buClr>
                <a:schemeClr val="dk1"/>
              </a:buClr>
              <a:buSzPts val="2200"/>
              <a:buFont typeface="Calibri"/>
              <a:buChar char="●"/>
            </a:pPr>
            <a:r>
              <a:rPr lang="en" sz="2200"/>
              <a:t>Allow student to choose reinforcers</a:t>
            </a:r>
            <a:endParaRPr sz="2200"/>
          </a:p>
          <a:p>
            <a:pPr indent="-368300" lvl="0" marL="457200" rtl="0" algn="l">
              <a:spcBef>
                <a:spcPts val="0"/>
              </a:spcBef>
              <a:spcAft>
                <a:spcPts val="0"/>
              </a:spcAft>
              <a:buClr>
                <a:schemeClr val="dk1"/>
              </a:buClr>
              <a:buSzPts val="2200"/>
              <a:buFont typeface="Calibri"/>
              <a:buChar char="●"/>
            </a:pPr>
            <a:r>
              <a:rPr lang="en" sz="2200"/>
              <a:t>High rates of reinforcement for effort</a:t>
            </a:r>
            <a:endParaRPr sz="2200"/>
          </a:p>
          <a:p>
            <a:pPr indent="-368300" lvl="0" marL="457200" rtl="0" algn="l">
              <a:spcBef>
                <a:spcPts val="0"/>
              </a:spcBef>
              <a:spcAft>
                <a:spcPts val="0"/>
              </a:spcAft>
              <a:buClr>
                <a:schemeClr val="dk1"/>
              </a:buClr>
              <a:buSzPts val="2200"/>
              <a:buFont typeface="Calibri"/>
              <a:buChar char="●"/>
            </a:pPr>
            <a:r>
              <a:rPr lang="en" sz="2200"/>
              <a:t>Earn reinforcers to share with peers </a:t>
            </a:r>
            <a:endParaRPr sz="2200"/>
          </a:p>
          <a:p>
            <a:pPr indent="-368300" lvl="0" marL="457200" rtl="0" algn="l">
              <a:spcBef>
                <a:spcPts val="0"/>
              </a:spcBef>
              <a:spcAft>
                <a:spcPts val="0"/>
              </a:spcAft>
              <a:buClr>
                <a:schemeClr val="dk1"/>
              </a:buClr>
              <a:buSzPts val="2200"/>
              <a:buFont typeface="Calibri"/>
              <a:buChar char="●"/>
            </a:pPr>
            <a:r>
              <a:rPr lang="en" sz="2200"/>
              <a:t>Provide opportunities for breaks or preferred activity</a:t>
            </a:r>
            <a:endParaRPr sz="2200"/>
          </a:p>
          <a:p>
            <a:pPr indent="-368300" lvl="0" marL="457200" rtl="0" algn="l">
              <a:spcBef>
                <a:spcPts val="0"/>
              </a:spcBef>
              <a:spcAft>
                <a:spcPts val="0"/>
              </a:spcAft>
              <a:buClr>
                <a:schemeClr val="dk1"/>
              </a:buClr>
              <a:buSzPts val="2200"/>
              <a:buChar char="●"/>
            </a:pPr>
            <a:r>
              <a:rPr lang="en" sz="2200"/>
              <a:t>Academic support or interventions</a:t>
            </a:r>
            <a:endParaRPr sz="2200"/>
          </a:p>
          <a:p>
            <a:pPr indent="0" lvl="0" marL="0" rtl="0" algn="l">
              <a:spcBef>
                <a:spcPts val="0"/>
              </a:spcBef>
              <a:spcAft>
                <a:spcPts val="0"/>
              </a:spcAft>
              <a:buNone/>
            </a:pPr>
            <a:r>
              <a:t/>
            </a:r>
            <a:endParaRPr sz="1700"/>
          </a:p>
          <a:p>
            <a:pPr indent="0" lvl="0" marL="457200" rtl="0" algn="l">
              <a:spcBef>
                <a:spcPts val="0"/>
              </a:spcBef>
              <a:spcAft>
                <a:spcPts val="0"/>
              </a:spcAft>
              <a:buClr>
                <a:schemeClr val="dk1"/>
              </a:buClr>
              <a:buSzPts val="1100"/>
              <a:buFont typeface="Arial"/>
              <a:buNone/>
            </a:pPr>
            <a:r>
              <a:t/>
            </a:r>
            <a:endParaRPr sz="1700">
              <a:highlight>
                <a:srgbClr val="00FF00"/>
              </a:highlight>
            </a:endParaRPr>
          </a:p>
          <a:p>
            <a:pPr indent="0" lvl="0" marL="0" rtl="0" algn="l">
              <a:spcBef>
                <a:spcPts val="500"/>
              </a:spcBef>
              <a:spcAft>
                <a:spcPts val="0"/>
              </a:spcAft>
              <a:buNone/>
            </a:pPr>
            <a:r>
              <a:t/>
            </a:r>
            <a:endParaRPr/>
          </a:p>
        </p:txBody>
      </p:sp>
      <p:sp>
        <p:nvSpPr>
          <p:cNvPr id="457" name="Google Shape;457;p62"/>
          <p:cNvSpPr/>
          <p:nvPr/>
        </p:nvSpPr>
        <p:spPr>
          <a:xfrm>
            <a:off x="8574975" y="4152075"/>
            <a:ext cx="465600" cy="5346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62"/>
          <p:cNvSpPr txBox="1"/>
          <p:nvPr/>
        </p:nvSpPr>
        <p:spPr>
          <a:xfrm>
            <a:off x="5978400" y="4286475"/>
            <a:ext cx="25641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Calibri"/>
                <a:ea typeface="Calibri"/>
                <a:cs typeface="Calibri"/>
                <a:sym typeface="Calibri"/>
              </a:rPr>
              <a:t>AT-C7L2 Modifications for SSIG</a:t>
            </a:r>
            <a:endParaRPr>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462" name="Shape 462"/>
        <p:cNvGrpSpPr/>
        <p:nvPr/>
      </p:nvGrpSpPr>
      <p:grpSpPr>
        <a:xfrm>
          <a:off x="0" y="0"/>
          <a:ext cx="0" cy="0"/>
          <a:chOff x="0" y="0"/>
          <a:chExt cx="0" cy="0"/>
        </a:xfrm>
      </p:grpSpPr>
      <p:sp>
        <p:nvSpPr>
          <p:cNvPr id="463" name="Google Shape;463;p63"/>
          <p:cNvSpPr txBox="1"/>
          <p:nvPr>
            <p:ph type="title"/>
          </p:nvPr>
        </p:nvSpPr>
        <p:spPr>
          <a:xfrm>
            <a:off x="342900" y="154484"/>
            <a:ext cx="6172200" cy="643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When to Individualize </a:t>
            </a:r>
            <a:endParaRPr/>
          </a:p>
        </p:txBody>
      </p:sp>
      <p:sp>
        <p:nvSpPr>
          <p:cNvPr id="464" name="Google Shape;464;p63"/>
          <p:cNvSpPr txBox="1"/>
          <p:nvPr>
            <p:ph idx="1" type="body"/>
          </p:nvPr>
        </p:nvSpPr>
        <p:spPr>
          <a:xfrm>
            <a:off x="457200" y="1200150"/>
            <a:ext cx="8229600" cy="2852700"/>
          </a:xfrm>
          <a:prstGeom prst="rect">
            <a:avLst/>
          </a:prstGeom>
        </p:spPr>
        <p:txBody>
          <a:bodyPr anchorCtr="0" anchor="t" bIns="68575" lIns="68575" spcFirstLastPara="1" rIns="68575" wrap="square" tIns="68575">
            <a:noAutofit/>
          </a:bodyPr>
          <a:lstStyle/>
          <a:p>
            <a:pPr indent="-317500" lvl="0" marL="342900" rtl="0" algn="l">
              <a:spcBef>
                <a:spcPts val="500"/>
              </a:spcBef>
              <a:spcAft>
                <a:spcPts val="0"/>
              </a:spcAft>
              <a:buSzPts val="2400"/>
              <a:buChar char="•"/>
            </a:pPr>
            <a:r>
              <a:rPr lang="en"/>
              <a:t>If a student doesn’t respond well to the small group</a:t>
            </a:r>
            <a:endParaRPr/>
          </a:p>
          <a:p>
            <a:pPr indent="-317500" lvl="0" marL="342900" rtl="0" algn="l">
              <a:spcBef>
                <a:spcPts val="0"/>
              </a:spcBef>
              <a:spcAft>
                <a:spcPts val="0"/>
              </a:spcAft>
              <a:buSzPts val="2400"/>
              <a:buChar char="•"/>
            </a:pPr>
            <a:r>
              <a:rPr lang="en"/>
              <a:t>If the student is uncomfortable or distracted</a:t>
            </a:r>
            <a:endParaRPr/>
          </a:p>
          <a:p>
            <a:pPr indent="-317500" lvl="0" marL="342900" rtl="0" algn="l">
              <a:spcBef>
                <a:spcPts val="0"/>
              </a:spcBef>
              <a:spcAft>
                <a:spcPts val="0"/>
              </a:spcAft>
              <a:buSzPts val="2400"/>
              <a:buChar char="•"/>
            </a:pPr>
            <a:r>
              <a:rPr lang="en"/>
              <a:t>If the student takes over the group</a:t>
            </a:r>
            <a:endParaRPr/>
          </a:p>
          <a:p>
            <a:pPr indent="-317500" lvl="0" marL="342900" rtl="0" algn="l">
              <a:spcBef>
                <a:spcPts val="0"/>
              </a:spcBef>
              <a:spcAft>
                <a:spcPts val="0"/>
              </a:spcAft>
              <a:buSzPts val="2400"/>
              <a:buChar char="•"/>
            </a:pPr>
            <a:r>
              <a:rPr lang="en"/>
              <a:t>If the student breaks the trust of the group</a:t>
            </a:r>
            <a:endParaRPr/>
          </a:p>
          <a:p>
            <a:pPr indent="-317500" lvl="0" marL="342900" rtl="0" algn="l">
              <a:spcBef>
                <a:spcPts val="0"/>
              </a:spcBef>
              <a:spcAft>
                <a:spcPts val="0"/>
              </a:spcAft>
              <a:buSzPts val="2400"/>
              <a:buChar char="•"/>
            </a:pPr>
            <a:r>
              <a:rPr lang="en"/>
              <a:t>If the student ridicules the content </a:t>
            </a:r>
            <a:endParaRPr/>
          </a:p>
        </p:txBody>
      </p:sp>
      <p:sp>
        <p:nvSpPr>
          <p:cNvPr id="465" name="Google Shape;465;p63"/>
          <p:cNvSpPr txBox="1"/>
          <p:nvPr/>
        </p:nvSpPr>
        <p:spPr>
          <a:xfrm>
            <a:off x="416550" y="4111950"/>
            <a:ext cx="30894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1100">
                <a:solidFill>
                  <a:schemeClr val="dk1"/>
                </a:solidFill>
                <a:latin typeface="Calibri"/>
                <a:ea typeface="Calibri"/>
                <a:cs typeface="Calibri"/>
                <a:sym typeface="Calibri"/>
              </a:rPr>
              <a:t>Adapted from Behavior Academies pg. 149. (2024)</a:t>
            </a:r>
            <a:endParaRPr sz="1100">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64"/>
          <p:cNvSpPr txBox="1"/>
          <p:nvPr>
            <p:ph type="title"/>
          </p:nvPr>
        </p:nvSpPr>
        <p:spPr>
          <a:xfrm>
            <a:off x="1982788" y="402432"/>
            <a:ext cx="6710400" cy="703500"/>
          </a:xfrm>
          <a:prstGeom prst="rect">
            <a:avLst/>
          </a:prstGeom>
        </p:spPr>
        <p:txBody>
          <a:bodyPr anchorCtr="0" anchor="ctr" bIns="68575" lIns="68575" spcFirstLastPara="1" rIns="68575" wrap="square" tIns="68575">
            <a:noAutofit/>
          </a:bodyPr>
          <a:lstStyle/>
          <a:p>
            <a:pPr indent="0" lvl="0" marL="0" rtl="0" algn="l">
              <a:spcBef>
                <a:spcPts val="0"/>
              </a:spcBef>
              <a:spcAft>
                <a:spcPts val="0"/>
              </a:spcAft>
              <a:buNone/>
            </a:pPr>
            <a:r>
              <a:rPr lang="en"/>
              <a:t>Discussion  </a:t>
            </a:r>
            <a:endParaRPr/>
          </a:p>
        </p:txBody>
      </p:sp>
      <p:sp>
        <p:nvSpPr>
          <p:cNvPr id="471" name="Google Shape;471;p64"/>
          <p:cNvSpPr txBox="1"/>
          <p:nvPr>
            <p:ph idx="1" type="body"/>
          </p:nvPr>
        </p:nvSpPr>
        <p:spPr>
          <a:xfrm>
            <a:off x="457200" y="1404251"/>
            <a:ext cx="8229600" cy="3394500"/>
          </a:xfrm>
          <a:prstGeom prst="rect">
            <a:avLst/>
          </a:prstGeom>
        </p:spPr>
        <p:txBody>
          <a:bodyPr anchorCtr="0" anchor="t" bIns="68575" lIns="68575" spcFirstLastPara="1" rIns="68575" wrap="square" tIns="68575">
            <a:noAutofit/>
          </a:bodyPr>
          <a:lstStyle/>
          <a:p>
            <a:pPr indent="-400050" lvl="0" marL="457200" rtl="0" algn="l">
              <a:spcBef>
                <a:spcPts val="0"/>
              </a:spcBef>
              <a:spcAft>
                <a:spcPts val="0"/>
              </a:spcAft>
              <a:buClr>
                <a:schemeClr val="dk1"/>
              </a:buClr>
              <a:buSzPts val="2700"/>
              <a:buAutoNum type="arabicPeriod"/>
            </a:pPr>
            <a:r>
              <a:rPr lang="en" sz="2700">
                <a:solidFill>
                  <a:schemeClr val="dk1"/>
                </a:solidFill>
              </a:rPr>
              <a:t>Discuss different ways you may modify SSIG  to support students who need additional supports to be successful. </a:t>
            </a:r>
            <a:endParaRPr sz="2700">
              <a:solidFill>
                <a:schemeClr val="dk1"/>
              </a:solidFill>
            </a:endParaRPr>
          </a:p>
          <a:p>
            <a:pPr indent="0" lvl="0" marL="457200" rtl="0" algn="l">
              <a:spcBef>
                <a:spcPts val="0"/>
              </a:spcBef>
              <a:spcAft>
                <a:spcPts val="0"/>
              </a:spcAft>
              <a:buNone/>
            </a:pPr>
            <a:r>
              <a:t/>
            </a:r>
            <a:endParaRPr sz="2700">
              <a:solidFill>
                <a:schemeClr val="dk1"/>
              </a:solidFill>
            </a:endParaRPr>
          </a:p>
          <a:p>
            <a:pPr indent="-400050" lvl="0" marL="457200" rtl="0" algn="l">
              <a:spcBef>
                <a:spcPts val="0"/>
              </a:spcBef>
              <a:spcAft>
                <a:spcPts val="0"/>
              </a:spcAft>
              <a:buClr>
                <a:schemeClr val="dk1"/>
              </a:buClr>
              <a:buSzPts val="2700"/>
              <a:buAutoNum type="arabicPeriod"/>
            </a:pPr>
            <a:r>
              <a:rPr lang="en" sz="2700">
                <a:solidFill>
                  <a:schemeClr val="dk1"/>
                </a:solidFill>
              </a:rPr>
              <a:t>Develop a menu of modifications for students who may need additional support.</a:t>
            </a:r>
            <a:endParaRPr sz="2700">
              <a:solidFill>
                <a:schemeClr val="dk1"/>
              </a:solidFill>
            </a:endParaRPr>
          </a:p>
          <a:p>
            <a:pPr indent="0" lvl="0" marL="457200" rtl="0" algn="l">
              <a:spcBef>
                <a:spcPts val="0"/>
              </a:spcBef>
              <a:spcAft>
                <a:spcPts val="0"/>
              </a:spcAft>
              <a:buNone/>
            </a:pPr>
            <a:r>
              <a:t/>
            </a:r>
            <a:endParaRPr sz="2700">
              <a:solidFill>
                <a:schemeClr val="dk1"/>
              </a:solidFill>
              <a:highlight>
                <a:srgbClr val="FFFFFF"/>
              </a:highlight>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50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5" name="Shape 475"/>
        <p:cNvGrpSpPr/>
        <p:nvPr/>
      </p:nvGrpSpPr>
      <p:grpSpPr>
        <a:xfrm>
          <a:off x="0" y="0"/>
          <a:ext cx="0" cy="0"/>
          <a:chOff x="0" y="0"/>
          <a:chExt cx="0" cy="0"/>
        </a:xfrm>
      </p:grpSpPr>
      <p:sp>
        <p:nvSpPr>
          <p:cNvPr id="476" name="Google Shape;476;p65"/>
          <p:cNvSpPr txBox="1"/>
          <p:nvPr>
            <p:ph type="title"/>
          </p:nvPr>
        </p:nvSpPr>
        <p:spPr>
          <a:xfrm>
            <a:off x="1471882" y="368764"/>
            <a:ext cx="7363500" cy="6945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Pause &amp; Reflect</a:t>
            </a:r>
            <a:endParaRPr/>
          </a:p>
        </p:txBody>
      </p:sp>
      <p:sp>
        <p:nvSpPr>
          <p:cNvPr id="477" name="Google Shape;477;p65"/>
          <p:cNvSpPr txBox="1"/>
          <p:nvPr>
            <p:ph idx="1" type="body"/>
          </p:nvPr>
        </p:nvSpPr>
        <p:spPr>
          <a:xfrm>
            <a:off x="414150" y="1415375"/>
            <a:ext cx="5290200" cy="3394500"/>
          </a:xfrm>
          <a:prstGeom prst="rect">
            <a:avLst/>
          </a:prstGeom>
          <a:noFill/>
          <a:ln>
            <a:noFill/>
          </a:ln>
        </p:spPr>
        <p:txBody>
          <a:bodyPr anchorCtr="0" anchor="t" bIns="68575" lIns="68575" spcFirstLastPara="1" rIns="68575" wrap="square" tIns="68575">
            <a:noAutofit/>
          </a:bodyPr>
          <a:lstStyle/>
          <a:p>
            <a:pPr indent="-381000" lvl="0" marL="457200" marR="0" rtl="0" algn="l">
              <a:lnSpc>
                <a:spcPct val="100000"/>
              </a:lnSpc>
              <a:spcBef>
                <a:spcPts val="500"/>
              </a:spcBef>
              <a:spcAft>
                <a:spcPts val="0"/>
              </a:spcAft>
              <a:buClr>
                <a:schemeClr val="dk1"/>
              </a:buClr>
              <a:buSzPts val="2400"/>
              <a:buAutoNum type="arabicPeriod"/>
            </a:pPr>
            <a:r>
              <a:rPr lang="en">
                <a:solidFill>
                  <a:schemeClr val="dk1"/>
                </a:solidFill>
              </a:rPr>
              <a:t>What steps do you need to add to your action plan regarding developing a menu of modifications?  </a:t>
            </a:r>
            <a:endParaRPr>
              <a:solidFill>
                <a:schemeClr val="dk1"/>
              </a:solidFill>
            </a:endParaRPr>
          </a:p>
        </p:txBody>
      </p:sp>
      <p:pic>
        <p:nvPicPr>
          <p:cNvPr id="478" name="Google Shape;478;p65"/>
          <p:cNvPicPr preferRelativeResize="0"/>
          <p:nvPr/>
        </p:nvPicPr>
        <p:blipFill>
          <a:blip r:embed="rId3">
            <a:alphaModFix/>
          </a:blip>
          <a:stretch>
            <a:fillRect/>
          </a:stretch>
        </p:blipFill>
        <p:spPr>
          <a:xfrm>
            <a:off x="6015648" y="1237050"/>
            <a:ext cx="2820950" cy="2997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156" name="Shape 156"/>
        <p:cNvGrpSpPr/>
        <p:nvPr/>
      </p:nvGrpSpPr>
      <p:grpSpPr>
        <a:xfrm>
          <a:off x="0" y="0"/>
          <a:ext cx="0" cy="0"/>
          <a:chOff x="0" y="0"/>
          <a:chExt cx="0" cy="0"/>
        </a:xfrm>
      </p:grpSpPr>
      <p:sp>
        <p:nvSpPr>
          <p:cNvPr id="157" name="Google Shape;157;p21"/>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b="1" lang="en"/>
              <a:t>Introductions</a:t>
            </a:r>
            <a:endParaRPr/>
          </a:p>
        </p:txBody>
      </p:sp>
      <p:sp>
        <p:nvSpPr>
          <p:cNvPr id="158" name="Google Shape;158;p21"/>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p>
            <a:pPr indent="-165100" lvl="0" marL="342900" marR="0" rtl="0" algn="l">
              <a:lnSpc>
                <a:spcPct val="100000"/>
              </a:lnSpc>
              <a:spcBef>
                <a:spcPts val="500"/>
              </a:spcBef>
              <a:spcAft>
                <a:spcPts val="0"/>
              </a:spcAft>
              <a:buClr>
                <a:srgbClr val="FF0000"/>
              </a:buClr>
              <a:buSzPts val="2400"/>
              <a:buFont typeface="Arial"/>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66"/>
          <p:cNvSpPr txBox="1"/>
          <p:nvPr>
            <p:ph type="title"/>
          </p:nvPr>
        </p:nvSpPr>
        <p:spPr>
          <a:xfrm>
            <a:off x="1860767" y="1658044"/>
            <a:ext cx="5829300" cy="766200"/>
          </a:xfrm>
          <a:prstGeom prst="rect">
            <a:avLst/>
          </a:prstGeom>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3300"/>
              <a:buFont typeface="Arial"/>
              <a:buNone/>
            </a:pPr>
            <a:r>
              <a:rPr lang="en" sz="3300">
                <a:solidFill>
                  <a:schemeClr val="dk1"/>
                </a:solidFill>
              </a:rPr>
              <a:t>Generalization of Social Skills</a:t>
            </a:r>
            <a:r>
              <a:rPr lang="en" sz="3300">
                <a:solidFill>
                  <a:srgbClr val="009E47"/>
                </a:solidFill>
              </a:rPr>
              <a:t> </a:t>
            </a:r>
            <a:endParaRPr sz="3300">
              <a:solidFill>
                <a:srgbClr val="009E47"/>
              </a:solidFill>
            </a:endParaRPr>
          </a:p>
          <a:p>
            <a:pPr indent="0" lvl="0" marL="0" rtl="0" algn="ctr">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67"/>
          <p:cNvSpPr txBox="1"/>
          <p:nvPr>
            <p:ph type="title"/>
          </p:nvPr>
        </p:nvSpPr>
        <p:spPr>
          <a:xfrm>
            <a:off x="567750" y="41656"/>
            <a:ext cx="8008500" cy="6723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3300"/>
              <a:buNone/>
            </a:pPr>
            <a:r>
              <a:rPr lang="en"/>
              <a:t>Generalization </a:t>
            </a:r>
            <a:endParaRPr/>
          </a:p>
        </p:txBody>
      </p:sp>
      <p:sp>
        <p:nvSpPr>
          <p:cNvPr id="489" name="Google Shape;489;p67"/>
          <p:cNvSpPr txBox="1"/>
          <p:nvPr>
            <p:ph idx="1" type="body"/>
          </p:nvPr>
        </p:nvSpPr>
        <p:spPr>
          <a:xfrm>
            <a:off x="0" y="1005975"/>
            <a:ext cx="8960700" cy="4526100"/>
          </a:xfrm>
          <a:prstGeom prst="rect">
            <a:avLst/>
          </a:prstGeom>
          <a:noFill/>
          <a:ln>
            <a:noFill/>
          </a:ln>
        </p:spPr>
        <p:txBody>
          <a:bodyPr anchorCtr="0" anchor="t" bIns="68575" lIns="68575" spcFirstLastPara="1" rIns="68575" wrap="square" tIns="68575">
            <a:noAutofit/>
          </a:bodyPr>
          <a:lstStyle/>
          <a:p>
            <a:pPr indent="-381000" lvl="0" marL="457200" rtl="0" algn="l">
              <a:lnSpc>
                <a:spcPct val="100000"/>
              </a:lnSpc>
              <a:spcBef>
                <a:spcPts val="0"/>
              </a:spcBef>
              <a:spcAft>
                <a:spcPts val="0"/>
              </a:spcAft>
              <a:buSzPts val="2400"/>
              <a:buChar char="•"/>
            </a:pPr>
            <a:r>
              <a:rPr lang="en" sz="2400">
                <a:highlight>
                  <a:srgbClr val="FFFFFF"/>
                </a:highlight>
              </a:rPr>
              <a:t>Intended to extend the skills taught in a structured classroom environment to other environments where skills could or should be used. </a:t>
            </a:r>
            <a:endParaRPr sz="2400">
              <a:highlight>
                <a:srgbClr val="FFFFFF"/>
              </a:highlight>
            </a:endParaRPr>
          </a:p>
          <a:p>
            <a:pPr indent="-381000" lvl="0" marL="457200" rtl="0" algn="l">
              <a:lnSpc>
                <a:spcPct val="100000"/>
              </a:lnSpc>
              <a:spcBef>
                <a:spcPts val="0"/>
              </a:spcBef>
              <a:spcAft>
                <a:spcPts val="0"/>
              </a:spcAft>
              <a:buSzPts val="2400"/>
              <a:buChar char="•"/>
            </a:pPr>
            <a:r>
              <a:rPr lang="en" sz="2400">
                <a:highlight>
                  <a:srgbClr val="FFFFFF"/>
                </a:highlight>
              </a:rPr>
              <a:t>Embedding generalization strategies in the intervention </a:t>
            </a:r>
            <a:r>
              <a:rPr lang="en">
                <a:highlight>
                  <a:srgbClr val="FFFFFF"/>
                </a:highlight>
              </a:rPr>
              <a:t>should</a:t>
            </a:r>
            <a:r>
              <a:rPr lang="en" sz="2400">
                <a:highlight>
                  <a:srgbClr val="FFFFFF"/>
                </a:highlight>
              </a:rPr>
              <a:t> increase the likelihood that skills</a:t>
            </a:r>
            <a:r>
              <a:rPr lang="en">
                <a:highlight>
                  <a:srgbClr val="FFFFFF"/>
                </a:highlight>
              </a:rPr>
              <a:t> will</a:t>
            </a:r>
            <a:r>
              <a:rPr lang="en" sz="2400">
                <a:highlight>
                  <a:srgbClr val="FFFFFF"/>
                </a:highlight>
              </a:rPr>
              <a:t> occur across settings.</a:t>
            </a:r>
            <a:endParaRPr sz="2400">
              <a:highlight>
                <a:srgbClr val="FFFFFF"/>
              </a:highlight>
            </a:endParaRPr>
          </a:p>
          <a:p>
            <a:pPr indent="-381000" lvl="0" marL="457200" rtl="0" algn="l">
              <a:lnSpc>
                <a:spcPct val="100000"/>
              </a:lnSpc>
              <a:spcBef>
                <a:spcPts val="0"/>
              </a:spcBef>
              <a:spcAft>
                <a:spcPts val="0"/>
              </a:spcAft>
              <a:buSzPts val="2400"/>
              <a:buChar char="•"/>
            </a:pPr>
            <a:r>
              <a:rPr lang="en" sz="2400">
                <a:highlight>
                  <a:srgbClr val="FFFFFF"/>
                </a:highlight>
              </a:rPr>
              <a:t>The appropriate skills should be reinforced across all settings. </a:t>
            </a:r>
            <a:endParaRPr sz="2400">
              <a:highlight>
                <a:srgbClr val="FFFFFF"/>
              </a:highlight>
            </a:endParaRPr>
          </a:p>
          <a:p>
            <a:pPr indent="0" lvl="0" marL="0" rtl="0" algn="l">
              <a:lnSpc>
                <a:spcPct val="100000"/>
              </a:lnSpc>
              <a:spcBef>
                <a:spcPts val="0"/>
              </a:spcBef>
              <a:spcAft>
                <a:spcPts val="0"/>
              </a:spcAft>
              <a:buSzPts val="2400"/>
              <a:buNone/>
            </a:pPr>
            <a:r>
              <a:t/>
            </a:r>
            <a:endParaRPr sz="2400">
              <a:highlight>
                <a:srgbClr val="FFFFFF"/>
              </a:highlight>
            </a:endParaRPr>
          </a:p>
          <a:p>
            <a:pPr indent="0" lvl="0" marL="0" rtl="0" algn="l">
              <a:lnSpc>
                <a:spcPct val="100000"/>
              </a:lnSpc>
              <a:spcBef>
                <a:spcPts val="500"/>
              </a:spcBef>
              <a:spcAft>
                <a:spcPts val="0"/>
              </a:spcAft>
              <a:buSzPts val="2400"/>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68"/>
          <p:cNvSpPr txBox="1"/>
          <p:nvPr>
            <p:ph type="title"/>
          </p:nvPr>
        </p:nvSpPr>
        <p:spPr>
          <a:xfrm>
            <a:off x="71400" y="63425"/>
            <a:ext cx="8615400" cy="6672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3300"/>
              <a:buNone/>
            </a:pPr>
            <a:r>
              <a:rPr lang="en"/>
              <a:t>Strategies to Support Generalization</a:t>
            </a:r>
            <a:endParaRPr/>
          </a:p>
        </p:txBody>
      </p:sp>
      <p:sp>
        <p:nvSpPr>
          <p:cNvPr id="495" name="Google Shape;495;p68"/>
          <p:cNvSpPr txBox="1"/>
          <p:nvPr>
            <p:ph idx="1" type="body"/>
          </p:nvPr>
        </p:nvSpPr>
        <p:spPr>
          <a:xfrm>
            <a:off x="197700" y="978350"/>
            <a:ext cx="8748600" cy="3735000"/>
          </a:xfrm>
          <a:prstGeom prst="rect">
            <a:avLst/>
          </a:prstGeom>
          <a:noFill/>
          <a:ln>
            <a:noFill/>
          </a:ln>
        </p:spPr>
        <p:txBody>
          <a:bodyPr anchorCtr="0" anchor="t" bIns="68575" lIns="68575" spcFirstLastPara="1" rIns="68575" wrap="square" tIns="68575">
            <a:noAutofit/>
          </a:bodyPr>
          <a:lstStyle/>
          <a:p>
            <a:pPr indent="-381000" lvl="0" marL="457200" rtl="0" algn="l">
              <a:lnSpc>
                <a:spcPct val="100000"/>
              </a:lnSpc>
              <a:spcBef>
                <a:spcPts val="0"/>
              </a:spcBef>
              <a:spcAft>
                <a:spcPts val="0"/>
              </a:spcAft>
              <a:buClr>
                <a:schemeClr val="dk1"/>
              </a:buClr>
              <a:buSzPts val="2400"/>
              <a:buFont typeface="Calibri"/>
              <a:buChar char="●"/>
            </a:pPr>
            <a:r>
              <a:rPr lang="en">
                <a:highlight>
                  <a:srgbClr val="FFFFFF"/>
                </a:highlight>
              </a:rPr>
              <a:t>Real life examples relevant to the students’ circumstances </a:t>
            </a:r>
            <a:endParaRPr>
              <a:highlight>
                <a:srgbClr val="FFFFFF"/>
              </a:highlight>
            </a:endParaRPr>
          </a:p>
          <a:p>
            <a:pPr indent="-381000" lvl="0" marL="457200" rtl="0" algn="l">
              <a:lnSpc>
                <a:spcPct val="100000"/>
              </a:lnSpc>
              <a:spcBef>
                <a:spcPts val="0"/>
              </a:spcBef>
              <a:spcAft>
                <a:spcPts val="0"/>
              </a:spcAft>
              <a:buClr>
                <a:schemeClr val="dk1"/>
              </a:buClr>
              <a:buSzPts val="2400"/>
              <a:buFont typeface="Calibri"/>
              <a:buChar char="●"/>
            </a:pPr>
            <a:r>
              <a:rPr lang="en">
                <a:highlight>
                  <a:srgbClr val="FFFFFF"/>
                </a:highlight>
              </a:rPr>
              <a:t>Embed practice in role playing and video modeling.</a:t>
            </a:r>
            <a:endParaRPr>
              <a:highlight>
                <a:srgbClr val="FFFFFF"/>
              </a:highlight>
            </a:endParaRPr>
          </a:p>
          <a:p>
            <a:pPr indent="-381000" lvl="0" marL="457200" rtl="0" algn="l">
              <a:lnSpc>
                <a:spcPct val="100000"/>
              </a:lnSpc>
              <a:spcBef>
                <a:spcPts val="0"/>
              </a:spcBef>
              <a:spcAft>
                <a:spcPts val="0"/>
              </a:spcAft>
              <a:buClr>
                <a:schemeClr val="dk1"/>
              </a:buClr>
              <a:buSzPts val="2400"/>
              <a:buFont typeface="Calibri"/>
              <a:buChar char="●"/>
            </a:pPr>
            <a:r>
              <a:rPr lang="en">
                <a:highlight>
                  <a:srgbClr val="FFFFFF"/>
                </a:highlight>
              </a:rPr>
              <a:t>Train in the problem setting with peers </a:t>
            </a:r>
            <a:endParaRPr>
              <a:highlight>
                <a:srgbClr val="FFFFFF"/>
              </a:highlight>
            </a:endParaRPr>
          </a:p>
          <a:p>
            <a:pPr indent="-381000" lvl="0" marL="457200" rtl="0" algn="l">
              <a:lnSpc>
                <a:spcPct val="100000"/>
              </a:lnSpc>
              <a:spcBef>
                <a:spcPts val="0"/>
              </a:spcBef>
              <a:spcAft>
                <a:spcPts val="0"/>
              </a:spcAft>
              <a:buClr>
                <a:schemeClr val="dk1"/>
              </a:buClr>
              <a:buSzPts val="2400"/>
              <a:buFont typeface="Calibri"/>
              <a:buChar char="●"/>
            </a:pPr>
            <a:r>
              <a:rPr lang="en">
                <a:highlight>
                  <a:srgbClr val="FFFFFF"/>
                </a:highlight>
              </a:rPr>
              <a:t>Regular communication with teachers and staff </a:t>
            </a:r>
            <a:endParaRPr>
              <a:highlight>
                <a:srgbClr val="FFFFFF"/>
              </a:highlight>
            </a:endParaRPr>
          </a:p>
          <a:p>
            <a:pPr indent="-381000" lvl="0" marL="457200" rtl="0" algn="l">
              <a:lnSpc>
                <a:spcPct val="100000"/>
              </a:lnSpc>
              <a:spcBef>
                <a:spcPts val="0"/>
              </a:spcBef>
              <a:spcAft>
                <a:spcPts val="0"/>
              </a:spcAft>
              <a:buClr>
                <a:schemeClr val="dk1"/>
              </a:buClr>
              <a:buSzPts val="2400"/>
              <a:buFont typeface="Calibri"/>
              <a:buChar char="●"/>
            </a:pPr>
            <a:r>
              <a:rPr lang="en">
                <a:highlight>
                  <a:srgbClr val="FFFFFF"/>
                </a:highlight>
              </a:rPr>
              <a:t>Reinforcement of student efforts </a:t>
            </a:r>
            <a:endParaRPr>
              <a:highlight>
                <a:srgbClr val="FFFFFF"/>
              </a:highlight>
            </a:endParaRPr>
          </a:p>
          <a:p>
            <a:pPr indent="-381000" lvl="0" marL="457200" rtl="0" algn="l">
              <a:lnSpc>
                <a:spcPct val="100000"/>
              </a:lnSpc>
              <a:spcBef>
                <a:spcPts val="0"/>
              </a:spcBef>
              <a:spcAft>
                <a:spcPts val="0"/>
              </a:spcAft>
              <a:buClr>
                <a:schemeClr val="dk1"/>
              </a:buClr>
              <a:buSzPts val="2400"/>
              <a:buFont typeface="Calibri"/>
              <a:buChar char="●"/>
            </a:pPr>
            <a:r>
              <a:rPr lang="en">
                <a:highlight>
                  <a:srgbClr val="FFFFFF"/>
                </a:highlight>
              </a:rPr>
              <a:t>Pos</a:t>
            </a:r>
            <a:r>
              <a:rPr lang="en">
                <a:highlight>
                  <a:srgbClr val="FFFFFF"/>
                </a:highlight>
              </a:rPr>
              <a:t>t </a:t>
            </a:r>
            <a:r>
              <a:rPr lang="en">
                <a:highlight>
                  <a:srgbClr val="FFFFFF"/>
                </a:highlight>
              </a:rPr>
              <a:t>the skill and steps</a:t>
            </a:r>
            <a:r>
              <a:rPr lang="en">
                <a:highlight>
                  <a:srgbClr val="FFFFFF"/>
                </a:highlight>
              </a:rPr>
              <a:t> in </a:t>
            </a:r>
            <a:r>
              <a:rPr lang="en">
                <a:highlight>
                  <a:srgbClr val="FFFFFF"/>
                </a:highlight>
              </a:rPr>
              <a:t>prominent locations. </a:t>
            </a:r>
            <a:endParaRPr>
              <a:highlight>
                <a:srgbClr val="FFFFFF"/>
              </a:highlight>
            </a:endParaRPr>
          </a:p>
          <a:p>
            <a:pPr indent="-381000" lvl="0" marL="457200" rtl="0" algn="l">
              <a:lnSpc>
                <a:spcPct val="100000"/>
              </a:lnSpc>
              <a:spcBef>
                <a:spcPts val="0"/>
              </a:spcBef>
              <a:spcAft>
                <a:spcPts val="0"/>
              </a:spcAft>
              <a:buClr>
                <a:schemeClr val="dk1"/>
              </a:buClr>
              <a:buSzPts val="2400"/>
              <a:buFont typeface="Calibri"/>
              <a:buChar char="●"/>
            </a:pPr>
            <a:r>
              <a:rPr lang="en">
                <a:highlight>
                  <a:srgbClr val="FFFFFF"/>
                </a:highlight>
              </a:rPr>
              <a:t>Encourage students to teach new skills to the entire class.</a:t>
            </a:r>
            <a:endParaRPr>
              <a:highlight>
                <a:srgbClr val="FFFFFF"/>
              </a:highlight>
            </a:endParaRPr>
          </a:p>
          <a:p>
            <a:pPr indent="0" lvl="0" marL="0" rtl="0" algn="l">
              <a:lnSpc>
                <a:spcPct val="100000"/>
              </a:lnSpc>
              <a:spcBef>
                <a:spcPts val="500"/>
              </a:spcBef>
              <a:spcAft>
                <a:spcPts val="0"/>
              </a:spcAft>
              <a:buSzPts val="2400"/>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69"/>
          <p:cNvSpPr txBox="1"/>
          <p:nvPr>
            <p:ph idx="1" type="body"/>
          </p:nvPr>
        </p:nvSpPr>
        <p:spPr>
          <a:xfrm>
            <a:off x="440156" y="149506"/>
            <a:ext cx="8161500" cy="4526100"/>
          </a:xfrm>
          <a:prstGeom prst="rect">
            <a:avLst/>
          </a:prstGeom>
          <a:noFill/>
          <a:ln>
            <a:noFill/>
          </a:ln>
        </p:spPr>
        <p:txBody>
          <a:bodyPr anchorCtr="0" anchor="t" bIns="68575" lIns="68575" spcFirstLastPara="1" rIns="68575" wrap="square" tIns="68575">
            <a:noAutofit/>
          </a:bodyPr>
          <a:lstStyle/>
          <a:p>
            <a:pPr indent="0" lvl="0" marL="0" rtl="0" algn="l">
              <a:lnSpc>
                <a:spcPct val="115000"/>
              </a:lnSpc>
              <a:spcBef>
                <a:spcPts val="0"/>
              </a:spcBef>
              <a:spcAft>
                <a:spcPts val="0"/>
              </a:spcAft>
              <a:buSzPts val="2400"/>
              <a:buNone/>
            </a:pPr>
            <a:r>
              <a:rPr b="1" lang="en" sz="2500">
                <a:highlight>
                  <a:srgbClr val="FFFFFF"/>
                </a:highlight>
              </a:rPr>
              <a:t>Promote generalization to different settings/circumstances by:</a:t>
            </a:r>
            <a:endParaRPr b="1" sz="2500">
              <a:highlight>
                <a:srgbClr val="FFFFFF"/>
              </a:highlight>
            </a:endParaRPr>
          </a:p>
          <a:p>
            <a:pPr indent="-381000" lvl="0" marL="457200" rtl="0" algn="l">
              <a:lnSpc>
                <a:spcPct val="115000"/>
              </a:lnSpc>
              <a:spcBef>
                <a:spcPts val="0"/>
              </a:spcBef>
              <a:spcAft>
                <a:spcPts val="0"/>
              </a:spcAft>
              <a:buClr>
                <a:schemeClr val="dk1"/>
              </a:buClr>
              <a:buSzPts val="2400"/>
              <a:buFont typeface="Calibri"/>
              <a:buChar char="●"/>
            </a:pPr>
            <a:r>
              <a:rPr lang="en" sz="2400">
                <a:highlight>
                  <a:srgbClr val="FFFFFF"/>
                </a:highlight>
              </a:rPr>
              <a:t>practicing in different settings and under various conditions</a:t>
            </a:r>
            <a:endParaRPr sz="2400">
              <a:highlight>
                <a:srgbClr val="FFFFFF"/>
              </a:highlight>
            </a:endParaRPr>
          </a:p>
          <a:p>
            <a:pPr indent="-381000" lvl="0" marL="457200" rtl="0" algn="l">
              <a:lnSpc>
                <a:spcPct val="115000"/>
              </a:lnSpc>
              <a:spcBef>
                <a:spcPts val="0"/>
              </a:spcBef>
              <a:spcAft>
                <a:spcPts val="0"/>
              </a:spcAft>
              <a:buClr>
                <a:schemeClr val="dk1"/>
              </a:buClr>
              <a:buSzPts val="2400"/>
              <a:buFont typeface="Calibri"/>
              <a:buChar char="●"/>
            </a:pPr>
            <a:r>
              <a:rPr lang="en" sz="2400">
                <a:highlight>
                  <a:srgbClr val="FFFFFF"/>
                </a:highlight>
              </a:rPr>
              <a:t>prompting and coaching the student in naturally occurring situations</a:t>
            </a:r>
            <a:endParaRPr sz="2400">
              <a:highlight>
                <a:srgbClr val="FFFFFF"/>
              </a:highlight>
            </a:endParaRPr>
          </a:p>
          <a:p>
            <a:pPr indent="-381000" lvl="0" marL="457200" rtl="0" algn="l">
              <a:lnSpc>
                <a:spcPct val="115000"/>
              </a:lnSpc>
              <a:spcBef>
                <a:spcPts val="0"/>
              </a:spcBef>
              <a:spcAft>
                <a:spcPts val="0"/>
              </a:spcAft>
              <a:buClr>
                <a:schemeClr val="dk1"/>
              </a:buClr>
              <a:buSzPts val="2400"/>
              <a:buFont typeface="Calibri"/>
              <a:buChar char="●"/>
            </a:pPr>
            <a:r>
              <a:rPr lang="en" sz="2400">
                <a:highlight>
                  <a:srgbClr val="FFFFFF"/>
                </a:highlight>
              </a:rPr>
              <a:t>having the student submit self-report forms for each class period</a:t>
            </a:r>
            <a:endParaRPr sz="2400">
              <a:highlight>
                <a:srgbClr val="FFFFFF"/>
              </a:highlight>
            </a:endParaRPr>
          </a:p>
          <a:p>
            <a:pPr indent="-381000" lvl="0" marL="457200" rtl="0" algn="l">
              <a:lnSpc>
                <a:spcPct val="115000"/>
              </a:lnSpc>
              <a:spcBef>
                <a:spcPts val="0"/>
              </a:spcBef>
              <a:spcAft>
                <a:spcPts val="0"/>
              </a:spcAft>
              <a:buClr>
                <a:schemeClr val="dk1"/>
              </a:buClr>
              <a:buSzPts val="2400"/>
              <a:buFont typeface="Calibri"/>
              <a:buChar char="●"/>
            </a:pPr>
            <a:r>
              <a:rPr lang="en" sz="2400">
                <a:highlight>
                  <a:srgbClr val="FFFFFF"/>
                </a:highlight>
              </a:rPr>
              <a:t>meeting with the student to discuss performance throughout school or life</a:t>
            </a:r>
            <a:endParaRPr sz="2400">
              <a:highlight>
                <a:srgbClr val="FFFFFF"/>
              </a:highlight>
            </a:endParaRPr>
          </a:p>
          <a:p>
            <a:pPr indent="0" lvl="0" marL="0" rtl="0" algn="l">
              <a:lnSpc>
                <a:spcPct val="100000"/>
              </a:lnSpc>
              <a:spcBef>
                <a:spcPts val="500"/>
              </a:spcBef>
              <a:spcAft>
                <a:spcPts val="0"/>
              </a:spcAft>
              <a:buSzPts val="2400"/>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70"/>
          <p:cNvSpPr txBox="1"/>
          <p:nvPr>
            <p:ph type="title"/>
          </p:nvPr>
        </p:nvSpPr>
        <p:spPr>
          <a:xfrm>
            <a:off x="448533" y="75969"/>
            <a:ext cx="8229600" cy="487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Calibri"/>
              <a:buNone/>
            </a:pPr>
            <a:r>
              <a:rPr lang="en" sz="4000"/>
              <a:t>Homework Supports Generalization</a:t>
            </a:r>
            <a:endParaRPr sz="4000"/>
          </a:p>
        </p:txBody>
      </p:sp>
      <p:sp>
        <p:nvSpPr>
          <p:cNvPr id="507" name="Google Shape;507;p70"/>
          <p:cNvSpPr txBox="1"/>
          <p:nvPr>
            <p:ph idx="1" type="body"/>
          </p:nvPr>
        </p:nvSpPr>
        <p:spPr>
          <a:xfrm>
            <a:off x="155050" y="874458"/>
            <a:ext cx="8229600" cy="3394500"/>
          </a:xfrm>
          <a:prstGeom prst="rect">
            <a:avLst/>
          </a:prstGeom>
          <a:noFill/>
          <a:ln>
            <a:noFill/>
          </a:ln>
        </p:spPr>
        <p:txBody>
          <a:bodyPr anchorCtr="0" anchor="t" bIns="45700" lIns="91425" spcFirstLastPara="1" rIns="91425" wrap="square" tIns="45700">
            <a:noAutofit/>
          </a:bodyPr>
          <a:lstStyle/>
          <a:p>
            <a:pPr indent="-431800" lvl="0" marL="457200" rtl="0" algn="l">
              <a:lnSpc>
                <a:spcPct val="100000"/>
              </a:lnSpc>
              <a:spcBef>
                <a:spcPts val="700"/>
              </a:spcBef>
              <a:spcAft>
                <a:spcPts val="0"/>
              </a:spcAft>
              <a:buSzPts val="3200"/>
              <a:buChar char="●"/>
            </a:pPr>
            <a:r>
              <a:rPr lang="en" sz="3200"/>
              <a:t>Ask students to plan on when they will use the skill and a target of how many times at home. </a:t>
            </a:r>
            <a:endParaRPr/>
          </a:p>
          <a:p>
            <a:pPr indent="-431800" lvl="0" marL="457200" rtl="0" algn="l">
              <a:lnSpc>
                <a:spcPct val="100000"/>
              </a:lnSpc>
              <a:spcBef>
                <a:spcPts val="0"/>
              </a:spcBef>
              <a:spcAft>
                <a:spcPts val="0"/>
              </a:spcAft>
              <a:buSzPts val="3200"/>
              <a:buChar char="●"/>
            </a:pPr>
            <a:r>
              <a:rPr lang="en" sz="3200"/>
              <a:t>Communicate the targeted skill to parents and ask them to reinforce their child when  using the skills.  </a:t>
            </a:r>
            <a:endParaRPr/>
          </a:p>
          <a:p>
            <a:pPr indent="-114300" lvl="1" marL="749300" rtl="0" algn="l">
              <a:lnSpc>
                <a:spcPct val="100000"/>
              </a:lnSpc>
              <a:spcBef>
                <a:spcPts val="500"/>
              </a:spcBef>
              <a:spcAft>
                <a:spcPts val="0"/>
              </a:spcAft>
              <a:buSzPts val="2800"/>
              <a:buNone/>
            </a:pPr>
            <a:r>
              <a:t/>
            </a:r>
            <a:endParaRPr/>
          </a:p>
          <a:p>
            <a:pPr indent="-139700" lvl="0" marL="342900" rtl="0" algn="l">
              <a:lnSpc>
                <a:spcPct val="100000"/>
              </a:lnSpc>
              <a:spcBef>
                <a:spcPts val="700"/>
              </a:spcBef>
              <a:spcAft>
                <a:spcPts val="0"/>
              </a:spcAft>
              <a:buClr>
                <a:srgbClr val="FF0000"/>
              </a:buClr>
              <a:buSzPts val="3200"/>
              <a:buFont typeface="Arial"/>
              <a:buNone/>
            </a:pPr>
            <a:r>
              <a:t/>
            </a:r>
            <a:endParaRPr/>
          </a:p>
          <a:p>
            <a:pPr indent="-114300" lvl="1" marL="749300" rtl="0" algn="l">
              <a:lnSpc>
                <a:spcPct val="100000"/>
              </a:lnSpc>
              <a:spcBef>
                <a:spcPts val="500"/>
              </a:spcBef>
              <a:spcAft>
                <a:spcPts val="0"/>
              </a:spcAft>
              <a:buSzPts val="2800"/>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71"/>
          <p:cNvSpPr txBox="1"/>
          <p:nvPr>
            <p:ph type="title"/>
          </p:nvPr>
        </p:nvSpPr>
        <p:spPr>
          <a:xfrm>
            <a:off x="457200" y="205976"/>
            <a:ext cx="8229600" cy="6117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Monitoring Generalization of Skills </a:t>
            </a:r>
            <a:endParaRPr/>
          </a:p>
        </p:txBody>
      </p:sp>
      <p:sp>
        <p:nvSpPr>
          <p:cNvPr id="513" name="Google Shape;513;p71"/>
          <p:cNvSpPr txBox="1"/>
          <p:nvPr>
            <p:ph idx="1" type="body"/>
          </p:nvPr>
        </p:nvSpPr>
        <p:spPr>
          <a:xfrm>
            <a:off x="346075" y="968800"/>
            <a:ext cx="8229600" cy="3550200"/>
          </a:xfrm>
          <a:prstGeom prst="rect">
            <a:avLst/>
          </a:prstGeom>
        </p:spPr>
        <p:txBody>
          <a:bodyPr anchorCtr="0" anchor="t" bIns="68575" lIns="68575" spcFirstLastPara="1" rIns="68575" wrap="square" tIns="68575">
            <a:noAutofit/>
          </a:bodyPr>
          <a:lstStyle/>
          <a:p>
            <a:pPr indent="0" lvl="0" marL="0" rtl="0" algn="l">
              <a:spcBef>
                <a:spcPts val="500"/>
              </a:spcBef>
              <a:spcAft>
                <a:spcPts val="0"/>
              </a:spcAft>
              <a:buNone/>
            </a:pPr>
            <a:r>
              <a:rPr lang="en" sz="1700"/>
              <a:t>Ensure</a:t>
            </a:r>
            <a:r>
              <a:rPr lang="en" sz="1700"/>
              <a:t> Targeted Social Skills goals are clear </a:t>
            </a:r>
            <a:endParaRPr sz="1700"/>
          </a:p>
          <a:p>
            <a:pPr indent="0" lvl="0" marL="0" rtl="0" algn="l">
              <a:spcBef>
                <a:spcPts val="500"/>
              </a:spcBef>
              <a:spcAft>
                <a:spcPts val="0"/>
              </a:spcAft>
              <a:buNone/>
            </a:pPr>
            <a:r>
              <a:rPr lang="en" sz="1700"/>
              <a:t> Identify Settings for Generalization</a:t>
            </a:r>
            <a:endParaRPr sz="1700"/>
          </a:p>
          <a:p>
            <a:pPr indent="-336550" lvl="0" marL="457200" rtl="0" algn="l">
              <a:spcBef>
                <a:spcPts val="500"/>
              </a:spcBef>
              <a:spcAft>
                <a:spcPts val="0"/>
              </a:spcAft>
              <a:buSzPts val="1700"/>
              <a:buChar char="•"/>
            </a:pPr>
            <a:r>
              <a:rPr lang="en" sz="1700"/>
              <a:t>Determine where the skill should be demonstrated beyond the teaching environment</a:t>
            </a:r>
            <a:r>
              <a:rPr lang="en" sz="1700"/>
              <a:t>:</a:t>
            </a:r>
            <a:endParaRPr sz="1700"/>
          </a:p>
          <a:p>
            <a:pPr indent="0" lvl="0" marL="0" rtl="0" algn="l">
              <a:spcBef>
                <a:spcPts val="500"/>
              </a:spcBef>
              <a:spcAft>
                <a:spcPts val="0"/>
              </a:spcAft>
              <a:buNone/>
            </a:pPr>
            <a:r>
              <a:rPr lang="en" sz="1700"/>
              <a:t> Ensure fidelity of implementation with all  relevant Stakeholders </a:t>
            </a:r>
            <a:endParaRPr sz="1700"/>
          </a:p>
          <a:p>
            <a:pPr indent="0" lvl="0" marL="0" rtl="0" algn="l">
              <a:spcBef>
                <a:spcPts val="500"/>
              </a:spcBef>
              <a:spcAft>
                <a:spcPts val="0"/>
              </a:spcAft>
              <a:buNone/>
            </a:pPr>
            <a:r>
              <a:rPr lang="en" sz="1700"/>
              <a:t> Track the student’s progress towards goals. </a:t>
            </a:r>
            <a:endParaRPr sz="1700"/>
          </a:p>
          <a:p>
            <a:pPr indent="-336550" lvl="0" marL="457200" rtl="0" algn="l">
              <a:spcBef>
                <a:spcPts val="500"/>
              </a:spcBef>
              <a:spcAft>
                <a:spcPts val="0"/>
              </a:spcAft>
              <a:buSzPts val="1700"/>
              <a:buChar char="•"/>
            </a:pPr>
            <a:r>
              <a:rPr lang="en" sz="1700"/>
              <a:t>WPR</a:t>
            </a:r>
            <a:endParaRPr sz="1700"/>
          </a:p>
          <a:p>
            <a:pPr indent="-336550" lvl="0" marL="457200" rtl="0" algn="l">
              <a:spcBef>
                <a:spcPts val="0"/>
              </a:spcBef>
              <a:spcAft>
                <a:spcPts val="0"/>
              </a:spcAft>
              <a:buSzPts val="1700"/>
              <a:buChar char="•"/>
            </a:pPr>
            <a:r>
              <a:rPr lang="en" sz="1700"/>
              <a:t>Observation</a:t>
            </a:r>
            <a:endParaRPr sz="1700"/>
          </a:p>
          <a:p>
            <a:pPr indent="0" lvl="0" marL="0" rtl="0" algn="l">
              <a:spcBef>
                <a:spcPts val="500"/>
              </a:spcBef>
              <a:spcAft>
                <a:spcPts val="0"/>
              </a:spcAft>
              <a:buNone/>
            </a:pPr>
            <a:r>
              <a:rPr lang="en" sz="1700"/>
              <a:t> Analyze the Data (review the data weekly or bi-weekly)</a:t>
            </a:r>
            <a:endParaRPr sz="1700"/>
          </a:p>
          <a:p>
            <a:pPr indent="-336550" lvl="0" marL="457200" rtl="0" algn="l">
              <a:spcBef>
                <a:spcPts val="500"/>
              </a:spcBef>
              <a:spcAft>
                <a:spcPts val="0"/>
              </a:spcAft>
              <a:buSzPts val="1700"/>
              <a:buChar char="•"/>
            </a:pPr>
            <a:r>
              <a:rPr lang="en" sz="1700"/>
              <a:t>Look for patterns of consistent behavior across settings and people.</a:t>
            </a:r>
            <a:endParaRPr sz="1700"/>
          </a:p>
          <a:p>
            <a:pPr indent="-336550" lvl="0" marL="457200" rtl="0" algn="l">
              <a:spcBef>
                <a:spcPts val="0"/>
              </a:spcBef>
              <a:spcAft>
                <a:spcPts val="0"/>
              </a:spcAft>
              <a:buSzPts val="1700"/>
              <a:buChar char="•"/>
            </a:pPr>
            <a:r>
              <a:rPr lang="en" sz="1700"/>
              <a:t>Identify settings where the skill is not generalizing.</a:t>
            </a:r>
            <a:endParaRPr sz="1700"/>
          </a:p>
          <a:p>
            <a:pPr indent="0" lvl="0" marL="0" rtl="0" algn="l">
              <a:spcBef>
                <a:spcPts val="500"/>
              </a:spcBef>
              <a:spcAft>
                <a:spcPts val="0"/>
              </a:spcAft>
              <a:buNone/>
            </a:pPr>
            <a:r>
              <a:rPr lang="en" sz="1700"/>
              <a:t>Provide Feedback and support</a:t>
            </a:r>
            <a:endParaRPr sz="17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2"/>
          <p:cNvSpPr txBox="1"/>
          <p:nvPr>
            <p:ph type="title"/>
          </p:nvPr>
        </p:nvSpPr>
        <p:spPr>
          <a:xfrm>
            <a:off x="2643718" y="536576"/>
            <a:ext cx="8947200" cy="938100"/>
          </a:xfrm>
          <a:prstGeom prst="rect">
            <a:avLst/>
          </a:prstGeom>
          <a:noFill/>
          <a:ln>
            <a:noFill/>
          </a:ln>
        </p:spPr>
        <p:txBody>
          <a:bodyPr anchorCtr="0" anchor="ctr" bIns="68575" lIns="68575" spcFirstLastPara="1" rIns="68575" wrap="square" tIns="68575">
            <a:noAutofit/>
          </a:bodyPr>
          <a:lstStyle/>
          <a:p>
            <a:pPr indent="0" lvl="0" marL="0" rtl="0" algn="l">
              <a:lnSpc>
                <a:spcPct val="100000"/>
              </a:lnSpc>
              <a:spcBef>
                <a:spcPts val="0"/>
              </a:spcBef>
              <a:spcAft>
                <a:spcPts val="0"/>
              </a:spcAft>
              <a:buSzPts val="3300"/>
              <a:buNone/>
            </a:pPr>
            <a:r>
              <a:rPr lang="en"/>
              <a:t>Team Discussion </a:t>
            </a:r>
            <a:endParaRPr/>
          </a:p>
        </p:txBody>
      </p:sp>
      <p:sp>
        <p:nvSpPr>
          <p:cNvPr id="519" name="Google Shape;519;p72"/>
          <p:cNvSpPr txBox="1"/>
          <p:nvPr>
            <p:ph idx="1" type="body"/>
          </p:nvPr>
        </p:nvSpPr>
        <p:spPr>
          <a:xfrm>
            <a:off x="609600" y="1600200"/>
            <a:ext cx="8386800" cy="45261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500"/>
              </a:spcBef>
              <a:spcAft>
                <a:spcPts val="0"/>
              </a:spcAft>
              <a:buSzPts val="2400"/>
              <a:buNone/>
            </a:pPr>
            <a:r>
              <a:rPr lang="en" sz="3000">
                <a:solidFill>
                  <a:schemeClr val="dk1"/>
                </a:solidFill>
                <a:highlight>
                  <a:schemeClr val="lt1"/>
                </a:highlight>
              </a:rPr>
              <a:t>As a team, discuss and document how you will ensure generalization strategies are included in the monitoring process of social skills. </a:t>
            </a:r>
            <a:endParaRPr sz="3000">
              <a:solidFill>
                <a:schemeClr val="dk1"/>
              </a:solidFill>
              <a:highlight>
                <a:schemeClr val="lt1"/>
              </a:highlight>
            </a:endParaRPr>
          </a:p>
          <a:p>
            <a:pPr indent="0" lvl="0" marL="457200" rtl="0" algn="l">
              <a:lnSpc>
                <a:spcPct val="115000"/>
              </a:lnSpc>
              <a:spcBef>
                <a:spcPts val="0"/>
              </a:spcBef>
              <a:spcAft>
                <a:spcPts val="0"/>
              </a:spcAft>
              <a:buNone/>
            </a:pPr>
            <a:r>
              <a:t/>
            </a:r>
            <a:endParaRPr sz="2300">
              <a:solidFill>
                <a:schemeClr val="dk1"/>
              </a:solidFill>
            </a:endParaRPr>
          </a:p>
          <a:p>
            <a:pPr indent="0" lvl="0" marL="0" rtl="0" algn="l">
              <a:lnSpc>
                <a:spcPct val="100000"/>
              </a:lnSpc>
              <a:spcBef>
                <a:spcPts val="500"/>
              </a:spcBef>
              <a:spcAft>
                <a:spcPts val="0"/>
              </a:spcAft>
              <a:buSzPts val="2400"/>
              <a:buNone/>
            </a:pPr>
            <a:r>
              <a:t/>
            </a:r>
            <a:endParaRPr sz="3000">
              <a:solidFill>
                <a:schemeClr val="dk1"/>
              </a:solidFill>
              <a:highlight>
                <a:schemeClr val="lt1"/>
              </a:highlight>
            </a:endParaRPr>
          </a:p>
          <a:p>
            <a:pPr indent="0" lvl="0" marL="0" rtl="0" algn="l">
              <a:lnSpc>
                <a:spcPct val="100000"/>
              </a:lnSpc>
              <a:spcBef>
                <a:spcPts val="500"/>
              </a:spcBef>
              <a:spcAft>
                <a:spcPts val="0"/>
              </a:spcAft>
              <a:buSzPts val="2400"/>
              <a:buNone/>
            </a:pPr>
            <a:r>
              <a:t/>
            </a:r>
            <a:endParaRPr>
              <a:solidFill>
                <a:srgbClr val="2A2A2A"/>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23" name="Shape 523"/>
        <p:cNvGrpSpPr/>
        <p:nvPr/>
      </p:nvGrpSpPr>
      <p:grpSpPr>
        <a:xfrm>
          <a:off x="0" y="0"/>
          <a:ext cx="0" cy="0"/>
          <a:chOff x="0" y="0"/>
          <a:chExt cx="0" cy="0"/>
        </a:xfrm>
      </p:grpSpPr>
      <p:sp>
        <p:nvSpPr>
          <p:cNvPr id="524" name="Google Shape;524;p73"/>
          <p:cNvSpPr txBox="1"/>
          <p:nvPr>
            <p:ph type="title"/>
          </p:nvPr>
        </p:nvSpPr>
        <p:spPr>
          <a:xfrm>
            <a:off x="1471882" y="368764"/>
            <a:ext cx="7363500" cy="6945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Pause &amp; Reflect</a:t>
            </a:r>
            <a:endParaRPr/>
          </a:p>
        </p:txBody>
      </p:sp>
      <p:sp>
        <p:nvSpPr>
          <p:cNvPr id="525" name="Google Shape;525;p73"/>
          <p:cNvSpPr txBox="1"/>
          <p:nvPr>
            <p:ph idx="1" type="body"/>
          </p:nvPr>
        </p:nvSpPr>
        <p:spPr>
          <a:xfrm>
            <a:off x="446450" y="1533725"/>
            <a:ext cx="5290200" cy="3394500"/>
          </a:xfrm>
          <a:prstGeom prst="rect">
            <a:avLst/>
          </a:prstGeom>
          <a:noFill/>
          <a:ln>
            <a:noFill/>
          </a:ln>
        </p:spPr>
        <p:txBody>
          <a:bodyPr anchorCtr="0" anchor="t" bIns="68575" lIns="68575" spcFirstLastPara="1" rIns="68575" wrap="square" tIns="68575">
            <a:noAutofit/>
          </a:bodyPr>
          <a:lstStyle/>
          <a:p>
            <a:pPr indent="-381000" lvl="0" marL="457200" marR="0" rtl="0" algn="l">
              <a:lnSpc>
                <a:spcPct val="100000"/>
              </a:lnSpc>
              <a:spcBef>
                <a:spcPts val="500"/>
              </a:spcBef>
              <a:spcAft>
                <a:spcPts val="0"/>
              </a:spcAft>
              <a:buClr>
                <a:schemeClr val="dk1"/>
              </a:buClr>
              <a:buSzPts val="2400"/>
              <a:buAutoNum type="arabicPeriod"/>
            </a:pPr>
            <a:r>
              <a:rPr lang="en">
                <a:solidFill>
                  <a:schemeClr val="dk1"/>
                </a:solidFill>
              </a:rPr>
              <a:t>What steps do you need to add to your action plan ? </a:t>
            </a:r>
            <a:endParaRPr>
              <a:solidFill>
                <a:schemeClr val="dk1"/>
              </a:solidFill>
            </a:endParaRPr>
          </a:p>
        </p:txBody>
      </p:sp>
      <p:pic>
        <p:nvPicPr>
          <p:cNvPr id="526" name="Google Shape;526;p73"/>
          <p:cNvPicPr preferRelativeResize="0"/>
          <p:nvPr/>
        </p:nvPicPr>
        <p:blipFill>
          <a:blip r:embed="rId3">
            <a:alphaModFix/>
          </a:blip>
          <a:stretch>
            <a:fillRect/>
          </a:stretch>
        </p:blipFill>
        <p:spPr>
          <a:xfrm>
            <a:off x="6015648" y="1237050"/>
            <a:ext cx="2820950" cy="29978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30" name="Shape 530"/>
        <p:cNvGrpSpPr/>
        <p:nvPr/>
      </p:nvGrpSpPr>
      <p:grpSpPr>
        <a:xfrm>
          <a:off x="0" y="0"/>
          <a:ext cx="0" cy="0"/>
          <a:chOff x="0" y="0"/>
          <a:chExt cx="0" cy="0"/>
        </a:xfrm>
      </p:grpSpPr>
      <p:sp>
        <p:nvSpPr>
          <p:cNvPr id="531" name="Google Shape;531;p74"/>
          <p:cNvSpPr txBox="1"/>
          <p:nvPr>
            <p:ph type="title"/>
          </p:nvPr>
        </p:nvSpPr>
        <p:spPr>
          <a:xfrm>
            <a:off x="527575" y="1302703"/>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Self-Monitoring  </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35" name="Shape 535"/>
        <p:cNvGrpSpPr/>
        <p:nvPr/>
      </p:nvGrpSpPr>
      <p:grpSpPr>
        <a:xfrm>
          <a:off x="0" y="0"/>
          <a:ext cx="0" cy="0"/>
          <a:chOff x="0" y="0"/>
          <a:chExt cx="0" cy="0"/>
        </a:xfrm>
      </p:grpSpPr>
      <p:sp>
        <p:nvSpPr>
          <p:cNvPr id="536" name="Google Shape;536;p75"/>
          <p:cNvSpPr txBox="1"/>
          <p:nvPr>
            <p:ph type="title"/>
          </p:nvPr>
        </p:nvSpPr>
        <p:spPr>
          <a:xfrm>
            <a:off x="457200" y="205978"/>
            <a:ext cx="8229600" cy="857400"/>
          </a:xfrm>
          <a:prstGeom prst="rect">
            <a:avLst/>
          </a:prstGeom>
        </p:spPr>
        <p:txBody>
          <a:bodyPr anchorCtr="0" anchor="ctr" bIns="68575" lIns="68575" spcFirstLastPara="1" rIns="68575" wrap="square" tIns="68575">
            <a:noAutofit/>
          </a:bodyPr>
          <a:lstStyle/>
          <a:p>
            <a:pPr indent="0" lvl="0" marL="0" rtl="0" algn="l">
              <a:spcBef>
                <a:spcPts val="500"/>
              </a:spcBef>
              <a:spcAft>
                <a:spcPts val="0"/>
              </a:spcAft>
              <a:buClr>
                <a:schemeClr val="dk1"/>
              </a:buClr>
              <a:buSzPts val="1100"/>
              <a:buFont typeface="Arial"/>
              <a:buNone/>
            </a:pPr>
            <a:r>
              <a:rPr lang="en" sz="3600">
                <a:solidFill>
                  <a:srgbClr val="001D35"/>
                </a:solidFill>
                <a:highlight>
                  <a:srgbClr val="FFFFFF"/>
                </a:highlight>
              </a:rPr>
              <a:t>Self-Monitoring within SSIG Intervention </a:t>
            </a:r>
            <a:endParaRPr sz="3600"/>
          </a:p>
        </p:txBody>
      </p:sp>
      <p:sp>
        <p:nvSpPr>
          <p:cNvPr id="537" name="Google Shape;537;p75"/>
          <p:cNvSpPr txBox="1"/>
          <p:nvPr>
            <p:ph idx="1" type="body"/>
          </p:nvPr>
        </p:nvSpPr>
        <p:spPr>
          <a:xfrm>
            <a:off x="457200" y="1200151"/>
            <a:ext cx="8229600" cy="3394500"/>
          </a:xfrm>
          <a:prstGeom prst="rect">
            <a:avLst/>
          </a:prstGeom>
        </p:spPr>
        <p:txBody>
          <a:bodyPr anchorCtr="0" anchor="t" bIns="68575" lIns="68575" spcFirstLastPara="1" rIns="68575" wrap="square" tIns="68575">
            <a:noAutofit/>
          </a:bodyPr>
          <a:lstStyle/>
          <a:p>
            <a:pPr indent="-381000" lvl="0" marL="457200" rtl="0" algn="l">
              <a:spcBef>
                <a:spcPts val="500"/>
              </a:spcBef>
              <a:spcAft>
                <a:spcPts val="0"/>
              </a:spcAft>
              <a:buClr>
                <a:srgbClr val="001D35"/>
              </a:buClr>
              <a:buSzPts val="2400"/>
              <a:buChar char="•"/>
            </a:pPr>
            <a:r>
              <a:rPr lang="en">
                <a:solidFill>
                  <a:srgbClr val="001D35"/>
                </a:solidFill>
                <a:highlight>
                  <a:srgbClr val="FFFFFF"/>
                </a:highlight>
              </a:rPr>
              <a:t>Students gradually take responsibility for monitoring and evaluating their own behavior </a:t>
            </a:r>
            <a:endParaRPr>
              <a:solidFill>
                <a:srgbClr val="001D35"/>
              </a:solidFill>
              <a:highlight>
                <a:srgbClr val="FFFFFF"/>
              </a:highlight>
            </a:endParaRPr>
          </a:p>
          <a:p>
            <a:pPr indent="-381000" lvl="0" marL="457200" rtl="0" algn="l">
              <a:spcBef>
                <a:spcPts val="0"/>
              </a:spcBef>
              <a:spcAft>
                <a:spcPts val="0"/>
              </a:spcAft>
              <a:buClr>
                <a:srgbClr val="001D35"/>
              </a:buClr>
              <a:buSzPts val="2400"/>
              <a:buChar char="•"/>
            </a:pPr>
            <a:r>
              <a:rPr lang="en">
                <a:solidFill>
                  <a:srgbClr val="001D35"/>
                </a:solidFill>
                <a:highlight>
                  <a:srgbClr val="FFFFFF"/>
                </a:highlight>
              </a:rPr>
              <a:t>The goal is for students to manage their behavior independently without adult prompting </a:t>
            </a:r>
            <a:endParaRPr>
              <a:solidFill>
                <a:srgbClr val="001D35"/>
              </a:solidFill>
              <a:highlight>
                <a:srgbClr val="FFFFFF"/>
              </a:highlight>
            </a:endParaRPr>
          </a:p>
          <a:p>
            <a:pPr indent="-381000" lvl="0" marL="457200" rtl="0" algn="l">
              <a:spcBef>
                <a:spcPts val="0"/>
              </a:spcBef>
              <a:spcAft>
                <a:spcPts val="0"/>
              </a:spcAft>
              <a:buClr>
                <a:srgbClr val="001D35"/>
              </a:buClr>
              <a:buSzPts val="2400"/>
              <a:buChar char="•"/>
            </a:pPr>
            <a:r>
              <a:rPr lang="en">
                <a:solidFill>
                  <a:srgbClr val="001D35"/>
                </a:solidFill>
                <a:highlight>
                  <a:srgbClr val="FFFFFF"/>
                </a:highlight>
              </a:rPr>
              <a:t>It is a gradual fading of teacher support and increasing student autonomy. </a:t>
            </a:r>
            <a:endParaRPr/>
          </a:p>
          <a:p>
            <a:pPr indent="0" lvl="0" marL="0" rtl="0" algn="l">
              <a:spcBef>
                <a:spcPts val="500"/>
              </a:spcBef>
              <a:spcAft>
                <a:spcPts val="0"/>
              </a:spcAft>
              <a:buNone/>
            </a:pPr>
            <a:r>
              <a:t/>
            </a:r>
            <a:endParaRPr>
              <a:solidFill>
                <a:srgbClr val="001D35"/>
              </a:solidFill>
              <a:highlight>
                <a:srgbClr val="FFFFFF"/>
              </a:highlight>
            </a:endParaRPr>
          </a:p>
          <a:p>
            <a:pPr indent="0" lvl="0" marL="0" rtl="0" algn="l">
              <a:spcBef>
                <a:spcPts val="500"/>
              </a:spcBef>
              <a:spcAft>
                <a:spcPts val="0"/>
              </a:spcAft>
              <a:buNone/>
            </a:pPr>
            <a:r>
              <a:t/>
            </a:r>
            <a:endParaRPr sz="1350">
              <a:solidFill>
                <a:srgbClr val="001D35"/>
              </a:solidFill>
              <a:highlight>
                <a:srgbClr val="FFFFFF"/>
              </a:highlight>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2"/>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Handouts</a:t>
            </a:r>
            <a:endParaRPr/>
          </a:p>
        </p:txBody>
      </p:sp>
      <p:sp>
        <p:nvSpPr>
          <p:cNvPr id="164" name="Google Shape;164;p22"/>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p>
            <a:pPr indent="-368300" lvl="0" marL="457200" rtl="0" algn="l">
              <a:lnSpc>
                <a:spcPct val="100000"/>
              </a:lnSpc>
              <a:spcBef>
                <a:spcPts val="0"/>
              </a:spcBef>
              <a:spcAft>
                <a:spcPts val="0"/>
              </a:spcAft>
              <a:buSzPts val="2200"/>
              <a:buAutoNum type="arabicPeriod"/>
            </a:pPr>
            <a:r>
              <a:rPr lang="en" sz="2200"/>
              <a:t>SSIG Development Checklist </a:t>
            </a:r>
            <a:endParaRPr sz="2200"/>
          </a:p>
          <a:p>
            <a:pPr indent="-368300" lvl="0" marL="457200" rtl="0" algn="l">
              <a:lnSpc>
                <a:spcPct val="100000"/>
              </a:lnSpc>
              <a:spcBef>
                <a:spcPts val="0"/>
              </a:spcBef>
              <a:spcAft>
                <a:spcPts val="0"/>
              </a:spcAft>
              <a:buSzPts val="2200"/>
              <a:buAutoNum type="arabicPeriod"/>
            </a:pPr>
            <a:r>
              <a:rPr lang="en" sz="2200"/>
              <a:t>Weekly Monitoring Sheet Example 1</a:t>
            </a:r>
            <a:endParaRPr sz="2200"/>
          </a:p>
          <a:p>
            <a:pPr indent="-368300" lvl="0" marL="457200" rtl="0" algn="l">
              <a:spcBef>
                <a:spcPts val="0"/>
              </a:spcBef>
              <a:spcAft>
                <a:spcPts val="0"/>
              </a:spcAft>
              <a:buSzPts val="2200"/>
              <a:buAutoNum type="arabicPeriod"/>
            </a:pPr>
            <a:r>
              <a:rPr lang="en" sz="2200"/>
              <a:t>Weekly Monitoring Sheet Example 2</a:t>
            </a:r>
            <a:endParaRPr sz="2200"/>
          </a:p>
          <a:p>
            <a:pPr indent="-368300" lvl="0" marL="457200" rtl="0" algn="l">
              <a:lnSpc>
                <a:spcPct val="100000"/>
              </a:lnSpc>
              <a:spcBef>
                <a:spcPts val="0"/>
              </a:spcBef>
              <a:spcAft>
                <a:spcPts val="0"/>
              </a:spcAft>
              <a:buSzPts val="2200"/>
              <a:buAutoNum type="arabicPeriod"/>
            </a:pPr>
            <a:r>
              <a:rPr lang="en" sz="2200"/>
              <a:t>SSIG Group Monitoring Sheet Example 1 </a:t>
            </a:r>
            <a:endParaRPr sz="2200"/>
          </a:p>
          <a:p>
            <a:pPr indent="-368300" lvl="0" marL="457200" rtl="0" algn="l">
              <a:lnSpc>
                <a:spcPct val="100000"/>
              </a:lnSpc>
              <a:spcBef>
                <a:spcPts val="0"/>
              </a:spcBef>
              <a:spcAft>
                <a:spcPts val="0"/>
              </a:spcAft>
              <a:buSzPts val="2200"/>
              <a:buAutoNum type="arabicPeriod"/>
            </a:pPr>
            <a:r>
              <a:rPr lang="en" sz="2200"/>
              <a:t>SSIG Group Monitoring Sheet EXCEL Example  </a:t>
            </a:r>
            <a:endParaRPr sz="2200"/>
          </a:p>
          <a:p>
            <a:pPr indent="-368300" lvl="0" marL="457200" rtl="0" algn="l">
              <a:lnSpc>
                <a:spcPct val="100000"/>
              </a:lnSpc>
              <a:spcBef>
                <a:spcPts val="0"/>
              </a:spcBef>
              <a:spcAft>
                <a:spcPts val="0"/>
              </a:spcAft>
              <a:buSzPts val="2200"/>
              <a:buAutoNum type="arabicPeriod"/>
            </a:pPr>
            <a:r>
              <a:rPr lang="en" sz="2200"/>
              <a:t>Classroom Observation Checklist </a:t>
            </a:r>
            <a:endParaRPr sz="2200"/>
          </a:p>
          <a:p>
            <a:pPr indent="-368300" lvl="0" marL="457200" rtl="0" algn="l">
              <a:spcBef>
                <a:spcPts val="0"/>
              </a:spcBef>
              <a:spcAft>
                <a:spcPts val="0"/>
              </a:spcAft>
              <a:buSzPts val="2200"/>
              <a:buAutoNum type="arabicPeriod"/>
            </a:pPr>
            <a:r>
              <a:rPr lang="en" sz="2200"/>
              <a:t>Advanced Tiers Spreadsheet ( </a:t>
            </a:r>
            <a:r>
              <a:rPr lang="en" sz="2200" u="sng">
                <a:solidFill>
                  <a:schemeClr val="hlink"/>
                </a:solidFill>
                <a:hlinkClick r:id="rId3"/>
              </a:rPr>
              <a:t>https://pbismissouri.org/</a:t>
            </a:r>
            <a:r>
              <a:rPr lang="en" sz="2200"/>
              <a:t> )</a:t>
            </a:r>
            <a:endParaRPr sz="2200"/>
          </a:p>
          <a:p>
            <a:pPr indent="-368300" lvl="0" marL="457200" rtl="0" algn="l">
              <a:spcBef>
                <a:spcPts val="0"/>
              </a:spcBef>
              <a:spcAft>
                <a:spcPts val="0"/>
              </a:spcAft>
              <a:buSzPts val="2200"/>
              <a:buAutoNum type="arabicPeriod"/>
            </a:pPr>
            <a:r>
              <a:rPr lang="en" sz="2200"/>
              <a:t>AT Pre-Meeting Organizer </a:t>
            </a:r>
            <a:endParaRPr sz="2200"/>
          </a:p>
          <a:p>
            <a:pPr indent="-368300" lvl="0" marL="457200" rtl="0" algn="l">
              <a:spcBef>
                <a:spcPts val="0"/>
              </a:spcBef>
              <a:spcAft>
                <a:spcPts val="0"/>
              </a:spcAft>
              <a:buSzPts val="2200"/>
              <a:buAutoNum type="arabicPeriod"/>
            </a:pPr>
            <a:r>
              <a:rPr lang="en" sz="2200"/>
              <a:t>SSIG Modification Menu </a:t>
            </a:r>
            <a:endParaRPr sz="2200"/>
          </a:p>
          <a:p>
            <a:pPr indent="-368300" lvl="0" marL="457200" rtl="0" algn="l">
              <a:lnSpc>
                <a:spcPct val="100000"/>
              </a:lnSpc>
              <a:spcBef>
                <a:spcPts val="0"/>
              </a:spcBef>
              <a:spcAft>
                <a:spcPts val="0"/>
              </a:spcAft>
              <a:buSzPts val="2200"/>
              <a:buAutoNum type="arabicPeriod"/>
            </a:pPr>
            <a:r>
              <a:rPr lang="en" sz="2200"/>
              <a:t>SSIG Self-Monitoring Sheet Example</a:t>
            </a:r>
            <a:endParaRPr sz="2200"/>
          </a:p>
          <a:p>
            <a:pPr indent="0" lvl="0" marL="0" rtl="0" algn="l">
              <a:lnSpc>
                <a:spcPct val="100000"/>
              </a:lnSpc>
              <a:spcBef>
                <a:spcPts val="0"/>
              </a:spcBef>
              <a:spcAft>
                <a:spcPts val="0"/>
              </a:spcAft>
              <a:buNone/>
            </a:pPr>
            <a:r>
              <a:t/>
            </a:r>
            <a:endParaRPr sz="22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41" name="Shape 541"/>
        <p:cNvGrpSpPr/>
        <p:nvPr/>
      </p:nvGrpSpPr>
      <p:grpSpPr>
        <a:xfrm>
          <a:off x="0" y="0"/>
          <a:ext cx="0" cy="0"/>
          <a:chOff x="0" y="0"/>
          <a:chExt cx="0" cy="0"/>
        </a:xfrm>
      </p:grpSpPr>
      <p:sp>
        <p:nvSpPr>
          <p:cNvPr id="542" name="Google Shape;542;p76"/>
          <p:cNvSpPr txBox="1"/>
          <p:nvPr>
            <p:ph type="title"/>
          </p:nvPr>
        </p:nvSpPr>
        <p:spPr>
          <a:xfrm>
            <a:off x="457200" y="205978"/>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Benefits of Self-Monitoring  </a:t>
            </a:r>
            <a:endParaRPr/>
          </a:p>
        </p:txBody>
      </p:sp>
      <p:sp>
        <p:nvSpPr>
          <p:cNvPr id="543" name="Google Shape;543;p76"/>
          <p:cNvSpPr txBox="1"/>
          <p:nvPr>
            <p:ph idx="1" type="body"/>
          </p:nvPr>
        </p:nvSpPr>
        <p:spPr>
          <a:xfrm>
            <a:off x="457200" y="1200151"/>
            <a:ext cx="8229600" cy="3394500"/>
          </a:xfrm>
          <a:prstGeom prst="rect">
            <a:avLst/>
          </a:prstGeom>
        </p:spPr>
        <p:txBody>
          <a:bodyPr anchorCtr="0" anchor="t" bIns="68575" lIns="68575" spcFirstLastPara="1" rIns="68575" wrap="square" tIns="68575">
            <a:noAutofit/>
          </a:bodyPr>
          <a:lstStyle/>
          <a:p>
            <a:pPr indent="-381000" lvl="0" marL="457200" rtl="0" algn="l">
              <a:spcBef>
                <a:spcPts val="0"/>
              </a:spcBef>
              <a:spcAft>
                <a:spcPts val="0"/>
              </a:spcAft>
              <a:buSzPts val="2400"/>
              <a:buAutoNum type="arabicPeriod"/>
            </a:pPr>
            <a:r>
              <a:rPr lang="en"/>
              <a:t>Increased student accountability</a:t>
            </a:r>
            <a:endParaRPr/>
          </a:p>
          <a:p>
            <a:pPr indent="0" lvl="0" marL="457200" rtl="0" algn="l">
              <a:spcBef>
                <a:spcPts val="0"/>
              </a:spcBef>
              <a:spcAft>
                <a:spcPts val="0"/>
              </a:spcAft>
              <a:buNone/>
            </a:pPr>
            <a:r>
              <a:t/>
            </a:r>
            <a:endParaRPr/>
          </a:p>
          <a:p>
            <a:pPr indent="-381000" lvl="0" marL="457200" rtl="0" algn="l">
              <a:spcBef>
                <a:spcPts val="0"/>
              </a:spcBef>
              <a:spcAft>
                <a:spcPts val="0"/>
              </a:spcAft>
              <a:buSzPts val="2400"/>
              <a:buAutoNum type="arabicPeriod"/>
            </a:pPr>
            <a:r>
              <a:rPr lang="en"/>
              <a:t>Improved generalization of behavior change</a:t>
            </a:r>
            <a:endParaRPr/>
          </a:p>
          <a:p>
            <a:pPr indent="0" lvl="0" marL="457200" rtl="0" algn="l">
              <a:spcBef>
                <a:spcPts val="0"/>
              </a:spcBef>
              <a:spcAft>
                <a:spcPts val="0"/>
              </a:spcAft>
              <a:buNone/>
            </a:pPr>
            <a:r>
              <a:t/>
            </a:r>
            <a:endParaRPr/>
          </a:p>
          <a:p>
            <a:pPr indent="-381000" lvl="0" marL="457200" rtl="0" algn="l">
              <a:spcBef>
                <a:spcPts val="0"/>
              </a:spcBef>
              <a:spcAft>
                <a:spcPts val="0"/>
              </a:spcAft>
              <a:buSzPts val="2400"/>
              <a:buAutoNum type="arabicPeriod"/>
            </a:pPr>
            <a:r>
              <a:rPr lang="en"/>
              <a:t>Preparation for independent functioning</a:t>
            </a:r>
            <a:endParaRPr/>
          </a:p>
          <a:p>
            <a:pPr indent="0" lvl="0" marL="457200" rtl="0" algn="l">
              <a:spcBef>
                <a:spcPts val="500"/>
              </a:spcBef>
              <a:spcAft>
                <a:spcPts val="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77"/>
          <p:cNvSpPr txBox="1"/>
          <p:nvPr/>
        </p:nvSpPr>
        <p:spPr>
          <a:xfrm>
            <a:off x="838400" y="254350"/>
            <a:ext cx="7884900" cy="450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3000">
                <a:solidFill>
                  <a:schemeClr val="dk1"/>
                </a:solidFill>
                <a:latin typeface="Calibri"/>
                <a:ea typeface="Calibri"/>
                <a:cs typeface="Calibri"/>
                <a:sym typeface="Calibri"/>
              </a:rPr>
              <a:t>Key Components of Self-Monitoring</a:t>
            </a:r>
            <a:endParaRPr b="1" sz="3000">
              <a:solidFill>
                <a:schemeClr val="dk1"/>
              </a:solidFill>
              <a:latin typeface="Calibri"/>
              <a:ea typeface="Calibri"/>
              <a:cs typeface="Calibri"/>
              <a:sym typeface="Calibri"/>
            </a:endParaRPr>
          </a:p>
          <a:p>
            <a:pPr indent="-419100" lvl="0" marL="457200" rtl="0" algn="l">
              <a:lnSpc>
                <a:spcPct val="115000"/>
              </a:lnSpc>
              <a:spcBef>
                <a:spcPts val="1100"/>
              </a:spcBef>
              <a:spcAft>
                <a:spcPts val="0"/>
              </a:spcAft>
              <a:buClr>
                <a:schemeClr val="dk1"/>
              </a:buClr>
              <a:buSzPts val="3000"/>
              <a:buChar char="●"/>
            </a:pPr>
            <a:r>
              <a:rPr b="1" lang="en" sz="3000">
                <a:solidFill>
                  <a:schemeClr val="dk1"/>
                </a:solidFill>
                <a:latin typeface="Calibri"/>
                <a:ea typeface="Calibri"/>
                <a:cs typeface="Calibri"/>
                <a:sym typeface="Calibri"/>
              </a:rPr>
              <a:t>Observation</a:t>
            </a:r>
            <a:r>
              <a:rPr lang="en" sz="3000">
                <a:solidFill>
                  <a:schemeClr val="dk1"/>
                </a:solidFill>
                <a:latin typeface="Calibri"/>
                <a:ea typeface="Calibri"/>
                <a:cs typeface="Calibri"/>
                <a:sym typeface="Calibri"/>
              </a:rPr>
              <a:t>: The student pays attention to their own behavior.</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 sz="3000">
                <a:solidFill>
                  <a:schemeClr val="dk1"/>
                </a:solidFill>
                <a:latin typeface="Calibri"/>
                <a:ea typeface="Calibri"/>
                <a:cs typeface="Calibri"/>
                <a:sym typeface="Calibri"/>
              </a:rPr>
              <a:t>Recording</a:t>
            </a:r>
            <a:r>
              <a:rPr lang="en" sz="3000">
                <a:solidFill>
                  <a:schemeClr val="dk1"/>
                </a:solidFill>
                <a:latin typeface="Calibri"/>
                <a:ea typeface="Calibri"/>
                <a:cs typeface="Calibri"/>
                <a:sym typeface="Calibri"/>
              </a:rPr>
              <a:t>: The student documents when the behavior occurs.</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 sz="3000">
                <a:solidFill>
                  <a:schemeClr val="dk1"/>
                </a:solidFill>
                <a:latin typeface="Calibri"/>
                <a:ea typeface="Calibri"/>
                <a:cs typeface="Calibri"/>
                <a:sym typeface="Calibri"/>
              </a:rPr>
              <a:t>Evaluation</a:t>
            </a:r>
            <a:r>
              <a:rPr lang="en" sz="3000">
                <a:solidFill>
                  <a:schemeClr val="dk1"/>
                </a:solidFill>
                <a:latin typeface="Calibri"/>
                <a:ea typeface="Calibri"/>
                <a:cs typeface="Calibri"/>
                <a:sym typeface="Calibri"/>
              </a:rPr>
              <a:t>: With the teacher, the student reflects on whether the behavior meets expectations or goals.</a:t>
            </a:r>
            <a:endParaRPr sz="3000">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78"/>
          <p:cNvSpPr txBox="1"/>
          <p:nvPr/>
        </p:nvSpPr>
        <p:spPr>
          <a:xfrm>
            <a:off x="0" y="0"/>
            <a:ext cx="8892900" cy="403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3300"/>
              </a:spcBef>
              <a:spcAft>
                <a:spcPts val="0"/>
              </a:spcAft>
              <a:buNone/>
            </a:pPr>
            <a:r>
              <a:rPr lang="en" sz="3300">
                <a:solidFill>
                  <a:schemeClr val="dk1"/>
                </a:solidFill>
              </a:rPr>
              <a:t>Example Scenario: A student trying to reduce classroom disruptions may:</a:t>
            </a:r>
            <a:endParaRPr sz="3300">
              <a:solidFill>
                <a:schemeClr val="dk1"/>
              </a:solidFill>
            </a:endParaRPr>
          </a:p>
          <a:p>
            <a:pPr indent="-438150" lvl="0" marL="457200" rtl="0" algn="l">
              <a:lnSpc>
                <a:spcPct val="115000"/>
              </a:lnSpc>
              <a:spcBef>
                <a:spcPts val="3300"/>
              </a:spcBef>
              <a:spcAft>
                <a:spcPts val="0"/>
              </a:spcAft>
              <a:buClr>
                <a:schemeClr val="dk1"/>
              </a:buClr>
              <a:buSzPts val="3300"/>
              <a:buChar char="●"/>
            </a:pPr>
            <a:r>
              <a:rPr lang="en" sz="3300">
                <a:solidFill>
                  <a:schemeClr val="dk1"/>
                </a:solidFill>
              </a:rPr>
              <a:t>Keep a tally of how many times they are out of </a:t>
            </a:r>
            <a:r>
              <a:rPr lang="en" sz="3300">
                <a:solidFill>
                  <a:schemeClr val="dk1"/>
                </a:solidFill>
              </a:rPr>
              <a:t>their</a:t>
            </a:r>
            <a:r>
              <a:rPr lang="en" sz="3300">
                <a:solidFill>
                  <a:schemeClr val="dk1"/>
                </a:solidFill>
              </a:rPr>
              <a:t> seat. </a:t>
            </a:r>
            <a:endParaRPr sz="3300">
              <a:solidFill>
                <a:schemeClr val="dk1"/>
              </a:solidFill>
            </a:endParaRPr>
          </a:p>
          <a:p>
            <a:pPr indent="-438150" lvl="0" marL="457200" rtl="0" algn="l">
              <a:lnSpc>
                <a:spcPct val="115000"/>
              </a:lnSpc>
              <a:spcBef>
                <a:spcPts val="0"/>
              </a:spcBef>
              <a:spcAft>
                <a:spcPts val="0"/>
              </a:spcAft>
              <a:buClr>
                <a:schemeClr val="dk1"/>
              </a:buClr>
              <a:buSzPts val="3300"/>
              <a:buChar char="●"/>
            </a:pPr>
            <a:r>
              <a:rPr lang="en" sz="3300">
                <a:solidFill>
                  <a:schemeClr val="dk1"/>
                </a:solidFill>
              </a:rPr>
              <a:t>Review the data weekly to see improvement.</a:t>
            </a:r>
            <a:endParaRPr sz="3300">
              <a:solidFill>
                <a:schemeClr val="dk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79"/>
          <p:cNvSpPr txBox="1"/>
          <p:nvPr>
            <p:ph type="title"/>
          </p:nvPr>
        </p:nvSpPr>
        <p:spPr>
          <a:xfrm>
            <a:off x="457200" y="205978"/>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Self-Monitoring </a:t>
            </a:r>
            <a:endParaRPr/>
          </a:p>
        </p:txBody>
      </p:sp>
      <p:sp>
        <p:nvSpPr>
          <p:cNvPr id="559" name="Google Shape;559;p79"/>
          <p:cNvSpPr txBox="1"/>
          <p:nvPr>
            <p:ph idx="1" type="body"/>
          </p:nvPr>
        </p:nvSpPr>
        <p:spPr>
          <a:xfrm>
            <a:off x="457200" y="1200151"/>
            <a:ext cx="8229600" cy="3394500"/>
          </a:xfrm>
          <a:prstGeom prst="rect">
            <a:avLst/>
          </a:prstGeom>
        </p:spPr>
        <p:txBody>
          <a:bodyPr anchorCtr="0" anchor="t" bIns="68575" lIns="68575" spcFirstLastPara="1" rIns="68575" wrap="square" tIns="68575">
            <a:noAutofit/>
          </a:bodyPr>
          <a:lstStyle/>
          <a:p>
            <a:pPr indent="-400050" lvl="0" marL="457200" rtl="0" algn="l">
              <a:spcBef>
                <a:spcPts val="500"/>
              </a:spcBef>
              <a:spcAft>
                <a:spcPts val="0"/>
              </a:spcAft>
              <a:buSzPts val="2700"/>
              <a:buChar char="•"/>
            </a:pPr>
            <a:r>
              <a:rPr lang="en" sz="2700"/>
              <a:t>Needs to be taught and practiced with the student</a:t>
            </a:r>
            <a:endParaRPr sz="2700"/>
          </a:p>
          <a:p>
            <a:pPr indent="-400050" lvl="0" marL="457200" rtl="0" algn="l">
              <a:spcBef>
                <a:spcPts val="0"/>
              </a:spcBef>
              <a:spcAft>
                <a:spcPts val="0"/>
              </a:spcAft>
              <a:buSzPts val="2700"/>
              <a:buChar char="•"/>
            </a:pPr>
            <a:r>
              <a:rPr lang="en" sz="2700"/>
              <a:t>May be used as a modification to the SSIG  intervention.</a:t>
            </a:r>
            <a:endParaRPr sz="2700"/>
          </a:p>
          <a:p>
            <a:pPr indent="-400050" lvl="0" marL="457200" rtl="0" algn="l">
              <a:spcBef>
                <a:spcPts val="0"/>
              </a:spcBef>
              <a:spcAft>
                <a:spcPts val="0"/>
              </a:spcAft>
              <a:buSzPts val="2700"/>
              <a:buChar char="•"/>
            </a:pPr>
            <a:r>
              <a:rPr lang="en" sz="2700"/>
              <a:t>Will be used as part of the fading process once the student meets the criteria determined in your Intervention Data Decision Rules.  </a:t>
            </a:r>
            <a:endParaRPr sz="2700"/>
          </a:p>
          <a:p>
            <a:pPr indent="0" lvl="0" marL="457200" rtl="0" algn="l">
              <a:spcBef>
                <a:spcPts val="500"/>
              </a:spcBef>
              <a:spcAft>
                <a:spcPts val="0"/>
              </a:spcAft>
              <a:buNone/>
            </a:pPr>
            <a:r>
              <a:t/>
            </a:r>
            <a:endParaRPr sz="270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pic>
        <p:nvPicPr>
          <p:cNvPr id="564" name="Google Shape;564;p80"/>
          <p:cNvPicPr preferRelativeResize="0"/>
          <p:nvPr/>
        </p:nvPicPr>
        <p:blipFill>
          <a:blip r:embed="rId3">
            <a:alphaModFix/>
          </a:blip>
          <a:stretch>
            <a:fillRect/>
          </a:stretch>
        </p:blipFill>
        <p:spPr>
          <a:xfrm>
            <a:off x="1388100" y="48950"/>
            <a:ext cx="6503674" cy="4594649"/>
          </a:xfrm>
          <a:prstGeom prst="rect">
            <a:avLst/>
          </a:prstGeom>
          <a:noFill/>
          <a:ln>
            <a:noFill/>
          </a:ln>
        </p:spPr>
      </p:pic>
      <p:sp>
        <p:nvSpPr>
          <p:cNvPr id="565" name="Google Shape;565;p80"/>
          <p:cNvSpPr txBox="1"/>
          <p:nvPr/>
        </p:nvSpPr>
        <p:spPr>
          <a:xfrm>
            <a:off x="6120000" y="4278250"/>
            <a:ext cx="2504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lang="en" sz="1100">
                <a:solidFill>
                  <a:schemeClr val="dk1"/>
                </a:solidFill>
              </a:rPr>
              <a:t>AT-C7L2 SSIG Self Monitoring Form</a:t>
            </a:r>
            <a:endParaRPr>
              <a:latin typeface="Calibri"/>
              <a:ea typeface="Calibri"/>
              <a:cs typeface="Calibri"/>
              <a:sym typeface="Calibri"/>
            </a:endParaRPr>
          </a:p>
        </p:txBody>
      </p:sp>
      <p:sp>
        <p:nvSpPr>
          <p:cNvPr id="566" name="Google Shape;566;p80"/>
          <p:cNvSpPr/>
          <p:nvPr/>
        </p:nvSpPr>
        <p:spPr>
          <a:xfrm>
            <a:off x="8423425" y="4278250"/>
            <a:ext cx="499500" cy="376200"/>
          </a:xfrm>
          <a:prstGeom prst="star5">
            <a:avLst>
              <a:gd fmla="val 19098" name="adj"/>
              <a:gd fmla="val 105146" name="hf"/>
              <a:gd fmla="val 110557" name="vf"/>
            </a:avLst>
          </a:prstGeom>
          <a:solidFill>
            <a:srgbClr val="38761D"/>
          </a:solidFill>
          <a:ln cap="flat" cmpd="sng" w="9525">
            <a:solidFill>
              <a:srgbClr val="1F497D"/>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570" name="Shape 570"/>
        <p:cNvGrpSpPr/>
        <p:nvPr/>
      </p:nvGrpSpPr>
      <p:grpSpPr>
        <a:xfrm>
          <a:off x="0" y="0"/>
          <a:ext cx="0" cy="0"/>
          <a:chOff x="0" y="0"/>
          <a:chExt cx="0" cy="0"/>
        </a:xfrm>
      </p:grpSpPr>
      <p:sp>
        <p:nvSpPr>
          <p:cNvPr id="571" name="Google Shape;571;p81"/>
          <p:cNvSpPr txBox="1"/>
          <p:nvPr>
            <p:ph type="title"/>
          </p:nvPr>
        </p:nvSpPr>
        <p:spPr>
          <a:xfrm>
            <a:off x="784456" y="1840359"/>
            <a:ext cx="7772400" cy="1021500"/>
          </a:xfrm>
          <a:prstGeom prst="rect">
            <a:avLst/>
          </a:prstGeom>
          <a:no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9E47"/>
              </a:buClr>
              <a:buSzPts val="3000"/>
              <a:buFont typeface="Calibri"/>
              <a:buNone/>
            </a:pPr>
            <a:r>
              <a:rPr lang="en"/>
              <a:t>  </a:t>
            </a:r>
            <a:r>
              <a:rPr lang="en" sz="3600">
                <a:solidFill>
                  <a:schemeClr val="dk1"/>
                </a:solidFill>
              </a:rPr>
              <a:t>Fading SSIG       </a:t>
            </a:r>
            <a:r>
              <a:rPr lang="en"/>
              <a:t>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82"/>
          <p:cNvSpPr txBox="1"/>
          <p:nvPr>
            <p:ph type="title"/>
          </p:nvPr>
        </p:nvSpPr>
        <p:spPr>
          <a:xfrm>
            <a:off x="457200" y="3"/>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The Fading Process</a:t>
            </a:r>
            <a:endParaRPr/>
          </a:p>
        </p:txBody>
      </p:sp>
      <p:sp>
        <p:nvSpPr>
          <p:cNvPr id="577" name="Google Shape;577;p82"/>
          <p:cNvSpPr txBox="1"/>
          <p:nvPr>
            <p:ph idx="1" type="body"/>
          </p:nvPr>
        </p:nvSpPr>
        <p:spPr>
          <a:xfrm>
            <a:off x="457200" y="998200"/>
            <a:ext cx="8229600" cy="3394500"/>
          </a:xfrm>
          <a:prstGeom prst="rect">
            <a:avLst/>
          </a:prstGeom>
        </p:spPr>
        <p:txBody>
          <a:bodyPr anchorCtr="0" anchor="t" bIns="68575" lIns="68575" spcFirstLastPara="1" rIns="68575" wrap="square" tIns="68575">
            <a:noAutofit/>
          </a:bodyPr>
          <a:lstStyle/>
          <a:p>
            <a:pPr indent="-381000" lvl="0" marL="457200" rtl="0" algn="l">
              <a:lnSpc>
                <a:spcPct val="115000"/>
              </a:lnSpc>
              <a:spcBef>
                <a:spcPts val="0"/>
              </a:spcBef>
              <a:spcAft>
                <a:spcPts val="0"/>
              </a:spcAft>
              <a:buSzPts val="2400"/>
              <a:buChar char="•"/>
            </a:pPr>
            <a:r>
              <a:rPr lang="en" sz="2400">
                <a:highlight>
                  <a:srgbClr val="FFFFFF"/>
                </a:highlight>
              </a:rPr>
              <a:t>Once the student has successfully met his or her goal(s) for a predetermined period of time the intervention may be systematically faded. </a:t>
            </a:r>
            <a:endParaRPr b="1" sz="2400">
              <a:highlight>
                <a:srgbClr val="FFFFFF"/>
              </a:highlight>
            </a:endParaRPr>
          </a:p>
          <a:p>
            <a:pPr indent="-381000" lvl="0" marL="457200" rtl="0" algn="l">
              <a:spcBef>
                <a:spcPts val="0"/>
              </a:spcBef>
              <a:spcAft>
                <a:spcPts val="0"/>
              </a:spcAft>
              <a:buSzPts val="2400"/>
              <a:buChar char="•"/>
            </a:pPr>
            <a:r>
              <a:rPr lang="en" sz="2400">
                <a:highlight>
                  <a:srgbClr val="FFFFFF"/>
                </a:highlight>
              </a:rPr>
              <a:t>Systematic fading involves the gradual reduction, and eventually elimination, of key intervention components (e.g., goals, prompts, feedback). </a:t>
            </a:r>
            <a:endParaRPr sz="2400">
              <a:highlight>
                <a:srgbClr val="FFFFFF"/>
              </a:highlight>
            </a:endParaRPr>
          </a:p>
          <a:p>
            <a:pPr indent="0" lvl="0" marL="0" rtl="0" algn="l">
              <a:spcBef>
                <a:spcPts val="0"/>
              </a:spcBef>
              <a:spcAft>
                <a:spcPts val="0"/>
              </a:spcAft>
              <a:buNone/>
            </a:pPr>
            <a:r>
              <a:t/>
            </a:r>
            <a:endParaRPr sz="240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83"/>
          <p:cNvSpPr txBox="1"/>
          <p:nvPr>
            <p:ph type="title"/>
          </p:nvPr>
        </p:nvSpPr>
        <p:spPr>
          <a:xfrm>
            <a:off x="457200" y="205978"/>
            <a:ext cx="8229600" cy="8574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Fading Strategies</a:t>
            </a:r>
            <a:endParaRPr/>
          </a:p>
        </p:txBody>
      </p:sp>
      <p:sp>
        <p:nvSpPr>
          <p:cNvPr id="583" name="Google Shape;583;p83"/>
          <p:cNvSpPr txBox="1"/>
          <p:nvPr>
            <p:ph idx="1" type="body"/>
          </p:nvPr>
        </p:nvSpPr>
        <p:spPr>
          <a:xfrm>
            <a:off x="457200" y="1200151"/>
            <a:ext cx="8229600" cy="3394500"/>
          </a:xfrm>
          <a:prstGeom prst="rect">
            <a:avLst/>
          </a:prstGeom>
        </p:spPr>
        <p:txBody>
          <a:bodyPr anchorCtr="0" anchor="t" bIns="68575" lIns="68575" spcFirstLastPara="1" rIns="68575" wrap="square" tIns="68575">
            <a:noAutofit/>
          </a:bodyPr>
          <a:lstStyle/>
          <a:p>
            <a:pPr indent="-381000" lvl="0" marL="457200" rtl="0" algn="l">
              <a:spcBef>
                <a:spcPts val="0"/>
              </a:spcBef>
              <a:spcAft>
                <a:spcPts val="0"/>
              </a:spcAft>
              <a:buSzPts val="2400"/>
              <a:buChar char="•"/>
            </a:pPr>
            <a:r>
              <a:rPr lang="en">
                <a:highlight>
                  <a:srgbClr val="FFFFFF"/>
                </a:highlight>
              </a:rPr>
              <a:t>Gradual removal of prompts.</a:t>
            </a:r>
            <a:endParaRPr>
              <a:highlight>
                <a:srgbClr val="FFFFFF"/>
              </a:highlight>
            </a:endParaRPr>
          </a:p>
          <a:p>
            <a:pPr indent="-381000" lvl="0" marL="457200" rtl="0" algn="l">
              <a:spcBef>
                <a:spcPts val="0"/>
              </a:spcBef>
              <a:spcAft>
                <a:spcPts val="0"/>
              </a:spcAft>
              <a:buSzPts val="2400"/>
              <a:buChar char="•"/>
            </a:pPr>
            <a:r>
              <a:rPr lang="en">
                <a:highlight>
                  <a:srgbClr val="FFFFFF"/>
                </a:highlight>
              </a:rPr>
              <a:t>Make prompts less intrusive (e.g. move from visual reminders of the targeted behaviors to verbal pre-correctsl). </a:t>
            </a:r>
            <a:endParaRPr>
              <a:highlight>
                <a:srgbClr val="FFFFFF"/>
              </a:highlight>
            </a:endParaRPr>
          </a:p>
          <a:p>
            <a:pPr indent="-381000" lvl="0" marL="457200" rtl="0" algn="l">
              <a:spcBef>
                <a:spcPts val="0"/>
              </a:spcBef>
              <a:spcAft>
                <a:spcPts val="0"/>
              </a:spcAft>
              <a:buSzPts val="2400"/>
              <a:buChar char="•"/>
            </a:pPr>
            <a:r>
              <a:rPr lang="en">
                <a:highlight>
                  <a:srgbClr val="FFFFFF"/>
                </a:highlight>
              </a:rPr>
              <a:t>Focus on reinforcing more independent responses. </a:t>
            </a:r>
            <a:endParaRPr>
              <a:highlight>
                <a:srgbClr val="FFFFFF"/>
              </a:highlight>
            </a:endParaRPr>
          </a:p>
          <a:p>
            <a:pPr indent="-381000" lvl="0" marL="457200" rtl="0" algn="l">
              <a:spcBef>
                <a:spcPts val="0"/>
              </a:spcBef>
              <a:spcAft>
                <a:spcPts val="0"/>
              </a:spcAft>
              <a:buSzPts val="2400"/>
              <a:buChar char="•"/>
            </a:pPr>
            <a:r>
              <a:rPr lang="en">
                <a:highlight>
                  <a:srgbClr val="FFFFFF"/>
                </a:highlight>
              </a:rPr>
              <a:t>Provide access to reinforcers for unprompted skill responses.</a:t>
            </a:r>
            <a:endParaRPr>
              <a:highlight>
                <a:srgbClr val="FFFFFF"/>
              </a:highlight>
            </a:endParaRPr>
          </a:p>
          <a:p>
            <a:pPr indent="0" lvl="0" marL="0" rtl="0" algn="l">
              <a:spcBef>
                <a:spcPts val="500"/>
              </a:spcBef>
              <a:spcAft>
                <a:spcPts val="0"/>
              </a:spcAft>
              <a:buNone/>
            </a:pPr>
            <a:r>
              <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84"/>
          <p:cNvSpPr txBox="1"/>
          <p:nvPr>
            <p:ph type="title"/>
          </p:nvPr>
        </p:nvSpPr>
        <p:spPr>
          <a:xfrm>
            <a:off x="719175" y="92453"/>
            <a:ext cx="8229600" cy="8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4400"/>
              <a:buFont typeface="Calibri"/>
              <a:buNone/>
            </a:pPr>
            <a:r>
              <a:rPr lang="en"/>
              <a:t>Fading using Self-Monitoring</a:t>
            </a:r>
            <a:endParaRPr/>
          </a:p>
        </p:txBody>
      </p:sp>
      <p:sp>
        <p:nvSpPr>
          <p:cNvPr id="590" name="Google Shape;590;p84"/>
          <p:cNvSpPr txBox="1"/>
          <p:nvPr>
            <p:ph idx="1" type="body"/>
          </p:nvPr>
        </p:nvSpPr>
        <p:spPr>
          <a:xfrm>
            <a:off x="369875" y="1063375"/>
            <a:ext cx="8229600" cy="3394500"/>
          </a:xfrm>
          <a:prstGeom prst="rect">
            <a:avLst/>
          </a:prstGeom>
          <a:noFill/>
          <a:ln>
            <a:noFill/>
          </a:ln>
        </p:spPr>
        <p:txBody>
          <a:bodyPr anchorCtr="0" anchor="t" bIns="45700" lIns="91425" spcFirstLastPara="1" rIns="91425" wrap="square" tIns="45700">
            <a:noAutofit/>
          </a:bodyPr>
          <a:lstStyle/>
          <a:p>
            <a:pPr indent="-330200" lvl="0" marL="342900" rtl="0" algn="l">
              <a:lnSpc>
                <a:spcPct val="100000"/>
              </a:lnSpc>
              <a:spcBef>
                <a:spcPts val="0"/>
              </a:spcBef>
              <a:spcAft>
                <a:spcPts val="0"/>
              </a:spcAft>
              <a:buClr>
                <a:srgbClr val="FF0000"/>
              </a:buClr>
              <a:buSzPts val="3000"/>
              <a:buFont typeface="Arial"/>
              <a:buChar char="•"/>
            </a:pPr>
            <a:r>
              <a:rPr lang="en" sz="3000"/>
              <a:t>Points are still totaled and graphed.</a:t>
            </a:r>
            <a:endParaRPr sz="3000"/>
          </a:p>
          <a:p>
            <a:pPr indent="-330200" lvl="0" marL="342900" rtl="0" algn="l">
              <a:lnSpc>
                <a:spcPct val="100000"/>
              </a:lnSpc>
              <a:spcBef>
                <a:spcPts val="640"/>
              </a:spcBef>
              <a:spcAft>
                <a:spcPts val="0"/>
              </a:spcAft>
              <a:buClr>
                <a:srgbClr val="FF0000"/>
              </a:buClr>
              <a:buSzPts val="3000"/>
              <a:buFont typeface="Arial"/>
              <a:buChar char="•"/>
            </a:pPr>
            <a:r>
              <a:rPr lang="en" sz="3000"/>
              <a:t>Student still participates in rating social skills until self-monitoring has shown positive results.</a:t>
            </a:r>
            <a:endParaRPr sz="3000"/>
          </a:p>
          <a:p>
            <a:pPr indent="-330200" lvl="0" marL="342900" rtl="0" algn="l">
              <a:lnSpc>
                <a:spcPct val="100000"/>
              </a:lnSpc>
              <a:spcBef>
                <a:spcPts val="640"/>
              </a:spcBef>
              <a:spcAft>
                <a:spcPts val="0"/>
              </a:spcAft>
              <a:buClr>
                <a:srgbClr val="FF0000"/>
              </a:buClr>
              <a:buSzPts val="3000"/>
              <a:buFont typeface="Arial"/>
              <a:buChar char="•"/>
            </a:pPr>
            <a:r>
              <a:rPr lang="en" sz="3000"/>
              <a:t>Frequency of self-monitoring is adjusted as needed.</a:t>
            </a:r>
            <a:endParaRPr sz="300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85"/>
          <p:cNvSpPr txBox="1"/>
          <p:nvPr>
            <p:ph type="title"/>
          </p:nvPr>
        </p:nvSpPr>
        <p:spPr>
          <a:xfrm>
            <a:off x="1982788" y="402432"/>
            <a:ext cx="6710400" cy="7035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Clr>
                <a:schemeClr val="dk1"/>
              </a:buClr>
              <a:buSzPts val="3000"/>
              <a:buFont typeface="Calibri"/>
              <a:buNone/>
            </a:pPr>
            <a:r>
              <a:rPr lang="en" sz="3000"/>
              <a:t>Discussion </a:t>
            </a:r>
            <a:endParaRPr/>
          </a:p>
        </p:txBody>
      </p:sp>
      <p:sp>
        <p:nvSpPr>
          <p:cNvPr id="597" name="Google Shape;597;p85"/>
          <p:cNvSpPr txBox="1"/>
          <p:nvPr>
            <p:ph idx="1" type="body"/>
          </p:nvPr>
        </p:nvSpPr>
        <p:spPr>
          <a:xfrm>
            <a:off x="457200" y="1200151"/>
            <a:ext cx="8229600" cy="33945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SzPts val="2400"/>
              <a:buNone/>
            </a:pPr>
            <a:r>
              <a:t/>
            </a:r>
            <a:endParaRPr sz="2200">
              <a:solidFill>
                <a:schemeClr val="dk1"/>
              </a:solidFill>
            </a:endParaRPr>
          </a:p>
          <a:p>
            <a:pPr indent="-266700" lvl="0" marL="254000" rtl="0" algn="l">
              <a:lnSpc>
                <a:spcPct val="100000"/>
              </a:lnSpc>
              <a:spcBef>
                <a:spcPts val="0"/>
              </a:spcBef>
              <a:spcAft>
                <a:spcPts val="0"/>
              </a:spcAft>
              <a:buClr>
                <a:schemeClr val="dk1"/>
              </a:buClr>
              <a:buSzPts val="2600"/>
              <a:buFont typeface="Calibri"/>
              <a:buChar char="•"/>
            </a:pPr>
            <a:r>
              <a:rPr lang="en" sz="2600">
                <a:solidFill>
                  <a:schemeClr val="dk1"/>
                </a:solidFill>
              </a:rPr>
              <a:t>Do your current Intervention Data Decision Rules for Fading apply to SSIG? </a:t>
            </a:r>
            <a:endParaRPr sz="2600">
              <a:solidFill>
                <a:schemeClr val="dk1"/>
              </a:solidFill>
            </a:endParaRPr>
          </a:p>
          <a:p>
            <a:pPr indent="-266700" lvl="0" marL="254000" rtl="0" algn="l">
              <a:lnSpc>
                <a:spcPct val="100000"/>
              </a:lnSpc>
              <a:spcBef>
                <a:spcPts val="0"/>
              </a:spcBef>
              <a:spcAft>
                <a:spcPts val="0"/>
              </a:spcAft>
              <a:buClr>
                <a:schemeClr val="dk1"/>
              </a:buClr>
              <a:buSzPts val="2600"/>
              <a:buFont typeface="Calibri"/>
              <a:buChar char="•"/>
            </a:pPr>
            <a:r>
              <a:rPr lang="en" sz="2600">
                <a:solidFill>
                  <a:schemeClr val="dk1"/>
                </a:solidFill>
              </a:rPr>
              <a:t>If not, establish</a:t>
            </a:r>
            <a:r>
              <a:rPr lang="en" sz="2600">
                <a:solidFill>
                  <a:schemeClr val="dk1"/>
                </a:solidFill>
              </a:rPr>
              <a:t> a data decision rule for fading students </a:t>
            </a:r>
            <a:endParaRPr sz="2600">
              <a:solidFill>
                <a:schemeClr val="dk1"/>
              </a:solidFill>
            </a:endParaRPr>
          </a:p>
          <a:p>
            <a:pPr indent="-266700" lvl="0" marL="254000" rtl="0" algn="l">
              <a:lnSpc>
                <a:spcPct val="100000"/>
              </a:lnSpc>
              <a:spcBef>
                <a:spcPts val="500"/>
              </a:spcBef>
              <a:spcAft>
                <a:spcPts val="0"/>
              </a:spcAft>
              <a:buClr>
                <a:schemeClr val="dk1"/>
              </a:buClr>
              <a:buSzPts val="2600"/>
              <a:buFont typeface="Calibri"/>
              <a:buChar char="•"/>
            </a:pPr>
            <a:r>
              <a:rPr lang="en" sz="2600">
                <a:solidFill>
                  <a:schemeClr val="dk1"/>
                </a:solidFill>
              </a:rPr>
              <a:t>Develop a plan for training student for self-monitoring (goal setting, self-evaluation, self-recording)</a:t>
            </a:r>
            <a:endParaRPr sz="2600">
              <a:solidFill>
                <a:schemeClr val="dk1"/>
              </a:solidFill>
            </a:endParaRPr>
          </a:p>
          <a:p>
            <a:pPr indent="0" lvl="0" marL="342900" rtl="0" algn="l">
              <a:lnSpc>
                <a:spcPct val="100000"/>
              </a:lnSpc>
              <a:spcBef>
                <a:spcPts val="500"/>
              </a:spcBef>
              <a:spcAft>
                <a:spcPts val="0"/>
              </a:spcAft>
              <a:buSzPts val="2400"/>
              <a:buNone/>
            </a:pPr>
            <a:r>
              <a:t/>
            </a:r>
            <a:endParaRPr sz="2200">
              <a:solidFill>
                <a:schemeClr val="dk1"/>
              </a:solidFill>
            </a:endParaRPr>
          </a:p>
          <a:p>
            <a:pPr indent="0" lvl="0" marL="342900" rtl="0" algn="l">
              <a:lnSpc>
                <a:spcPct val="100000"/>
              </a:lnSpc>
              <a:spcBef>
                <a:spcPts val="500"/>
              </a:spcBef>
              <a:spcAft>
                <a:spcPts val="0"/>
              </a:spcAft>
              <a:buSzPts val="2400"/>
              <a:buNone/>
            </a:pPr>
            <a:r>
              <a:t/>
            </a:r>
            <a:endParaRPr sz="2200">
              <a:solidFill>
                <a:schemeClr val="dk1"/>
              </a:solidFill>
            </a:endParaRPr>
          </a:p>
          <a:p>
            <a:pPr indent="0" lvl="0" marL="342900" rtl="0" algn="l">
              <a:lnSpc>
                <a:spcPct val="100000"/>
              </a:lnSpc>
              <a:spcBef>
                <a:spcPts val="500"/>
              </a:spcBef>
              <a:spcAft>
                <a:spcPts val="0"/>
              </a:spcAft>
              <a:buSzPts val="2400"/>
              <a:buNone/>
            </a:pPr>
            <a:r>
              <a:t/>
            </a:r>
            <a:endParaRPr sz="1800">
              <a:solidFill>
                <a:schemeClr val="dk1"/>
              </a:solidFill>
            </a:endParaRPr>
          </a:p>
          <a:p>
            <a:pPr indent="0" lvl="0" marL="342900" rtl="0" algn="l">
              <a:lnSpc>
                <a:spcPct val="100000"/>
              </a:lnSpc>
              <a:spcBef>
                <a:spcPts val="500"/>
              </a:spcBef>
              <a:spcAft>
                <a:spcPts val="0"/>
              </a:spcAft>
              <a:buSzPts val="2400"/>
              <a:buNone/>
            </a:pPr>
            <a:r>
              <a:t/>
            </a:r>
            <a:endParaRPr sz="3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Lesson Description</a:t>
            </a:r>
            <a:endParaRPr/>
          </a:p>
        </p:txBody>
      </p:sp>
      <p:sp>
        <p:nvSpPr>
          <p:cNvPr id="171" name="Google Shape;171;p23"/>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p>
            <a:pPr indent="0" lvl="0" marL="177800" marR="0" rtl="0" algn="l">
              <a:lnSpc>
                <a:spcPct val="100000"/>
              </a:lnSpc>
              <a:spcBef>
                <a:spcPts val="500"/>
              </a:spcBef>
              <a:spcAft>
                <a:spcPts val="0"/>
              </a:spcAft>
              <a:buClr>
                <a:srgbClr val="FF0000"/>
              </a:buClr>
              <a:buSzPts val="2400"/>
              <a:buFont typeface="Arial"/>
              <a:buNone/>
            </a:pPr>
            <a:r>
              <a:rPr lang="en" sz="2300">
                <a:solidFill>
                  <a:srgbClr val="231F20"/>
                </a:solidFill>
                <a:latin typeface="Arial"/>
                <a:ea typeface="Arial"/>
                <a:cs typeface="Arial"/>
                <a:sym typeface="Arial"/>
              </a:rPr>
              <a:t>This lesson provides SW-PBS teams with a description of how to collect and analyze data in order to evaluate student progress in the intervention, Social Skills Intervention Groups(SSIG). </a:t>
            </a:r>
            <a:endParaRPr sz="2300">
              <a:solidFill>
                <a:srgbClr val="231F20"/>
              </a:solidFill>
              <a:latin typeface="Arial"/>
              <a:ea typeface="Arial"/>
              <a:cs typeface="Arial"/>
              <a:sym typeface="Arial"/>
            </a:endParaRPr>
          </a:p>
          <a:p>
            <a:pPr indent="0" lvl="0" marL="177800" marR="0" rtl="0" algn="l">
              <a:lnSpc>
                <a:spcPct val="100000"/>
              </a:lnSpc>
              <a:spcBef>
                <a:spcPts val="500"/>
              </a:spcBef>
              <a:spcAft>
                <a:spcPts val="0"/>
              </a:spcAft>
              <a:buClr>
                <a:srgbClr val="FF0000"/>
              </a:buClr>
              <a:buSzPts val="2400"/>
              <a:buFont typeface="Arial"/>
              <a:buNone/>
            </a:pPr>
            <a:r>
              <a:rPr lang="en" sz="2300">
                <a:solidFill>
                  <a:srgbClr val="231F20"/>
                </a:solidFill>
                <a:latin typeface="Arial"/>
                <a:ea typeface="Arial"/>
                <a:cs typeface="Arial"/>
                <a:sym typeface="Arial"/>
              </a:rPr>
              <a:t>It also provides guidance on how to respond to student data as well as options for modifying or fading the intervention based on the student’s response.    </a:t>
            </a:r>
            <a:endParaRPr sz="2300">
              <a:solidFill>
                <a:srgbClr val="231F20"/>
              </a:solidFill>
              <a:latin typeface="Arial"/>
              <a:ea typeface="Arial"/>
              <a:cs typeface="Arial"/>
              <a:sym typeface="Arial"/>
            </a:endParaRPr>
          </a:p>
          <a:p>
            <a:pPr indent="-165100" lvl="0" marL="342900" marR="0" rtl="0" algn="l">
              <a:lnSpc>
                <a:spcPct val="100000"/>
              </a:lnSpc>
              <a:spcBef>
                <a:spcPts val="500"/>
              </a:spcBef>
              <a:spcAft>
                <a:spcPts val="0"/>
              </a:spcAft>
              <a:buClr>
                <a:srgbClr val="FF0000"/>
              </a:buClr>
              <a:buSzPts val="2400"/>
              <a:buFont typeface="Arial"/>
              <a:buNone/>
            </a:pPr>
            <a:r>
              <a:rPr lang="en" sz="2300">
                <a:solidFill>
                  <a:srgbClr val="231F20"/>
                </a:solidFill>
                <a:latin typeface="Arial"/>
                <a:ea typeface="Arial"/>
                <a:cs typeface="Arial"/>
                <a:sym typeface="Arial"/>
              </a:rPr>
              <a:t> </a:t>
            </a:r>
            <a:endParaRPr sz="800">
              <a:solidFill>
                <a:srgbClr val="231F2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1" name="Shape 601"/>
        <p:cNvGrpSpPr/>
        <p:nvPr/>
      </p:nvGrpSpPr>
      <p:grpSpPr>
        <a:xfrm>
          <a:off x="0" y="0"/>
          <a:ext cx="0" cy="0"/>
          <a:chOff x="0" y="0"/>
          <a:chExt cx="0" cy="0"/>
        </a:xfrm>
      </p:grpSpPr>
      <p:sp>
        <p:nvSpPr>
          <p:cNvPr id="602" name="Google Shape;602;p86"/>
          <p:cNvSpPr txBox="1"/>
          <p:nvPr>
            <p:ph type="title"/>
          </p:nvPr>
        </p:nvSpPr>
        <p:spPr>
          <a:xfrm>
            <a:off x="1471882" y="368764"/>
            <a:ext cx="7363500" cy="6945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Pause &amp; Reflect</a:t>
            </a:r>
            <a:endParaRPr/>
          </a:p>
        </p:txBody>
      </p:sp>
      <p:sp>
        <p:nvSpPr>
          <p:cNvPr id="603" name="Google Shape;603;p86"/>
          <p:cNvSpPr txBox="1"/>
          <p:nvPr>
            <p:ph idx="1" type="body"/>
          </p:nvPr>
        </p:nvSpPr>
        <p:spPr>
          <a:xfrm>
            <a:off x="457200" y="1361550"/>
            <a:ext cx="5290200" cy="3394500"/>
          </a:xfrm>
          <a:prstGeom prst="rect">
            <a:avLst/>
          </a:prstGeom>
          <a:noFill/>
          <a:ln>
            <a:noFill/>
          </a:ln>
        </p:spPr>
        <p:txBody>
          <a:bodyPr anchorCtr="0" anchor="t" bIns="68575" lIns="68575" spcFirstLastPara="1" rIns="68575" wrap="square" tIns="68575">
            <a:noAutofit/>
          </a:bodyPr>
          <a:lstStyle/>
          <a:p>
            <a:pPr indent="-381000" lvl="0" marL="457200" marR="0" rtl="0" algn="l">
              <a:lnSpc>
                <a:spcPct val="100000"/>
              </a:lnSpc>
              <a:spcBef>
                <a:spcPts val="500"/>
              </a:spcBef>
              <a:spcAft>
                <a:spcPts val="0"/>
              </a:spcAft>
              <a:buClr>
                <a:schemeClr val="dk1"/>
              </a:buClr>
              <a:buSzPts val="2400"/>
              <a:buAutoNum type="arabicPeriod"/>
            </a:pPr>
            <a:r>
              <a:rPr lang="en">
                <a:solidFill>
                  <a:schemeClr val="dk1"/>
                </a:solidFill>
              </a:rPr>
              <a:t>What steps do you need to add to your action plan? </a:t>
            </a:r>
            <a:endParaRPr>
              <a:solidFill>
                <a:schemeClr val="dk1"/>
              </a:solidFill>
            </a:endParaRPr>
          </a:p>
        </p:txBody>
      </p:sp>
      <p:pic>
        <p:nvPicPr>
          <p:cNvPr id="604" name="Google Shape;604;p86"/>
          <p:cNvPicPr preferRelativeResize="0"/>
          <p:nvPr/>
        </p:nvPicPr>
        <p:blipFill>
          <a:blip r:embed="rId3">
            <a:alphaModFix/>
          </a:blip>
          <a:stretch>
            <a:fillRect/>
          </a:stretch>
        </p:blipFill>
        <p:spPr>
          <a:xfrm>
            <a:off x="6015648" y="1237050"/>
            <a:ext cx="2820950" cy="2997800"/>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87"/>
          <p:cNvSpPr txBox="1"/>
          <p:nvPr>
            <p:ph type="title"/>
          </p:nvPr>
        </p:nvSpPr>
        <p:spPr>
          <a:xfrm>
            <a:off x="457200" y="52528"/>
            <a:ext cx="8229600" cy="857400"/>
          </a:xfrm>
          <a:prstGeom prst="rect">
            <a:avLst/>
          </a:prstGeom>
          <a:noFill/>
          <a:ln>
            <a:noFill/>
          </a:ln>
        </p:spPr>
        <p:txBody>
          <a:bodyPr anchorCtr="0" anchor="ctr" bIns="68575" lIns="68575" spcFirstLastPara="1" rIns="68575" wrap="square" tIns="68575">
            <a:noAutofit/>
          </a:bodyPr>
          <a:lstStyle/>
          <a:p>
            <a:pPr indent="0" lvl="0" marL="0" rtl="0" algn="ctr">
              <a:lnSpc>
                <a:spcPct val="100000"/>
              </a:lnSpc>
              <a:spcBef>
                <a:spcPts val="0"/>
              </a:spcBef>
              <a:spcAft>
                <a:spcPts val="0"/>
              </a:spcAft>
              <a:buSzPts val="3300"/>
              <a:buNone/>
            </a:pPr>
            <a:r>
              <a:rPr lang="en"/>
              <a:t>Revisit Intervention Data Decision Rules  </a:t>
            </a:r>
            <a:endParaRPr/>
          </a:p>
        </p:txBody>
      </p:sp>
      <p:sp>
        <p:nvSpPr>
          <p:cNvPr id="610" name="Google Shape;610;p87"/>
          <p:cNvSpPr txBox="1"/>
          <p:nvPr>
            <p:ph idx="1" type="body"/>
          </p:nvPr>
        </p:nvSpPr>
        <p:spPr>
          <a:xfrm>
            <a:off x="156450" y="874463"/>
            <a:ext cx="5212200" cy="33945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500"/>
              </a:spcBef>
              <a:spcAft>
                <a:spcPts val="0"/>
              </a:spcAft>
              <a:buSzPts val="2400"/>
              <a:buNone/>
            </a:pPr>
            <a:r>
              <a:rPr lang="en" sz="1800"/>
              <a:t>Refer to Intervention Data Decision Rules for the following: </a:t>
            </a:r>
            <a:endParaRPr sz="1800"/>
          </a:p>
          <a:p>
            <a:pPr indent="0" lvl="0" marL="0" rtl="0" algn="l">
              <a:lnSpc>
                <a:spcPct val="100000"/>
              </a:lnSpc>
              <a:spcBef>
                <a:spcPts val="500"/>
              </a:spcBef>
              <a:spcAft>
                <a:spcPts val="0"/>
              </a:spcAft>
              <a:buSzPts val="2400"/>
              <a:buNone/>
            </a:pPr>
            <a:r>
              <a:rPr lang="en" sz="1800"/>
              <a:t>How and when will you monitor Implementation Fidelity?</a:t>
            </a:r>
            <a:endParaRPr sz="1800"/>
          </a:p>
          <a:p>
            <a:pPr indent="0" lvl="0" marL="0" rtl="0" algn="l">
              <a:lnSpc>
                <a:spcPct val="100000"/>
              </a:lnSpc>
              <a:spcBef>
                <a:spcPts val="500"/>
              </a:spcBef>
              <a:spcAft>
                <a:spcPts val="0"/>
              </a:spcAft>
              <a:buSzPts val="2400"/>
              <a:buNone/>
            </a:pPr>
            <a:r>
              <a:rPr lang="en" sz="1800"/>
              <a:t>How and when will you monitor Social Validity</a:t>
            </a:r>
            <a:endParaRPr sz="1800"/>
          </a:p>
          <a:p>
            <a:pPr indent="0" lvl="0" marL="0" rtl="0" algn="l">
              <a:lnSpc>
                <a:spcPct val="100000"/>
              </a:lnSpc>
              <a:spcBef>
                <a:spcPts val="500"/>
              </a:spcBef>
              <a:spcAft>
                <a:spcPts val="0"/>
              </a:spcAft>
              <a:buSzPts val="2400"/>
              <a:buNone/>
            </a:pPr>
            <a:r>
              <a:rPr lang="en" sz="1800"/>
              <a:t>Who will be responsible for tracking student outcome data related to how many have: </a:t>
            </a:r>
            <a:endParaRPr sz="1800"/>
          </a:p>
          <a:p>
            <a:pPr indent="0" lvl="0" marL="342900" rtl="0" algn="l">
              <a:lnSpc>
                <a:spcPct val="100000"/>
              </a:lnSpc>
              <a:spcBef>
                <a:spcPts val="500"/>
              </a:spcBef>
              <a:spcAft>
                <a:spcPts val="0"/>
              </a:spcAft>
              <a:buSzPts val="2400"/>
              <a:buNone/>
            </a:pPr>
            <a:r>
              <a:rPr lang="en" sz="1800"/>
              <a:t># of students that participated</a:t>
            </a:r>
            <a:endParaRPr sz="1800"/>
          </a:p>
          <a:p>
            <a:pPr indent="0" lvl="0" marL="342900" rtl="0" algn="l">
              <a:lnSpc>
                <a:spcPct val="100000"/>
              </a:lnSpc>
              <a:spcBef>
                <a:spcPts val="500"/>
              </a:spcBef>
              <a:spcAft>
                <a:spcPts val="0"/>
              </a:spcAft>
              <a:buSzPts val="2400"/>
              <a:buNone/>
            </a:pPr>
            <a:r>
              <a:rPr lang="en" sz="1800"/>
              <a:t># of students that graduated </a:t>
            </a:r>
            <a:endParaRPr sz="1800"/>
          </a:p>
          <a:p>
            <a:pPr indent="0" lvl="0" marL="342900" rtl="0" algn="l">
              <a:lnSpc>
                <a:spcPct val="100000"/>
              </a:lnSpc>
              <a:spcBef>
                <a:spcPts val="500"/>
              </a:spcBef>
              <a:spcAft>
                <a:spcPts val="0"/>
              </a:spcAft>
              <a:buSzPts val="2400"/>
              <a:buNone/>
            </a:pPr>
            <a:r>
              <a:rPr lang="en" sz="1800"/>
              <a:t># participated but required additional supports</a:t>
            </a:r>
            <a:endParaRPr sz="1800"/>
          </a:p>
          <a:p>
            <a:pPr indent="0" lvl="0" marL="0" rtl="0" algn="l">
              <a:lnSpc>
                <a:spcPct val="100000"/>
              </a:lnSpc>
              <a:spcBef>
                <a:spcPts val="500"/>
              </a:spcBef>
              <a:spcAft>
                <a:spcPts val="0"/>
              </a:spcAft>
              <a:buSzPts val="2400"/>
              <a:buNone/>
            </a:pPr>
            <a:r>
              <a:rPr lang="en" sz="1800"/>
              <a:t>When will students graduate from the intervention?</a:t>
            </a:r>
            <a:endParaRPr sz="1800"/>
          </a:p>
          <a:p>
            <a:pPr indent="0" lvl="0" marL="0" rtl="0" algn="l">
              <a:lnSpc>
                <a:spcPct val="100000"/>
              </a:lnSpc>
              <a:spcBef>
                <a:spcPts val="500"/>
              </a:spcBef>
              <a:spcAft>
                <a:spcPts val="0"/>
              </a:spcAft>
              <a:buSzPts val="2400"/>
              <a:buNone/>
            </a:pPr>
            <a:r>
              <a:rPr lang="en" sz="1800"/>
              <a:t>When and how will you conduct maintenance checks?  </a:t>
            </a:r>
            <a:endParaRPr sz="1800"/>
          </a:p>
        </p:txBody>
      </p:sp>
      <p:pic>
        <p:nvPicPr>
          <p:cNvPr id="611" name="Google Shape;611;p87"/>
          <p:cNvPicPr preferRelativeResize="0"/>
          <p:nvPr/>
        </p:nvPicPr>
        <p:blipFill rotWithShape="1">
          <a:blip r:embed="rId3">
            <a:alphaModFix/>
          </a:blip>
          <a:srcRect b="0" l="0" r="0" t="0"/>
          <a:stretch/>
        </p:blipFill>
        <p:spPr>
          <a:xfrm>
            <a:off x="5865713" y="770044"/>
            <a:ext cx="3038231" cy="3603413"/>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88"/>
          <p:cNvSpPr txBox="1"/>
          <p:nvPr>
            <p:ph type="title"/>
          </p:nvPr>
        </p:nvSpPr>
        <p:spPr>
          <a:xfrm>
            <a:off x="342900" y="154483"/>
            <a:ext cx="6172200" cy="6432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Next Steps</a:t>
            </a:r>
            <a:endParaRPr/>
          </a:p>
        </p:txBody>
      </p:sp>
      <p:sp>
        <p:nvSpPr>
          <p:cNvPr id="617" name="Google Shape;617;p88"/>
          <p:cNvSpPr txBox="1"/>
          <p:nvPr>
            <p:ph idx="1" type="body"/>
          </p:nvPr>
        </p:nvSpPr>
        <p:spPr>
          <a:xfrm>
            <a:off x="342900" y="900113"/>
            <a:ext cx="6172200" cy="2545800"/>
          </a:xfrm>
          <a:prstGeom prst="rect">
            <a:avLst/>
          </a:prstGeom>
          <a:noFill/>
          <a:ln>
            <a:noFill/>
          </a:ln>
        </p:spPr>
        <p:txBody>
          <a:bodyPr anchorCtr="0" anchor="t" bIns="68575" lIns="68575" spcFirstLastPara="1" rIns="68575" wrap="square" tIns="68575">
            <a:noAutofit/>
          </a:bodyPr>
          <a:lstStyle/>
          <a:p>
            <a:pPr indent="-165100" lvl="0" marL="342900" marR="0" rtl="0" algn="l">
              <a:lnSpc>
                <a:spcPct val="100000"/>
              </a:lnSpc>
              <a:spcBef>
                <a:spcPts val="500"/>
              </a:spcBef>
              <a:spcAft>
                <a:spcPts val="0"/>
              </a:spcAft>
              <a:buClr>
                <a:srgbClr val="FF0000"/>
              </a:buClr>
              <a:buSzPts val="2400"/>
              <a:buFont typeface="Arial"/>
              <a:buNone/>
            </a:pPr>
            <a:r>
              <a:rPr lang="en"/>
              <a:t>Next Lesson: Practices of Implementation and Piloting the SSIG Intervention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89"/>
          <p:cNvSpPr txBox="1"/>
          <p:nvPr>
            <p:ph type="title"/>
          </p:nvPr>
        </p:nvSpPr>
        <p:spPr>
          <a:xfrm>
            <a:off x="1485900" y="205978"/>
            <a:ext cx="61722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References</a:t>
            </a:r>
            <a:endParaRPr/>
          </a:p>
        </p:txBody>
      </p:sp>
      <p:sp>
        <p:nvSpPr>
          <p:cNvPr id="623" name="Google Shape;623;p89"/>
          <p:cNvSpPr txBox="1"/>
          <p:nvPr>
            <p:ph idx="1" type="body"/>
          </p:nvPr>
        </p:nvSpPr>
        <p:spPr>
          <a:xfrm>
            <a:off x="314644" y="1200150"/>
            <a:ext cx="8683500" cy="3394500"/>
          </a:xfrm>
          <a:prstGeom prst="rect">
            <a:avLst/>
          </a:prstGeom>
          <a:noFill/>
          <a:ln>
            <a:noFill/>
          </a:ln>
        </p:spPr>
        <p:txBody>
          <a:bodyPr anchorCtr="0" anchor="t" bIns="68575" lIns="68575" spcFirstLastPara="1" rIns="68575" wrap="square" tIns="68575">
            <a:noAutofit/>
          </a:bodyPr>
          <a:lstStyle/>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Bierman, K. L. (2004). </a:t>
            </a:r>
            <a:r>
              <a:rPr i="1" lang="en" sz="900">
                <a:highlight>
                  <a:srgbClr val="FFFFFF"/>
                </a:highlight>
              </a:rPr>
              <a:t>Peer Rejection: Developmental Processes and Intervention Strategies</a:t>
            </a:r>
            <a:r>
              <a:rPr lang="en" sz="900">
                <a:highlight>
                  <a:srgbClr val="FFFFFF"/>
                </a:highlight>
              </a:rPr>
              <a:t>. Guildford.</a:t>
            </a:r>
            <a:endParaRPr sz="900">
              <a:highlight>
                <a:srgbClr val="FFFFFF"/>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Caprara, G. V., Barbaranelli, C., Pastorelli, C., Bandura, A., &amp; Zimbardo, P. G. (2000). Prosocial foundations of children's academic achievement. </a:t>
            </a:r>
            <a:r>
              <a:rPr i="1" lang="en" sz="900">
                <a:highlight>
                  <a:srgbClr val="FFFFFF"/>
                </a:highlight>
              </a:rPr>
              <a:t>Psychological Science</a:t>
            </a:r>
            <a:r>
              <a:rPr lang="en" sz="900">
                <a:highlight>
                  <a:srgbClr val="FFFFFF"/>
                </a:highlight>
              </a:rPr>
              <a:t>, 11, 302– 306. </a:t>
            </a:r>
            <a:r>
              <a:rPr lang="en" sz="900">
                <a:highlight>
                  <a:srgbClr val="FFFFFF"/>
                </a:highlight>
                <a:uFill>
                  <a:noFill/>
                </a:uFill>
                <a:hlinkClick r:id="rId3"/>
              </a:rPr>
              <a:t>https://doi.org/10.1111/1467‐9280.00260</a:t>
            </a:r>
            <a:endParaRPr sz="900">
              <a:highlight>
                <a:srgbClr val="FAFAFA"/>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DiPerna, J. C., &amp; Elliott, S. N. (1999). Development and validation of the academic competence evaluation scales. </a:t>
            </a:r>
            <a:r>
              <a:rPr i="1" lang="en" sz="900">
                <a:highlight>
                  <a:srgbClr val="FFFFFF"/>
                </a:highlight>
              </a:rPr>
              <a:t>Journal of Psychoeducational Assessment</a:t>
            </a:r>
            <a:r>
              <a:rPr lang="en" sz="900">
                <a:highlight>
                  <a:srgbClr val="FFFFFF"/>
                </a:highlight>
              </a:rPr>
              <a:t>, 17, 207– 225. </a:t>
            </a:r>
            <a:r>
              <a:rPr lang="en" sz="900">
                <a:highlight>
                  <a:srgbClr val="FFFFFF"/>
                </a:highlight>
                <a:uFill>
                  <a:noFill/>
                </a:uFill>
                <a:hlinkClick r:id="rId4"/>
              </a:rPr>
              <a:t>https://doi.org/10.1177/073428299901700302</a:t>
            </a:r>
            <a:endParaRPr sz="900">
              <a:highlight>
                <a:srgbClr val="FAFAFA"/>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AFAFA"/>
                </a:highlight>
              </a:rPr>
              <a:t>Green, R. (2014). The Explosive Child.Harper</a:t>
            </a:r>
            <a:endParaRPr sz="900">
              <a:highlight>
                <a:srgbClr val="FAFAFA"/>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Gresham, F. M., Sugai, G., &amp; Horner, R. H. (2001). Interpreting outcomes of social skills training for students with high-incidence disabilities. </a:t>
            </a:r>
            <a:r>
              <a:rPr i="1" lang="en" sz="900">
                <a:highlight>
                  <a:srgbClr val="FFFFFF"/>
                </a:highlight>
              </a:rPr>
              <a:t>Exceptional Children</a:t>
            </a:r>
            <a:r>
              <a:rPr lang="en" sz="900">
                <a:highlight>
                  <a:srgbClr val="FFFFFF"/>
                </a:highlight>
              </a:rPr>
              <a:t>, 67(3), 331-344.</a:t>
            </a:r>
            <a:endParaRPr sz="900">
              <a:highlight>
                <a:srgbClr val="FFFFFF"/>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Hannigan,J.D. &amp; Hannigan,J. (2024). Behavior Academies. Solution Tree Press. </a:t>
            </a:r>
            <a:endParaRPr sz="900">
              <a:highlight>
                <a:srgbClr val="FFFFFF"/>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Killen, M., Mulvey, K.L., &amp; Hitti, A. (2013). Social exclusion in childhood: A developmental intergroup perspective. </a:t>
            </a:r>
            <a:r>
              <a:rPr i="1" lang="en" sz="900">
                <a:highlight>
                  <a:srgbClr val="FFFFFF"/>
                </a:highlight>
              </a:rPr>
              <a:t>Child Development</a:t>
            </a:r>
            <a:r>
              <a:rPr lang="en" sz="900">
                <a:highlight>
                  <a:srgbClr val="FFFFFF"/>
                </a:highlight>
              </a:rPr>
              <a:t>, </a:t>
            </a:r>
            <a:r>
              <a:rPr i="1" lang="en" sz="900">
                <a:highlight>
                  <a:srgbClr val="FFFFFF"/>
                </a:highlight>
              </a:rPr>
              <a:t>84</a:t>
            </a:r>
            <a:r>
              <a:rPr lang="en" sz="900">
                <a:highlight>
                  <a:srgbClr val="FFFFFF"/>
                </a:highlight>
              </a:rPr>
              <a:t>(3), 772–790. </a:t>
            </a:r>
            <a:r>
              <a:rPr lang="en" sz="900" u="sng">
                <a:highlight>
                  <a:srgbClr val="FFFFFF"/>
                </a:highlight>
                <a:hlinkClick r:id="rId5"/>
              </a:rPr>
              <a:t>https://doi.org/10.1111/cdev.12012</a:t>
            </a:r>
            <a:r>
              <a:rPr lang="en" sz="900">
                <a:highlight>
                  <a:srgbClr val="FFFFFF"/>
                </a:highlight>
              </a:rPr>
              <a:t> </a:t>
            </a:r>
            <a:endParaRPr sz="900">
              <a:highlight>
                <a:srgbClr val="FFFFFF"/>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Ladd, G. W. (2006). Peer rejection, aggressive or withdrawn behavior, and psychological maladjustment from ages 5 to 12: An examination of four predictive models. </a:t>
            </a:r>
            <a:r>
              <a:rPr i="1" lang="en" sz="900">
                <a:highlight>
                  <a:srgbClr val="FFFFFF"/>
                </a:highlight>
              </a:rPr>
              <a:t>Child Development</a:t>
            </a:r>
            <a:r>
              <a:rPr lang="en" sz="900">
                <a:highlight>
                  <a:srgbClr val="FFFFFF"/>
                </a:highlight>
              </a:rPr>
              <a:t>, </a:t>
            </a:r>
            <a:r>
              <a:rPr i="1" lang="en" sz="900">
                <a:highlight>
                  <a:srgbClr val="FFFFFF"/>
                </a:highlight>
              </a:rPr>
              <a:t>77</a:t>
            </a:r>
            <a:r>
              <a:rPr lang="en" sz="900">
                <a:highlight>
                  <a:srgbClr val="FFFFFF"/>
                </a:highlight>
              </a:rPr>
              <a:t>(4), 822–846. </a:t>
            </a:r>
            <a:r>
              <a:rPr lang="en" sz="900" u="sng">
                <a:highlight>
                  <a:srgbClr val="FFFFFF"/>
                </a:highlight>
                <a:hlinkClick r:id="rId6"/>
              </a:rPr>
              <a:t>https://doi.org/10.1111/j.1467-8624.2006.00905.x</a:t>
            </a:r>
            <a:r>
              <a:rPr lang="en" sz="900">
                <a:highlight>
                  <a:srgbClr val="FFFFFF"/>
                </a:highlight>
              </a:rPr>
              <a:t> </a:t>
            </a:r>
            <a:endParaRPr sz="900">
              <a:highlight>
                <a:srgbClr val="FFFFFF"/>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National Center on Student Progress Monitoring (2006). Retrieved March 9, 2006, from </a:t>
            </a:r>
            <a:r>
              <a:rPr lang="en" sz="900" u="sng">
                <a:highlight>
                  <a:srgbClr val="FFFFFF"/>
                </a:highlight>
                <a:hlinkClick r:id="rId7"/>
              </a:rPr>
              <a:t>www.studentprogress.org</a:t>
            </a:r>
            <a:r>
              <a:rPr lang="en" sz="900">
                <a:highlight>
                  <a:srgbClr val="FFFFFF"/>
                </a:highlight>
              </a:rPr>
              <a:t>.</a:t>
            </a:r>
            <a:endParaRPr sz="900">
              <a:highlight>
                <a:srgbClr val="FFFFFF"/>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Olweus, D. (1993). Victimization by peers: Antecedents and long-term outcomes. In K. H. Rubin &amp; J. B. Asendorpf (Eds.), </a:t>
            </a:r>
            <a:r>
              <a:rPr i="1" lang="en" sz="900">
                <a:highlight>
                  <a:srgbClr val="FFFFFF"/>
                </a:highlight>
              </a:rPr>
              <a:t>Social withdrawal, inhibition, and shyness in childhood</a:t>
            </a:r>
            <a:r>
              <a:rPr lang="en" sz="900">
                <a:highlight>
                  <a:srgbClr val="FFFFFF"/>
                </a:highlight>
              </a:rPr>
              <a:t> (pp. 315–341). Lawrence Erlbaum.</a:t>
            </a:r>
            <a:endParaRPr sz="900">
              <a:highlight>
                <a:srgbClr val="FFFFFF"/>
              </a:highlight>
            </a:endParaRPr>
          </a:p>
          <a:p>
            <a:pPr indent="-222250" lvl="0" marL="342900" rtl="0" algn="l">
              <a:lnSpc>
                <a:spcPct val="115000"/>
              </a:lnSpc>
              <a:spcBef>
                <a:spcPts val="0"/>
              </a:spcBef>
              <a:spcAft>
                <a:spcPts val="0"/>
              </a:spcAft>
              <a:buClr>
                <a:schemeClr val="dk1"/>
              </a:buClr>
              <a:buSzPts val="900"/>
              <a:buFont typeface="Calibri"/>
              <a:buChar char="●"/>
            </a:pPr>
            <a:r>
              <a:rPr lang="en" sz="900">
                <a:highlight>
                  <a:srgbClr val="FFFFFF"/>
                </a:highlight>
              </a:rPr>
              <a:t>Olweus, D. (2001). Peer harassment: A critical analysis and some important issues. In J. Juvonen &amp; S. Graham (Eds.), </a:t>
            </a:r>
            <a:r>
              <a:rPr i="1" lang="en" sz="900">
                <a:highlight>
                  <a:srgbClr val="FFFFFF"/>
                </a:highlight>
              </a:rPr>
              <a:t>Peer harassment in school: The plight of the vulnerable and victimized</a:t>
            </a:r>
            <a:r>
              <a:rPr lang="en" sz="900">
                <a:highlight>
                  <a:srgbClr val="FFFFFF"/>
                </a:highlight>
              </a:rPr>
              <a:t> (pp. 3–20). Guilford.</a:t>
            </a:r>
            <a:endParaRPr sz="900">
              <a:highlight>
                <a:srgbClr val="FFFFFF"/>
              </a:highlight>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90"/>
          <p:cNvSpPr txBox="1"/>
          <p:nvPr>
            <p:ph type="title"/>
          </p:nvPr>
        </p:nvSpPr>
        <p:spPr>
          <a:xfrm>
            <a:off x="1485900" y="205978"/>
            <a:ext cx="61722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References</a:t>
            </a:r>
            <a:endParaRPr/>
          </a:p>
        </p:txBody>
      </p:sp>
      <p:sp>
        <p:nvSpPr>
          <p:cNvPr id="629" name="Google Shape;629;p90"/>
          <p:cNvSpPr txBox="1"/>
          <p:nvPr>
            <p:ph idx="1" type="body"/>
          </p:nvPr>
        </p:nvSpPr>
        <p:spPr>
          <a:xfrm>
            <a:off x="298556" y="1087519"/>
            <a:ext cx="8683500" cy="3394500"/>
          </a:xfrm>
          <a:prstGeom prst="rect">
            <a:avLst/>
          </a:prstGeom>
          <a:noFill/>
          <a:ln>
            <a:noFill/>
          </a:ln>
        </p:spPr>
        <p:txBody>
          <a:bodyPr anchorCtr="0" anchor="t" bIns="68575" lIns="68575" spcFirstLastPara="1" rIns="68575" wrap="square" tIns="68575">
            <a:noAutofit/>
          </a:bodyPr>
          <a:lstStyle/>
          <a:p>
            <a:pPr indent="0" lvl="0" marL="0" rtl="0" algn="l">
              <a:lnSpc>
                <a:spcPct val="115000"/>
              </a:lnSpc>
              <a:spcBef>
                <a:spcPts val="900"/>
              </a:spcBef>
              <a:spcAft>
                <a:spcPts val="0"/>
              </a:spcAft>
              <a:buNone/>
            </a:pPr>
            <a:r>
              <a:t/>
            </a:r>
            <a:endParaRPr sz="900">
              <a:highlight>
                <a:srgbClr val="FFFFFF"/>
              </a:highlight>
              <a:latin typeface="Times New Roman"/>
              <a:ea typeface="Times New Roman"/>
              <a:cs typeface="Times New Roman"/>
              <a:sym typeface="Times New Roman"/>
            </a:endParaRPr>
          </a:p>
          <a:p>
            <a:pPr indent="-234950" lvl="0" marL="342900" rtl="0" algn="l">
              <a:lnSpc>
                <a:spcPct val="115000"/>
              </a:lnSpc>
              <a:spcBef>
                <a:spcPts val="900"/>
              </a:spcBef>
              <a:spcAft>
                <a:spcPts val="0"/>
              </a:spcAft>
              <a:buClr>
                <a:schemeClr val="dk1"/>
              </a:buClr>
              <a:buSzPts val="1100"/>
              <a:buFont typeface="Calibri"/>
              <a:buChar char="●"/>
            </a:pPr>
            <a:r>
              <a:rPr lang="en" sz="1100">
                <a:highlight>
                  <a:srgbClr val="FFFFFF"/>
                </a:highlight>
              </a:rPr>
              <a:t>Ray, C. E., &amp; Elliott, S. N. (2006). Social adjustment and academic achievement: A predictive model for students with diverse academic and behavior competencies. </a:t>
            </a:r>
            <a:r>
              <a:rPr i="1" lang="en" sz="1100">
                <a:highlight>
                  <a:srgbClr val="FFFFFF"/>
                </a:highlight>
              </a:rPr>
              <a:t>School Psychology Review</a:t>
            </a:r>
            <a:r>
              <a:rPr lang="en" sz="1100">
                <a:highlight>
                  <a:srgbClr val="FFFFFF"/>
                </a:highlight>
              </a:rPr>
              <a:t>, 35, 493– 501. </a:t>
            </a:r>
            <a:r>
              <a:rPr lang="en" sz="1100" u="sng">
                <a:highlight>
                  <a:srgbClr val="FFFFFF"/>
                </a:highlight>
                <a:hlinkClick r:id="rId3"/>
              </a:rPr>
              <a:t>https://doi.org/10.1080/02796015.2006.12087980</a:t>
            </a:r>
            <a:r>
              <a:rPr lang="en" sz="1100">
                <a:highlight>
                  <a:srgbClr val="FFFFFF"/>
                </a:highlight>
              </a:rPr>
              <a:t> </a:t>
            </a:r>
            <a:endParaRPr sz="1100">
              <a:highlight>
                <a:srgbClr val="FFFFFF"/>
              </a:highlight>
            </a:endParaRPr>
          </a:p>
          <a:p>
            <a:pPr indent="-234950" lvl="0" marL="342900" rtl="0" algn="l">
              <a:lnSpc>
                <a:spcPct val="115000"/>
              </a:lnSpc>
              <a:spcBef>
                <a:spcPts val="900"/>
              </a:spcBef>
              <a:spcAft>
                <a:spcPts val="0"/>
              </a:spcAft>
              <a:buClr>
                <a:schemeClr val="dk1"/>
              </a:buClr>
              <a:buSzPts val="1100"/>
              <a:buFont typeface="Calibri"/>
              <a:buChar char="●"/>
            </a:pPr>
            <a:r>
              <a:rPr lang="en" sz="1100">
                <a:highlight>
                  <a:srgbClr val="FFFFFF"/>
                </a:highlight>
              </a:rPr>
              <a:t>Rubin, K. H., Bukowski, W., &amp; Parker, J. G. (2006). Peers, relationships, and interactions. In W. Damon &amp; R. Lerner (Eds.), </a:t>
            </a:r>
            <a:r>
              <a:rPr i="1" lang="en" sz="1100">
                <a:highlight>
                  <a:srgbClr val="FFFFFF"/>
                </a:highlight>
              </a:rPr>
              <a:t>Handbook of child psychology</a:t>
            </a:r>
            <a:r>
              <a:rPr lang="en" sz="1100">
                <a:highlight>
                  <a:srgbClr val="FFFFFF"/>
                </a:highlight>
              </a:rPr>
              <a:t> (pp. 141–180). Wiley</a:t>
            </a:r>
            <a:endParaRPr sz="1100">
              <a:highlight>
                <a:srgbClr val="FFFFFF"/>
              </a:highlight>
            </a:endParaRPr>
          </a:p>
          <a:p>
            <a:pPr indent="-234950" lvl="0" marL="342900" rtl="0" algn="l">
              <a:lnSpc>
                <a:spcPct val="115000"/>
              </a:lnSpc>
              <a:spcBef>
                <a:spcPts val="900"/>
              </a:spcBef>
              <a:spcAft>
                <a:spcPts val="0"/>
              </a:spcAft>
              <a:buClr>
                <a:schemeClr val="dk1"/>
              </a:buClr>
              <a:buSzPts val="1100"/>
              <a:buFont typeface="Calibri"/>
              <a:buChar char="●"/>
            </a:pPr>
            <a:r>
              <a:rPr lang="en" sz="1100">
                <a:highlight>
                  <a:srgbClr val="FFFFFF"/>
                </a:highlight>
              </a:rPr>
              <a:t>Rutherford, L. E., Dupaul, G. J., &amp; Jitendra, A. K. (2008). Examining the relationship between treatment outcomes for academic achievement and social skills in school‐age children with attention‐deficit hyperactivity disorder. </a:t>
            </a:r>
            <a:r>
              <a:rPr i="1" lang="en" sz="1100">
                <a:highlight>
                  <a:srgbClr val="FFFFFF"/>
                </a:highlight>
              </a:rPr>
              <a:t>Psychology in the Schools</a:t>
            </a:r>
            <a:r>
              <a:rPr lang="en" sz="1100">
                <a:highlight>
                  <a:srgbClr val="FFFFFF"/>
                </a:highlight>
              </a:rPr>
              <a:t>, 45, 145– 157. </a:t>
            </a:r>
            <a:r>
              <a:rPr lang="en" sz="1100">
                <a:highlight>
                  <a:srgbClr val="FFFFFF"/>
                </a:highlight>
                <a:uFill>
                  <a:noFill/>
                </a:uFill>
                <a:hlinkClick r:id="rId4"/>
              </a:rPr>
              <a:t>https://doi.org/10.1002/pits.20283</a:t>
            </a:r>
            <a:endParaRPr sz="1100">
              <a:highlight>
                <a:srgbClr val="FFFFFF"/>
              </a:highlight>
            </a:endParaRPr>
          </a:p>
          <a:p>
            <a:pPr indent="-234950" lvl="0" marL="342900" rtl="0" algn="l">
              <a:lnSpc>
                <a:spcPct val="115000"/>
              </a:lnSpc>
              <a:spcBef>
                <a:spcPts val="900"/>
              </a:spcBef>
              <a:spcAft>
                <a:spcPts val="0"/>
              </a:spcAft>
              <a:buClr>
                <a:schemeClr val="dk1"/>
              </a:buClr>
              <a:buSzPts val="1100"/>
              <a:buFont typeface="Calibri"/>
              <a:buChar char="●"/>
            </a:pPr>
            <a:r>
              <a:rPr lang="en" sz="1100">
                <a:highlight>
                  <a:srgbClr val="FFFFFF"/>
                </a:highlight>
              </a:rPr>
              <a:t>Stokes, T., &amp; Baer, D. (1977). An implicit technology of generalization. J</a:t>
            </a:r>
            <a:r>
              <a:rPr i="1" lang="en" sz="1100">
                <a:highlight>
                  <a:srgbClr val="FFFFFF"/>
                </a:highlight>
              </a:rPr>
              <a:t>ournal of Applied Behavior Analysis</a:t>
            </a:r>
            <a:r>
              <a:rPr lang="en" sz="1100">
                <a:highlight>
                  <a:srgbClr val="FFFFFF"/>
                </a:highlight>
              </a:rPr>
              <a:t>, 30(2), 349-367.</a:t>
            </a:r>
            <a:endParaRPr sz="1100">
              <a:highlight>
                <a:srgbClr val="FFFFFF"/>
              </a:highlight>
            </a:endParaRPr>
          </a:p>
          <a:p>
            <a:pPr indent="-234950" lvl="0" marL="342900" rtl="0" algn="l">
              <a:lnSpc>
                <a:spcPct val="115000"/>
              </a:lnSpc>
              <a:spcBef>
                <a:spcPts val="900"/>
              </a:spcBef>
              <a:spcAft>
                <a:spcPts val="0"/>
              </a:spcAft>
              <a:buClr>
                <a:schemeClr val="dk1"/>
              </a:buClr>
              <a:buSzPts val="1100"/>
              <a:buFont typeface="Calibri"/>
              <a:buChar char="●"/>
            </a:pPr>
            <a:r>
              <a:rPr lang="en" sz="1100">
                <a:highlight>
                  <a:srgbClr val="FFFFFF"/>
                </a:highlight>
              </a:rPr>
              <a:t>Wentzel, K. R., Jablansky, S., &amp; Scalise, N. R. (2021). Peer social acceptance and academic achievement: A meta-analytic study. </a:t>
            </a:r>
            <a:r>
              <a:rPr i="1" lang="en" sz="1100">
                <a:highlight>
                  <a:srgbClr val="FFFFFF"/>
                </a:highlight>
              </a:rPr>
              <a:t>Journal of Educational Psychology, 113</a:t>
            </a:r>
            <a:r>
              <a:rPr lang="en" sz="1100">
                <a:highlight>
                  <a:srgbClr val="FFFFFF"/>
                </a:highlight>
              </a:rPr>
              <a:t>(1), 157–180. </a:t>
            </a:r>
            <a:r>
              <a:rPr lang="en" sz="1100" u="sng">
                <a:highlight>
                  <a:srgbClr val="FFFFFF"/>
                </a:highlight>
                <a:hlinkClick r:id="rId5"/>
              </a:rPr>
              <a:t>https://doi.org/10.1037/edu0000468</a:t>
            </a:r>
            <a:endParaRPr sz="1100">
              <a:highlight>
                <a:srgbClr val="FFFFFF"/>
              </a:highlight>
            </a:endParaRPr>
          </a:p>
          <a:p>
            <a:pPr indent="-234950" lvl="0" marL="342900" rtl="0" algn="l">
              <a:lnSpc>
                <a:spcPct val="115000"/>
              </a:lnSpc>
              <a:spcBef>
                <a:spcPts val="900"/>
              </a:spcBef>
              <a:spcAft>
                <a:spcPts val="0"/>
              </a:spcAft>
              <a:buClr>
                <a:schemeClr val="dk1"/>
              </a:buClr>
              <a:buSzPts val="1100"/>
              <a:buFont typeface="Calibri"/>
              <a:buChar char="●"/>
            </a:pPr>
            <a:r>
              <a:rPr lang="en" sz="1100">
                <a:highlight>
                  <a:srgbClr val="FFFFFF"/>
                </a:highlight>
              </a:rPr>
              <a:t>Wentzel, K. R., &amp; Watkins, D. E. (2002). Peer relationships and collaborative learning as contexts for academic enablers. </a:t>
            </a:r>
            <a:r>
              <a:rPr i="1" lang="en" sz="1100">
                <a:highlight>
                  <a:srgbClr val="FFFFFF"/>
                </a:highlight>
              </a:rPr>
              <a:t>School Psychology Review</a:t>
            </a:r>
            <a:r>
              <a:rPr lang="en" sz="1100">
                <a:highlight>
                  <a:srgbClr val="FFFFFF"/>
                </a:highlight>
              </a:rPr>
              <a:t>, 31, 366– 377. </a:t>
            </a:r>
            <a:r>
              <a:rPr lang="en" sz="1100" u="sng">
                <a:highlight>
                  <a:srgbClr val="FFFFFF"/>
                </a:highlight>
                <a:hlinkClick r:id="rId6"/>
              </a:rPr>
              <a:t>https://doi.org/10.1080/02796015.2002.12086161</a:t>
            </a:r>
            <a:r>
              <a:rPr lang="en" sz="1100">
                <a:highlight>
                  <a:srgbClr val="FFFFFF"/>
                </a:highlight>
              </a:rPr>
              <a:t> </a:t>
            </a:r>
            <a:endParaRPr sz="1100">
              <a:highlight>
                <a:srgbClr val="FFFFFF"/>
              </a:highlight>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9593"/>
        </a:solidFill>
      </p:bgPr>
    </p:bg>
    <p:spTree>
      <p:nvGrpSpPr>
        <p:cNvPr id="634" name="Shape 634"/>
        <p:cNvGrpSpPr/>
        <p:nvPr/>
      </p:nvGrpSpPr>
      <p:grpSpPr>
        <a:xfrm>
          <a:off x="0" y="0"/>
          <a:ext cx="0" cy="0"/>
          <a:chOff x="0" y="0"/>
          <a:chExt cx="0" cy="0"/>
        </a:xfrm>
      </p:grpSpPr>
      <p:sp>
        <p:nvSpPr>
          <p:cNvPr id="635" name="Google Shape;635;p91"/>
          <p:cNvSpPr txBox="1"/>
          <p:nvPr>
            <p:ph type="title"/>
          </p:nvPr>
        </p:nvSpPr>
        <p:spPr>
          <a:xfrm>
            <a:off x="342900" y="154483"/>
            <a:ext cx="6172200" cy="6432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b="1" lang="en"/>
              <a:t>Contact Information</a:t>
            </a:r>
            <a:endParaRPr/>
          </a:p>
        </p:txBody>
      </p:sp>
      <p:sp>
        <p:nvSpPr>
          <p:cNvPr id="636" name="Google Shape;636;p91"/>
          <p:cNvSpPr txBox="1"/>
          <p:nvPr>
            <p:ph idx="1" type="body"/>
          </p:nvPr>
        </p:nvSpPr>
        <p:spPr>
          <a:xfrm>
            <a:off x="342900" y="900113"/>
            <a:ext cx="6172200" cy="2545800"/>
          </a:xfrm>
          <a:prstGeom prst="rect">
            <a:avLst/>
          </a:prstGeom>
          <a:noFill/>
          <a:ln>
            <a:noFill/>
          </a:ln>
        </p:spPr>
        <p:txBody>
          <a:bodyPr anchorCtr="0" anchor="t" bIns="68575" lIns="68575" spcFirstLastPara="1" rIns="68575" wrap="square" tIns="68575">
            <a:normAutofit/>
          </a:bodyPr>
          <a:lstStyle/>
          <a:p>
            <a:pPr indent="0" lvl="0" marL="152400" rtl="0" algn="l">
              <a:lnSpc>
                <a:spcPct val="100000"/>
              </a:lnSpc>
              <a:spcBef>
                <a:spcPts val="0"/>
              </a:spcBef>
              <a:spcAft>
                <a:spcPts val="0"/>
              </a:spcAft>
              <a:buSzPts val="2400"/>
              <a:buNone/>
            </a:pPr>
            <a:r>
              <a:rPr lang="en"/>
              <a:t>Check Out MO SW-PBS on Social Media:</a:t>
            </a:r>
            <a:endParaRPr/>
          </a:p>
        </p:txBody>
      </p:sp>
      <p:sp>
        <p:nvSpPr>
          <p:cNvPr id="637" name="Google Shape;637;p91"/>
          <p:cNvSpPr txBox="1"/>
          <p:nvPr>
            <p:ph idx="4294967295" type="body"/>
          </p:nvPr>
        </p:nvSpPr>
        <p:spPr>
          <a:xfrm>
            <a:off x="5117680" y="1947971"/>
            <a:ext cx="2914800" cy="464400"/>
          </a:xfrm>
          <a:prstGeom prst="rect">
            <a:avLst/>
          </a:prstGeom>
          <a:noFill/>
          <a:ln>
            <a:noFill/>
          </a:ln>
        </p:spPr>
        <p:txBody>
          <a:bodyPr anchorCtr="0" anchor="t" bIns="68575" lIns="68575" spcFirstLastPara="1" rIns="68575" wrap="square" tIns="68575">
            <a:normAutofit fontScale="70000" lnSpcReduction="20000"/>
          </a:bodyPr>
          <a:lstStyle/>
          <a:p>
            <a:pPr indent="0" lvl="0" marL="152400" rtl="0" algn="l">
              <a:lnSpc>
                <a:spcPct val="100000"/>
              </a:lnSpc>
              <a:spcBef>
                <a:spcPts val="0"/>
              </a:spcBef>
              <a:spcAft>
                <a:spcPts val="0"/>
              </a:spcAft>
              <a:buSzPct val="100000"/>
              <a:buNone/>
            </a:pPr>
            <a:r>
              <a:rPr b="1" lang="en"/>
              <a:t>Facilitator Contact Information:</a:t>
            </a:r>
            <a:endParaRPr/>
          </a:p>
          <a:p>
            <a:pPr indent="0" lvl="0" marL="254000" rtl="0" algn="l">
              <a:lnSpc>
                <a:spcPct val="100000"/>
              </a:lnSpc>
              <a:spcBef>
                <a:spcPts val="500"/>
              </a:spcBef>
              <a:spcAft>
                <a:spcPts val="0"/>
              </a:spcAft>
              <a:buSzPct val="100000"/>
              <a:buNone/>
            </a:pPr>
            <a:r>
              <a:t/>
            </a:r>
            <a:endParaRPr/>
          </a:p>
        </p:txBody>
      </p:sp>
      <p:sp>
        <p:nvSpPr>
          <p:cNvPr id="638" name="Google Shape;638;p91"/>
          <p:cNvSpPr txBox="1"/>
          <p:nvPr/>
        </p:nvSpPr>
        <p:spPr>
          <a:xfrm>
            <a:off x="1191250" y="2257053"/>
            <a:ext cx="1794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600"/>
              <a:buFont typeface="Arial"/>
              <a:buNone/>
            </a:pPr>
            <a:r>
              <a:rPr b="0" i="0" lang="en" sz="1600" u="sng" cap="none" strike="noStrike">
                <a:solidFill>
                  <a:schemeClr val="hlink"/>
                </a:solidFill>
                <a:latin typeface="Arial"/>
                <a:ea typeface="Arial"/>
                <a:cs typeface="Arial"/>
                <a:sym typeface="Arial"/>
                <a:hlinkClick r:id="rId3"/>
              </a:rPr>
              <a:t>pbismissouri.org</a:t>
            </a:r>
            <a:endParaRPr b="0" i="0" sz="1600" u="none" cap="none" strike="noStrike">
              <a:solidFill>
                <a:srgbClr val="000000"/>
              </a:solidFill>
              <a:latin typeface="Arial"/>
              <a:ea typeface="Arial"/>
              <a:cs typeface="Arial"/>
              <a:sym typeface="Arial"/>
            </a:endParaRPr>
          </a:p>
        </p:txBody>
      </p:sp>
      <p:sp>
        <p:nvSpPr>
          <p:cNvPr id="639" name="Google Shape;639;p91"/>
          <p:cNvSpPr txBox="1"/>
          <p:nvPr/>
        </p:nvSpPr>
        <p:spPr>
          <a:xfrm>
            <a:off x="1170984" y="2864001"/>
            <a:ext cx="2433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600"/>
              <a:buFont typeface="Arial"/>
              <a:buNone/>
            </a:pPr>
            <a:r>
              <a:rPr b="0" i="0" lang="en" sz="1600" u="sng" cap="none" strike="noStrike">
                <a:solidFill>
                  <a:schemeClr val="hlink"/>
                </a:solidFill>
                <a:latin typeface="Arial"/>
                <a:ea typeface="Arial"/>
                <a:cs typeface="Arial"/>
                <a:sym typeface="Arial"/>
                <a:hlinkClick r:id="rId4"/>
              </a:rPr>
              <a:t>facebook.com/moswpbs</a:t>
            </a:r>
            <a:endParaRPr b="0" i="0" sz="1600" u="none" cap="none" strike="noStrike">
              <a:solidFill>
                <a:srgbClr val="000000"/>
              </a:solidFill>
              <a:latin typeface="Arial"/>
              <a:ea typeface="Arial"/>
              <a:cs typeface="Arial"/>
              <a:sym typeface="Arial"/>
            </a:endParaRPr>
          </a:p>
        </p:txBody>
      </p:sp>
      <p:sp>
        <p:nvSpPr>
          <p:cNvPr id="640" name="Google Shape;640;p91"/>
          <p:cNvSpPr txBox="1"/>
          <p:nvPr/>
        </p:nvSpPr>
        <p:spPr>
          <a:xfrm>
            <a:off x="1109615" y="3470949"/>
            <a:ext cx="25566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600"/>
              <a:buFont typeface="Arial"/>
              <a:buNone/>
            </a:pPr>
            <a:r>
              <a:rPr b="0" i="0" lang="en" sz="1600" u="sng" cap="none" strike="noStrike">
                <a:solidFill>
                  <a:schemeClr val="hlink"/>
                </a:solidFill>
                <a:latin typeface="Arial"/>
                <a:ea typeface="Arial"/>
                <a:cs typeface="Arial"/>
                <a:sym typeface="Arial"/>
                <a:hlinkClick r:id="rId5"/>
              </a:rPr>
              <a:t>instagram.com/moswpbs/</a:t>
            </a:r>
            <a:endParaRPr b="0" i="0" sz="1100" u="none" cap="none" strike="noStrike">
              <a:solidFill>
                <a:srgbClr val="000000"/>
              </a:solidFill>
              <a:latin typeface="Arial"/>
              <a:ea typeface="Arial"/>
              <a:cs typeface="Arial"/>
              <a:sym typeface="Arial"/>
            </a:endParaRPr>
          </a:p>
        </p:txBody>
      </p:sp>
      <p:sp>
        <p:nvSpPr>
          <p:cNvPr id="641" name="Google Shape;641;p91"/>
          <p:cNvSpPr txBox="1"/>
          <p:nvPr/>
        </p:nvSpPr>
        <p:spPr>
          <a:xfrm>
            <a:off x="5518512" y="2482281"/>
            <a:ext cx="2445600" cy="21009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List HERE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642" name="Google Shape;642;p91"/>
          <p:cNvPicPr preferRelativeResize="0"/>
          <p:nvPr/>
        </p:nvPicPr>
        <p:blipFill rotWithShape="1">
          <a:blip r:embed="rId6">
            <a:alphaModFix/>
          </a:blip>
          <a:srcRect b="0" l="0" r="0" t="0"/>
          <a:stretch/>
        </p:blipFill>
        <p:spPr>
          <a:xfrm>
            <a:off x="457200" y="2770619"/>
            <a:ext cx="464344" cy="464344"/>
          </a:xfrm>
          <a:prstGeom prst="rect">
            <a:avLst/>
          </a:prstGeom>
          <a:noFill/>
          <a:ln>
            <a:noFill/>
          </a:ln>
        </p:spPr>
      </p:pic>
      <p:pic>
        <p:nvPicPr>
          <p:cNvPr id="643" name="Google Shape;643;p91"/>
          <p:cNvPicPr preferRelativeResize="0"/>
          <p:nvPr/>
        </p:nvPicPr>
        <p:blipFill rotWithShape="1">
          <a:blip r:embed="rId7">
            <a:alphaModFix/>
          </a:blip>
          <a:srcRect b="0" l="0" r="0" t="0"/>
          <a:stretch/>
        </p:blipFill>
        <p:spPr>
          <a:xfrm>
            <a:off x="495094" y="2245854"/>
            <a:ext cx="464344" cy="399176"/>
          </a:xfrm>
          <a:prstGeom prst="rect">
            <a:avLst/>
          </a:prstGeom>
          <a:noFill/>
          <a:ln>
            <a:noFill/>
          </a:ln>
        </p:spPr>
      </p:pic>
      <p:pic>
        <p:nvPicPr>
          <p:cNvPr id="644" name="Google Shape;644;p91"/>
          <p:cNvPicPr preferRelativeResize="0"/>
          <p:nvPr/>
        </p:nvPicPr>
        <p:blipFill rotWithShape="1">
          <a:blip r:embed="rId8">
            <a:alphaModFix/>
          </a:blip>
          <a:srcRect b="0" l="0" r="0" t="0"/>
          <a:stretch/>
        </p:blipFill>
        <p:spPr>
          <a:xfrm>
            <a:off x="489779" y="3469835"/>
            <a:ext cx="399169" cy="3991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4"/>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lang="en"/>
              <a:t>Pre-Requisites </a:t>
            </a:r>
            <a:endParaRPr/>
          </a:p>
        </p:txBody>
      </p:sp>
      <p:sp>
        <p:nvSpPr>
          <p:cNvPr id="177" name="Google Shape;177;p24"/>
          <p:cNvSpPr txBox="1"/>
          <p:nvPr>
            <p:ph idx="1" type="body"/>
          </p:nvPr>
        </p:nvSpPr>
        <p:spPr>
          <a:xfrm>
            <a:off x="333600" y="1063375"/>
            <a:ext cx="4314600" cy="3394500"/>
          </a:xfrm>
          <a:prstGeom prst="rect">
            <a:avLst/>
          </a:prstGeom>
          <a:noFill/>
          <a:ln>
            <a:noFill/>
          </a:ln>
        </p:spPr>
        <p:txBody>
          <a:bodyPr anchorCtr="0" anchor="t" bIns="34275" lIns="68575" spcFirstLastPara="1" rIns="68575" wrap="square" tIns="34275">
            <a:noAutofit/>
          </a:bodyPr>
          <a:lstStyle/>
          <a:p>
            <a:pPr indent="-361950" lvl="0" marL="457200" rtl="0" algn="l">
              <a:lnSpc>
                <a:spcPct val="100000"/>
              </a:lnSpc>
              <a:spcBef>
                <a:spcPts val="400"/>
              </a:spcBef>
              <a:spcAft>
                <a:spcPts val="0"/>
              </a:spcAft>
              <a:buClr>
                <a:srgbClr val="FF0000"/>
              </a:buClr>
              <a:buSzPts val="2100"/>
              <a:buFont typeface="Arial"/>
              <a:buChar char="•"/>
            </a:pPr>
            <a:r>
              <a:rPr lang="en"/>
              <a:t>Pre-Requisites:</a:t>
            </a:r>
            <a:endParaRPr/>
          </a:p>
          <a:p>
            <a:pPr indent="-361950" lvl="0" marL="457200" rtl="0" algn="l">
              <a:lnSpc>
                <a:spcPct val="100000"/>
              </a:lnSpc>
              <a:spcBef>
                <a:spcPts val="400"/>
              </a:spcBef>
              <a:spcAft>
                <a:spcPts val="0"/>
              </a:spcAft>
              <a:buClr>
                <a:srgbClr val="FF0000"/>
              </a:buClr>
              <a:buSzPts val="2100"/>
              <a:buFont typeface="Arial"/>
              <a:buChar char="•"/>
            </a:pPr>
            <a:r>
              <a:rPr lang="en"/>
              <a:t>Tier 1 Essential Components</a:t>
            </a:r>
            <a:endParaRPr/>
          </a:p>
          <a:p>
            <a:pPr indent="-361950" lvl="0" marL="457200" rtl="0" algn="l">
              <a:lnSpc>
                <a:spcPct val="100000"/>
              </a:lnSpc>
              <a:spcBef>
                <a:spcPts val="400"/>
              </a:spcBef>
              <a:spcAft>
                <a:spcPts val="0"/>
              </a:spcAft>
              <a:buClr>
                <a:srgbClr val="FF0000"/>
              </a:buClr>
              <a:buSzPts val="2100"/>
              <a:buFont typeface="Arial"/>
              <a:buChar char="•"/>
            </a:pPr>
            <a:r>
              <a:rPr lang="en"/>
              <a:t>Science of Behavior </a:t>
            </a:r>
            <a:endParaRPr/>
          </a:p>
          <a:p>
            <a:pPr indent="-361950" lvl="0" marL="457200" rtl="0" algn="l">
              <a:lnSpc>
                <a:spcPct val="100000"/>
              </a:lnSpc>
              <a:spcBef>
                <a:spcPts val="400"/>
              </a:spcBef>
              <a:spcAft>
                <a:spcPts val="0"/>
              </a:spcAft>
              <a:buClr>
                <a:srgbClr val="FF0000"/>
              </a:buClr>
              <a:buSzPts val="2100"/>
              <a:buFont typeface="Arial"/>
              <a:buChar char="•"/>
            </a:pPr>
            <a:r>
              <a:rPr lang="en"/>
              <a:t>Advanced Tiers Teaming</a:t>
            </a:r>
            <a:endParaRPr/>
          </a:p>
          <a:p>
            <a:pPr indent="-361950" lvl="0" marL="457200" rtl="0" algn="l">
              <a:lnSpc>
                <a:spcPct val="100000"/>
              </a:lnSpc>
              <a:spcBef>
                <a:spcPts val="400"/>
              </a:spcBef>
              <a:spcAft>
                <a:spcPts val="0"/>
              </a:spcAft>
              <a:buClr>
                <a:srgbClr val="FF0000"/>
              </a:buClr>
              <a:buSzPts val="2100"/>
              <a:buFont typeface="Arial"/>
              <a:buChar char="•"/>
            </a:pPr>
            <a:r>
              <a:rPr lang="en"/>
              <a:t>Student Identification </a:t>
            </a:r>
            <a:endParaRPr/>
          </a:p>
          <a:p>
            <a:pPr indent="-361950" lvl="0" marL="457200" rtl="0" algn="l">
              <a:lnSpc>
                <a:spcPct val="100000"/>
              </a:lnSpc>
              <a:spcBef>
                <a:spcPts val="400"/>
              </a:spcBef>
              <a:spcAft>
                <a:spcPts val="0"/>
              </a:spcAft>
              <a:buClr>
                <a:srgbClr val="FF0000"/>
              </a:buClr>
              <a:buSzPts val="2100"/>
              <a:buFont typeface="Arial"/>
              <a:buChar char="•"/>
            </a:pPr>
            <a:r>
              <a:rPr lang="en"/>
              <a:t>Matching Function to Intervention: Gather and Review of Existing Data  </a:t>
            </a:r>
            <a:endParaRPr/>
          </a:p>
          <a:p>
            <a:pPr indent="-361950" lvl="0" marL="457200" rtl="0" algn="l">
              <a:lnSpc>
                <a:spcPct val="100000"/>
              </a:lnSpc>
              <a:spcBef>
                <a:spcPts val="400"/>
              </a:spcBef>
              <a:spcAft>
                <a:spcPts val="0"/>
              </a:spcAft>
              <a:buClr>
                <a:srgbClr val="FF0000"/>
              </a:buClr>
              <a:buSzPts val="2100"/>
              <a:buFont typeface="Arial"/>
              <a:buChar char="•"/>
            </a:pPr>
            <a:r>
              <a:rPr lang="en"/>
              <a:t>Intervention Data Decision Rules</a:t>
            </a:r>
            <a:endParaRPr/>
          </a:p>
          <a:p>
            <a:pPr indent="-361950" lvl="0" marL="457200" rtl="0" algn="l">
              <a:lnSpc>
                <a:spcPct val="100000"/>
              </a:lnSpc>
              <a:spcBef>
                <a:spcPts val="400"/>
              </a:spcBef>
              <a:spcAft>
                <a:spcPts val="0"/>
              </a:spcAft>
              <a:buClr>
                <a:srgbClr val="FF0000"/>
              </a:buClr>
              <a:buSzPts val="2100"/>
              <a:buFont typeface="Arial"/>
              <a:buChar char="•"/>
            </a:pPr>
            <a:r>
              <a:rPr lang="en"/>
              <a:t>Intensifying the 8 ETLPS. </a:t>
            </a:r>
            <a:endParaRPr/>
          </a:p>
        </p:txBody>
      </p:sp>
      <p:sp>
        <p:nvSpPr>
          <p:cNvPr id="178" name="Google Shape;178;p24"/>
          <p:cNvSpPr txBox="1"/>
          <p:nvPr>
            <p:ph idx="2" type="body"/>
          </p:nvPr>
        </p:nvSpPr>
        <p:spPr>
          <a:xfrm>
            <a:off x="4648199" y="1200150"/>
            <a:ext cx="4406423" cy="3394500"/>
          </a:xfrm>
          <a:prstGeom prst="rect">
            <a:avLst/>
          </a:prstGeom>
          <a:noFill/>
          <a:ln>
            <a:noFill/>
          </a:ln>
        </p:spPr>
        <p:txBody>
          <a:bodyPr anchorCtr="0" anchor="t" bIns="34275" lIns="68575" spcFirstLastPara="1" rIns="68575" wrap="square" tIns="34275">
            <a:noAutofit/>
          </a:bodyPr>
          <a:lstStyle/>
          <a:p>
            <a:pPr indent="-361950" lvl="0" marL="457200" rtl="0" algn="l">
              <a:lnSpc>
                <a:spcPct val="100000"/>
              </a:lnSpc>
              <a:spcBef>
                <a:spcPts val="400"/>
              </a:spcBef>
              <a:spcAft>
                <a:spcPts val="0"/>
              </a:spcAft>
              <a:buClr>
                <a:srgbClr val="FF0000"/>
              </a:buClr>
              <a:buSzPts val="2100"/>
              <a:buFont typeface="Arial"/>
              <a:buChar char="•"/>
            </a:pPr>
            <a:r>
              <a:rPr lang="en"/>
              <a:t>CICO Introduction and Systems of Implementation</a:t>
            </a:r>
            <a:endParaRPr/>
          </a:p>
          <a:p>
            <a:pPr indent="-361950" lvl="0" marL="457200" rtl="0" algn="l">
              <a:lnSpc>
                <a:spcPct val="100000"/>
              </a:lnSpc>
              <a:spcBef>
                <a:spcPts val="400"/>
              </a:spcBef>
              <a:spcAft>
                <a:spcPts val="0"/>
              </a:spcAft>
              <a:buClr>
                <a:srgbClr val="FF0000"/>
              </a:buClr>
              <a:buSzPts val="2100"/>
              <a:buFont typeface="Arial"/>
              <a:buChar char="•"/>
            </a:pPr>
            <a:r>
              <a:rPr lang="en"/>
              <a:t>CICO Data for Implementation</a:t>
            </a:r>
            <a:endParaRPr/>
          </a:p>
          <a:p>
            <a:pPr indent="-361950" lvl="0" marL="457200" rtl="0" algn="l">
              <a:lnSpc>
                <a:spcPct val="100000"/>
              </a:lnSpc>
              <a:spcBef>
                <a:spcPts val="400"/>
              </a:spcBef>
              <a:spcAft>
                <a:spcPts val="0"/>
              </a:spcAft>
              <a:buClr>
                <a:srgbClr val="FF0000"/>
              </a:buClr>
              <a:buSzPts val="2100"/>
              <a:buFont typeface="Arial"/>
              <a:buChar char="•"/>
            </a:pPr>
            <a:r>
              <a:rPr lang="en"/>
              <a:t>CICO Practices for Implementation</a:t>
            </a:r>
            <a:endParaRPr/>
          </a:p>
          <a:p>
            <a:pPr indent="-361950" lvl="0" marL="457200" rtl="0" algn="l">
              <a:lnSpc>
                <a:spcPct val="100000"/>
              </a:lnSpc>
              <a:spcBef>
                <a:spcPts val="400"/>
              </a:spcBef>
              <a:spcAft>
                <a:spcPts val="0"/>
              </a:spcAft>
              <a:buClr>
                <a:srgbClr val="FF0000"/>
              </a:buClr>
              <a:buSzPts val="2100"/>
              <a:buFont typeface="Arial"/>
              <a:buChar char="•"/>
            </a:pPr>
            <a:r>
              <a:rPr lang="en"/>
              <a:t>SSIG Introduction and Systems of Implementation</a:t>
            </a:r>
            <a:endParaRPr/>
          </a:p>
          <a:p>
            <a:pPr indent="-228600" lvl="0" marL="457200" rtl="0" algn="l">
              <a:lnSpc>
                <a:spcPct val="100000"/>
              </a:lnSpc>
              <a:spcBef>
                <a:spcPts val="400"/>
              </a:spcBef>
              <a:spcAft>
                <a:spcPts val="0"/>
              </a:spcAft>
              <a:buClr>
                <a:srgbClr val="FF0000"/>
              </a:buClr>
              <a:buSzPts val="2100"/>
              <a:buFont typeface="Arial"/>
              <a:buNone/>
            </a:pPr>
            <a:r>
              <a:t/>
            </a:r>
            <a:endParaRPr/>
          </a:p>
          <a:p>
            <a:pPr indent="-228600" lvl="0" marL="457200" rtl="0" algn="l">
              <a:lnSpc>
                <a:spcPct val="100000"/>
              </a:lnSpc>
              <a:spcBef>
                <a:spcPts val="400"/>
              </a:spcBef>
              <a:spcAft>
                <a:spcPts val="0"/>
              </a:spcAft>
              <a:buClr>
                <a:srgbClr val="FF0000"/>
              </a:buClr>
              <a:buSzPts val="2100"/>
              <a:buFont typeface="Arial"/>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5"/>
          <p:cNvSpPr txBox="1"/>
          <p:nvPr>
            <p:ph type="title"/>
          </p:nvPr>
        </p:nvSpPr>
        <p:spPr>
          <a:xfrm>
            <a:off x="457200" y="205978"/>
            <a:ext cx="8229600" cy="8574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chemeClr val="dk1"/>
              </a:buClr>
              <a:buSzPts val="3300"/>
              <a:buFont typeface="Calibri"/>
              <a:buNone/>
            </a:pPr>
            <a:r>
              <a:rPr b="1" lang="en"/>
              <a:t>Lesson Outcomes</a:t>
            </a:r>
            <a:endParaRPr/>
          </a:p>
        </p:txBody>
      </p:sp>
      <p:sp>
        <p:nvSpPr>
          <p:cNvPr id="185" name="Google Shape;185;p25"/>
          <p:cNvSpPr txBox="1"/>
          <p:nvPr>
            <p:ph idx="1" type="body"/>
          </p:nvPr>
        </p:nvSpPr>
        <p:spPr>
          <a:xfrm>
            <a:off x="457200" y="1200151"/>
            <a:ext cx="8229600" cy="3394500"/>
          </a:xfrm>
          <a:prstGeom prst="rect">
            <a:avLst/>
          </a:prstGeom>
          <a:noFill/>
          <a:ln>
            <a:noFill/>
          </a:ln>
        </p:spPr>
        <p:txBody>
          <a:bodyPr anchorCtr="0" anchor="t" bIns="68575" lIns="68575" spcFirstLastPara="1" rIns="68575" wrap="square" tIns="68575">
            <a:noAutofit/>
          </a:bodyPr>
          <a:lstStyle/>
          <a:p>
            <a:pPr indent="0" lvl="0" marL="0" rtl="0" algn="ctr">
              <a:lnSpc>
                <a:spcPct val="110000"/>
              </a:lnSpc>
              <a:spcBef>
                <a:spcPts val="0"/>
              </a:spcBef>
              <a:spcAft>
                <a:spcPts val="0"/>
              </a:spcAft>
              <a:buSzPts val="2400"/>
              <a:buNone/>
            </a:pPr>
            <a:r>
              <a:rPr i="1" lang="en">
                <a:solidFill>
                  <a:srgbClr val="008000"/>
                </a:solidFill>
              </a:rPr>
              <a:t>At the end of this session, you will be able to…</a:t>
            </a:r>
            <a:endParaRPr/>
          </a:p>
          <a:p>
            <a:pPr indent="0" lvl="0" marL="0" rtl="0" algn="l">
              <a:lnSpc>
                <a:spcPct val="115000"/>
              </a:lnSpc>
              <a:spcBef>
                <a:spcPts val="0"/>
              </a:spcBef>
              <a:spcAft>
                <a:spcPts val="0"/>
              </a:spcAft>
              <a:buSzPts val="2400"/>
              <a:buNone/>
            </a:pPr>
            <a:r>
              <a:t/>
            </a:r>
            <a:endParaRPr sz="2300"/>
          </a:p>
          <a:p>
            <a:pPr indent="-311150" lvl="0" marL="342900" rtl="0" algn="l">
              <a:lnSpc>
                <a:spcPct val="115000"/>
              </a:lnSpc>
              <a:spcBef>
                <a:spcPts val="0"/>
              </a:spcBef>
              <a:spcAft>
                <a:spcPts val="0"/>
              </a:spcAft>
              <a:buSzPts val="2300"/>
              <a:buChar char="•"/>
            </a:pPr>
            <a:r>
              <a:rPr lang="en" sz="2300"/>
              <a:t>Collect and analyze implementation data</a:t>
            </a:r>
            <a:endParaRPr sz="2300"/>
          </a:p>
          <a:p>
            <a:pPr indent="-311150" lvl="0" marL="342900" rtl="0" algn="l">
              <a:lnSpc>
                <a:spcPct val="115000"/>
              </a:lnSpc>
              <a:spcBef>
                <a:spcPts val="0"/>
              </a:spcBef>
              <a:spcAft>
                <a:spcPts val="0"/>
              </a:spcAft>
              <a:buSzPts val="2300"/>
              <a:buChar char="•"/>
            </a:pPr>
            <a:r>
              <a:rPr lang="en" sz="2300"/>
              <a:t>Create a Progress Report for SSIG (DPR/WPR)</a:t>
            </a:r>
            <a:endParaRPr sz="2300"/>
          </a:p>
          <a:p>
            <a:pPr indent="-311150" lvl="0" marL="342900" rtl="0" algn="l">
              <a:lnSpc>
                <a:spcPct val="115000"/>
              </a:lnSpc>
              <a:spcBef>
                <a:spcPts val="0"/>
              </a:spcBef>
              <a:spcAft>
                <a:spcPts val="0"/>
              </a:spcAft>
              <a:buSzPts val="2300"/>
              <a:buChar char="•"/>
            </a:pPr>
            <a:r>
              <a:rPr lang="en" sz="2300"/>
              <a:t>Design a menu of modifications for SSIG</a:t>
            </a:r>
            <a:endParaRPr sz="2300"/>
          </a:p>
          <a:p>
            <a:pPr indent="-311150" lvl="0" marL="342900" rtl="0" algn="l">
              <a:lnSpc>
                <a:spcPct val="115000"/>
              </a:lnSpc>
              <a:spcBef>
                <a:spcPts val="0"/>
              </a:spcBef>
              <a:spcAft>
                <a:spcPts val="0"/>
              </a:spcAft>
              <a:buSzPts val="2300"/>
              <a:buChar char="•"/>
            </a:pPr>
            <a:r>
              <a:rPr lang="en" sz="2300"/>
              <a:t>Determine a process for ensuring Generalization of skills are monitored for fluency</a:t>
            </a:r>
            <a:endParaRPr sz="2300"/>
          </a:p>
          <a:p>
            <a:pPr indent="-311150" lvl="0" marL="342900" rtl="0" algn="l">
              <a:lnSpc>
                <a:spcPct val="115000"/>
              </a:lnSpc>
              <a:spcBef>
                <a:spcPts val="0"/>
              </a:spcBef>
              <a:spcAft>
                <a:spcPts val="0"/>
              </a:spcAft>
              <a:buSzPts val="2300"/>
              <a:buChar char="•"/>
            </a:pPr>
            <a:r>
              <a:rPr lang="en" sz="2300"/>
              <a:t>Determine process for fading students from SSIG </a:t>
            </a:r>
            <a:endParaRPr sz="2300"/>
          </a:p>
          <a:p>
            <a:pPr indent="0" lvl="0" marL="342900" rtl="0" algn="l">
              <a:lnSpc>
                <a:spcPct val="115000"/>
              </a:lnSpc>
              <a:spcBef>
                <a:spcPts val="0"/>
              </a:spcBef>
              <a:spcAft>
                <a:spcPts val="0"/>
              </a:spcAft>
              <a:buSzPts val="2400"/>
              <a:buNone/>
            </a:pPr>
            <a:r>
              <a:t/>
            </a:r>
            <a:endParaRPr sz="1800"/>
          </a:p>
          <a:p>
            <a:pPr indent="0" lvl="0" marL="342900" rtl="0" algn="l">
              <a:lnSpc>
                <a:spcPct val="115000"/>
              </a:lnSpc>
              <a:spcBef>
                <a:spcPts val="0"/>
              </a:spcBef>
              <a:spcAft>
                <a:spcPts val="0"/>
              </a:spcAft>
              <a:buSzPts val="2400"/>
              <a:buNone/>
            </a:pPr>
            <a:r>
              <a:rPr i="1" lang="en">
                <a:solidFill>
                  <a:srgbClr val="008000"/>
                </a:solidFill>
              </a:rPr>
              <a:t> </a:t>
            </a:r>
            <a:endParaRPr/>
          </a:p>
          <a:p>
            <a:pPr indent="0" lvl="0" marL="0" rtl="0" algn="ctr">
              <a:lnSpc>
                <a:spcPct val="100000"/>
              </a:lnSpc>
              <a:spcBef>
                <a:spcPts val="300"/>
              </a:spcBef>
              <a:spcAft>
                <a:spcPts val="0"/>
              </a:spcAft>
              <a:buSzPts val="200"/>
              <a:buNone/>
            </a:pPr>
            <a:r>
              <a:t/>
            </a:r>
            <a:endParaRPr i="1" sz="200">
              <a:solidFill>
                <a:srgbClr val="008000"/>
              </a:solidFill>
            </a:endParaRPr>
          </a:p>
          <a:p>
            <a:pPr indent="0" lvl="0" marL="254000" rtl="0" algn="l">
              <a:lnSpc>
                <a:spcPct val="100000"/>
              </a:lnSpc>
              <a:spcBef>
                <a:spcPts val="800"/>
              </a:spcBef>
              <a:spcAft>
                <a:spcPts val="0"/>
              </a:spcAft>
              <a:buSzPts val="24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 SWPBS Pre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Notes xmlns="abf19523-dd3e-44b4-aa5b-ebc923d065a5" xsi:nil="true"/>
    <lcf76f155ced4ddcb4097134ff3c332f xmlns="abf19523-dd3e-44b4-aa5b-ebc923d065a5">
      <Terms xmlns="http://schemas.microsoft.com/office/infopath/2007/PartnerControls"/>
    </lcf76f155ced4ddcb4097134ff3c332f>
    <Inputteddata xmlns="abf19523-dd3e-44b4-aa5b-ebc923d065a5">false</Inputteddata>
  </documentManagement>
</p:properties>
</file>

<file path=customXml/itemProps1.xml><?xml version="1.0" encoding="utf-8"?>
<ds:datastoreItem xmlns:ds="http://schemas.openxmlformats.org/officeDocument/2006/customXml" ds:itemID="{427078ED-2E68-4059-9BDC-5A6F21D38550}"/>
</file>

<file path=customXml/itemProps2.xml><?xml version="1.0" encoding="utf-8"?>
<ds:datastoreItem xmlns:ds="http://schemas.openxmlformats.org/officeDocument/2006/customXml" ds:itemID="{DF2C26A1-3C82-4B42-A726-BAE73BDA011E}"/>
</file>

<file path=customXml/itemProps3.xml><?xml version="1.0" encoding="utf-8"?>
<ds:datastoreItem xmlns:ds="http://schemas.openxmlformats.org/officeDocument/2006/customXml" ds:itemID="{2731933E-4476-4A9F-BCCC-F9526C0D1D4B}"/>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y fmtid="{D5CDD505-2E9C-101B-9397-08002B2CF9AE}" pid="3" name="MediaServiceImageTags">
    <vt:lpwstr/>
  </property>
</Properties>
</file>