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commentAuthors.xml" ContentType="application/vnd.openxmlformats-officedocument.presentationml.commentAuthors+xml"/>
  <Override PartName="/ppt/comments/comment1.xml" ContentType="application/vnd.openxmlformats-officedocument.presentationml.comment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6" roundtripDataSignature="AMtx7mihsjX/yw4F4MsrcdQtijHVffIbD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Gordon Way"/>
  <p:cmAuthor clrIdx="1" id="1" initials="" lastIdx="1" name="Nanci Johnso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21" Type="http://schemas.openxmlformats.org/officeDocument/2006/relationships/slide" Target="slides/slide15.xml"/><Relationship Id="rId68" Type="http://schemas.openxmlformats.org/officeDocument/2006/relationships/customXml" Target="../customXml/item2.xml"/><Relationship Id="rId7" Type="http://schemas.openxmlformats.org/officeDocument/2006/relationships/slide" Target="slides/slide1.xml"/><Relationship Id="rId2" Type="http://schemas.openxmlformats.org/officeDocument/2006/relationships/presProps" Target="presProps.xml"/><Relationship Id="rId29" Type="http://schemas.openxmlformats.org/officeDocument/2006/relationships/slide" Target="slides/slide23.xml"/><Relationship Id="rId16" Type="http://schemas.openxmlformats.org/officeDocument/2006/relationships/slide" Target="slides/slide10.xml"/><Relationship Id="rId40" Type="http://schemas.openxmlformats.org/officeDocument/2006/relationships/slide" Target="slides/slide34.xml"/><Relationship Id="rId45" Type="http://schemas.openxmlformats.org/officeDocument/2006/relationships/slide" Target="slides/slide39.xml"/><Relationship Id="rId32" Type="http://schemas.openxmlformats.org/officeDocument/2006/relationships/slide" Target="slides/slide26.xml"/><Relationship Id="rId37" Type="http://schemas.openxmlformats.org/officeDocument/2006/relationships/slide" Target="slides/slide31.xml"/><Relationship Id="rId66" Type="http://customschemas.google.com/relationships/presentationmetadata" Target="metadata"/><Relationship Id="rId24" Type="http://schemas.openxmlformats.org/officeDocument/2006/relationships/slide" Target="slides/slide18.xml"/><Relationship Id="rId53" Type="http://schemas.openxmlformats.org/officeDocument/2006/relationships/slide" Target="slides/slide47.xml"/><Relationship Id="rId11" Type="http://schemas.openxmlformats.org/officeDocument/2006/relationships/slide" Target="slides/slide5.xml"/><Relationship Id="rId58" Type="http://schemas.openxmlformats.org/officeDocument/2006/relationships/slide" Target="slides/slide52.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43" Type="http://schemas.openxmlformats.org/officeDocument/2006/relationships/slide" Target="slides/slide37.xml"/><Relationship Id="rId48" Type="http://schemas.openxmlformats.org/officeDocument/2006/relationships/slide" Target="slides/slide42.xml"/><Relationship Id="rId30" Type="http://schemas.openxmlformats.org/officeDocument/2006/relationships/slide" Target="slides/slide24.xml"/><Relationship Id="rId35" Type="http://schemas.openxmlformats.org/officeDocument/2006/relationships/slide" Target="slides/slide29.xml"/><Relationship Id="rId64" Type="http://schemas.openxmlformats.org/officeDocument/2006/relationships/slide" Target="slides/slide58.xml"/><Relationship Id="rId22" Type="http://schemas.openxmlformats.org/officeDocument/2006/relationships/slide" Target="slides/slide16.xml"/><Relationship Id="rId27" Type="http://schemas.openxmlformats.org/officeDocument/2006/relationships/slide" Target="slides/slide21.xml"/><Relationship Id="rId56" Type="http://schemas.openxmlformats.org/officeDocument/2006/relationships/slide" Target="slides/slide50.xml"/><Relationship Id="rId14" Type="http://schemas.openxmlformats.org/officeDocument/2006/relationships/slide" Target="slides/slide8.xml"/><Relationship Id="rId69" Type="http://schemas.openxmlformats.org/officeDocument/2006/relationships/customXml" Target="../customXml/item3.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ommentAuthors" Target="commentAuthors.xml"/><Relationship Id="rId46" Type="http://schemas.openxmlformats.org/officeDocument/2006/relationships/slide" Target="slides/slide40.xml"/><Relationship Id="rId33" Type="http://schemas.openxmlformats.org/officeDocument/2006/relationships/slide" Target="slides/slide27.xml"/><Relationship Id="rId38" Type="http://schemas.openxmlformats.org/officeDocument/2006/relationships/slide" Target="slides/slide32.xml"/><Relationship Id="rId25" Type="http://schemas.openxmlformats.org/officeDocument/2006/relationships/slide" Target="slides/slide19.xml"/><Relationship Id="rId12" Type="http://schemas.openxmlformats.org/officeDocument/2006/relationships/slide" Target="slides/slide6.xml"/><Relationship Id="rId59" Type="http://schemas.openxmlformats.org/officeDocument/2006/relationships/slide" Target="slides/slide53.xml"/><Relationship Id="rId17" Type="http://schemas.openxmlformats.org/officeDocument/2006/relationships/slide" Target="slides/slide11.xml"/><Relationship Id="rId67" Type="http://schemas.openxmlformats.org/officeDocument/2006/relationships/customXml" Target="../customXml/item1.xml"/><Relationship Id="rId41" Type="http://schemas.openxmlformats.org/officeDocument/2006/relationships/slide" Target="slides/slide35.xml"/><Relationship Id="rId62" Type="http://schemas.openxmlformats.org/officeDocument/2006/relationships/slide" Target="slides/slide56.xml"/><Relationship Id="rId20" Type="http://schemas.openxmlformats.org/officeDocument/2006/relationships/slide" Target="slides/slide14.xml"/><Relationship Id="rId54" Type="http://schemas.openxmlformats.org/officeDocument/2006/relationships/slide" Target="slides/slide48.xml"/><Relationship Id="rId1" Type="http://schemas.openxmlformats.org/officeDocument/2006/relationships/theme" Target="theme/theme2.xml"/><Relationship Id="rId6" Type="http://schemas.openxmlformats.org/officeDocument/2006/relationships/notesMaster" Target="notesMasters/notesMaster1.xml"/><Relationship Id="rId49" Type="http://schemas.openxmlformats.org/officeDocument/2006/relationships/slide" Target="slides/slide43.xml"/><Relationship Id="rId36" Type="http://schemas.openxmlformats.org/officeDocument/2006/relationships/slide" Target="slides/slide30.xml"/><Relationship Id="rId23" Type="http://schemas.openxmlformats.org/officeDocument/2006/relationships/slide" Target="slides/slide17.xml"/><Relationship Id="rId28" Type="http://schemas.openxmlformats.org/officeDocument/2006/relationships/slide" Target="slides/slide22.xml"/><Relationship Id="rId57" Type="http://schemas.openxmlformats.org/officeDocument/2006/relationships/slide" Target="slides/slide51.xml"/><Relationship Id="rId15" Type="http://schemas.openxmlformats.org/officeDocument/2006/relationships/slide" Target="slides/slide9.xml"/><Relationship Id="rId44" Type="http://schemas.openxmlformats.org/officeDocument/2006/relationships/slide" Target="slides/slide38.xml"/><Relationship Id="rId31" Type="http://schemas.openxmlformats.org/officeDocument/2006/relationships/slide" Target="slides/slide25.xml"/><Relationship Id="rId65" Type="http://schemas.openxmlformats.org/officeDocument/2006/relationships/slide" Target="slides/slide59.xml"/><Relationship Id="rId60" Type="http://schemas.openxmlformats.org/officeDocument/2006/relationships/slide" Target="slides/slide54.xml"/><Relationship Id="rId52" Type="http://schemas.openxmlformats.org/officeDocument/2006/relationships/slide" Target="slides/slide46.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39" Type="http://schemas.openxmlformats.org/officeDocument/2006/relationships/slide" Target="slides/slide33.xml"/><Relationship Id="rId13" Type="http://schemas.openxmlformats.org/officeDocument/2006/relationships/slide" Target="slides/slide7.xml"/><Relationship Id="rId18" Type="http://schemas.openxmlformats.org/officeDocument/2006/relationships/slide" Target="slides/slide12.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04-26T16:15:10.064">
    <p:pos x="6000" y="0"/>
    <p:text>What are your thoughts about putting developer notes and facilitator notes, and any other filler slides at the very beginning so that the slides that need to be populated are together?</p:text>
    <p:extLst>
      <p:ext uri="{C676402C-5697-4E1C-873F-D02D1690AC5C}">
        <p15:threadingInfo timeZoneBias="0"/>
      </p:ext>
      <p:ext uri="http://customooxmlschemas.google.com/">
        <go:slidesCustomData xmlns:go="http://customooxmlschemas.google.com/" commentPostId="AAABL5UF9ZI"/>
      </p:ext>
    </p:extLst>
  </p:cm>
  <p:cm authorId="1" idx="1" dt="2024-04-26T16:15:10.064">
    <p:pos x="6000" y="0"/>
    <p:text>What other slides would there be than the current ones?</p:text>
    <p:extLst>
      <p:ext uri="{C676402C-5697-4E1C-873F-D02D1690AC5C}">
        <p15:threadingInfo timeZoneBias="0">
          <p15:parentCm authorId="0" idx="1"/>
        </p15:threadingInfo>
      </p:ext>
      <p:ext uri="http://customooxmlschemas.google.com/">
        <go:slidesCustomData xmlns:go="http://customooxmlschemas.google.com/" commentPostId="AAABL5pgrew"/>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search?q=what+are+the+most+common+social+skills+group+categories&amp;sca_esv=dd7a44d3a29c5988&amp;rlz=1C1GCEU_enUS1082US1082&amp;ei=nJrUZ6CWJ_yfwN4Px_rNoAc&amp;oq=what+are+the+most+common+social+skills+group+cat&amp;gs_lp=Egxnd3Mtd2l6LXNlcnAiMHdoYXQgYXJlIHRoZSBtb3N0IGNvbW1vbiBzb2NpYWwgc2tpbGxzIGdyb3VwIGNhdCoCCAAyBRAhGKABMgUQIRigAUiyrQFQigNY3JcBcAF4AJABAZgBtAKgAYI7qgEINC40MC41LjG4AQHIAQD4AQGYAiegAtMqwgIKEAAYsAMY1gQYR8ICBBAhGArCAggQABiABBiiBMICBRAAGO8FwgIIEAAYogQYiQXCAggQIRigARjDBMICBRAhGKsCwgIFECEYnwWYAwCIBgGQBgiSBwY1LjMyLjKgB-v2AQ&amp;sclient=gws-wiz-serp" TargetMode="External"/><Relationship Id="rId3" Type="http://schemas.openxmlformats.org/officeDocument/2006/relationships/hyperlink" Target="https://www.google.com/search?q=Establishing+the+systems+for+Social+Skills+intervention&amp;rlz=1C1GCEU_enUS1082US1082&amp;oq=Establishing+the+systems+for+Social+Skills+intervention&amp;gs_lcrp=EgZjaHJvbWUyBggAEEUYOTIHCAEQIRigATIHCAIQIRigATIHCAMQIRigATIHCAQQIRigATIHCAUQIRirAjIHCAYQIRiPAtIBCjI3MzU5ajBqMTWoAgiwAgHxBTJmN0UXJBkr&amp;sourceid=chrome&amp;ie=UTF-8" TargetMode="Externa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bismissouri.or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2:notes"/>
          <p:cNvSpPr txBox="1"/>
          <p:nvPr>
            <p:ph idx="1" type="body"/>
          </p:nvPr>
        </p:nvSpPr>
        <p:spPr>
          <a:xfrm>
            <a:off x="685800" y="4343400"/>
            <a:ext cx="5486399" cy="4114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230" name="Google Shape;23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3e1b53e781_0_1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8" name="Google Shape;288;g33e1b53e781_0_1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lang="en-US"/>
              <a:t>The outcomes for this lesson include developing the practices for communication, training and piloting SSIG.  </a:t>
            </a:r>
            <a:endParaRPr/>
          </a:p>
        </p:txBody>
      </p:sp>
      <p:sp>
        <p:nvSpPr>
          <p:cNvPr id="289" name="Google Shape;289;g33e1b53e781_0_13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3e1b53e78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 name="Google Shape;295;g33e1b53e78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200"/>
              <a:t>Trainer Notes:</a:t>
            </a:r>
            <a:r>
              <a:rPr lang="en-US"/>
              <a:t> </a:t>
            </a:r>
            <a:r>
              <a:rPr lang="en-US" sz="1300"/>
              <a:t>The Lessons will be organized by Systems  Data and Practices  for Implementation.  This  3rd lesson is guiding teams how to develop a plan for how they will communicate and train personnel, families and students about SSIG. </a:t>
            </a:r>
            <a:endParaRPr sz="1300"/>
          </a:p>
          <a:p>
            <a:pPr indent="0" lvl="0" marL="0" rtl="0" algn="l">
              <a:spcBef>
                <a:spcPts val="0"/>
              </a:spcBef>
              <a:spcAft>
                <a:spcPts val="0"/>
              </a:spcAft>
              <a:buClr>
                <a:schemeClr val="dk1"/>
              </a:buClr>
              <a:buSzPts val="1100"/>
              <a:buFont typeface="Arial"/>
              <a:buNone/>
            </a:pPr>
            <a:r>
              <a:t/>
            </a:r>
            <a:endParaRPr sz="1300"/>
          </a:p>
          <a:p>
            <a:pPr indent="0" lvl="0" marL="0" rtl="0" algn="l">
              <a:spcBef>
                <a:spcPts val="0"/>
              </a:spcBef>
              <a:spcAft>
                <a:spcPts val="0"/>
              </a:spcAft>
              <a:buClr>
                <a:schemeClr val="dk1"/>
              </a:buClr>
              <a:buSzPts val="1100"/>
              <a:buFont typeface="Arial"/>
              <a:buNone/>
            </a:pPr>
            <a:r>
              <a:t/>
            </a:r>
            <a:endParaRPr sz="1300"/>
          </a:p>
          <a:p>
            <a:pPr indent="0" lvl="0" marL="0" rtl="0" algn="l">
              <a:lnSpc>
                <a:spcPct val="100000"/>
              </a:lnSpc>
              <a:spcBef>
                <a:spcPts val="0"/>
              </a:spcBef>
              <a:spcAft>
                <a:spcPts val="0"/>
              </a:spcAft>
              <a:buSzPts val="1400"/>
              <a:buNone/>
            </a:pPr>
            <a:r>
              <a:t/>
            </a:r>
            <a:endParaRPr sz="13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3e1b53e781_0_1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4" name="Google Shape;304;g33e1b53e781_0_1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 </a:t>
            </a:r>
            <a:endParaRPr/>
          </a:p>
          <a:p>
            <a:pPr indent="-260350" lvl="0" marL="342900" rtl="0" algn="l">
              <a:spcBef>
                <a:spcPts val="0"/>
              </a:spcBef>
              <a:spcAft>
                <a:spcPts val="0"/>
              </a:spcAft>
              <a:buClr>
                <a:srgbClr val="FF0000"/>
              </a:buClr>
              <a:buSzPts val="1500"/>
              <a:buFont typeface="Calibri"/>
              <a:buChar char="•"/>
            </a:pPr>
            <a:r>
              <a:rPr lang="en-US" sz="1500">
                <a:solidFill>
                  <a:schemeClr val="dk1"/>
                </a:solidFill>
                <a:latin typeface="Calibri"/>
                <a:ea typeface="Calibri"/>
                <a:cs typeface="Calibri"/>
                <a:sym typeface="Calibri"/>
              </a:rPr>
              <a:t>The rationale behind this lesson:  A student engages in unexpected behaviors because they efficiently and effectively meet the needs of the student. In order to decrease these behaviors it is important for staff, families and students to have a clear understanding of the intervention.   They also need an opportunity to provide feedback , ask questions and voice concerns.  This lesson will </a:t>
            </a:r>
            <a:endParaRPr sz="1500">
              <a:solidFill>
                <a:schemeClr val="dk1"/>
              </a:solidFill>
              <a:latin typeface="Calibri"/>
              <a:ea typeface="Calibri"/>
              <a:cs typeface="Calibri"/>
              <a:sym typeface="Calibri"/>
            </a:endParaRPr>
          </a:p>
          <a:p>
            <a:pPr indent="-260350" lvl="0" marL="342900" rtl="0" algn="l">
              <a:spcBef>
                <a:spcPts val="0"/>
              </a:spcBef>
              <a:spcAft>
                <a:spcPts val="0"/>
              </a:spcAft>
              <a:buClr>
                <a:srgbClr val="FF0000"/>
              </a:buClr>
              <a:buSzPts val="1500"/>
              <a:buFont typeface="Calibri"/>
              <a:buChar char="•"/>
            </a:pPr>
            <a:r>
              <a:rPr lang="en-US" sz="1500">
                <a:solidFill>
                  <a:schemeClr val="dk1"/>
                </a:solidFill>
                <a:latin typeface="Calibri"/>
                <a:ea typeface="Calibri"/>
                <a:cs typeface="Calibri"/>
                <a:sym typeface="Calibri"/>
              </a:rPr>
              <a:t>Piloting </a:t>
            </a:r>
            <a:r>
              <a:rPr lang="en-US" sz="1500">
                <a:latin typeface="Calibri"/>
                <a:ea typeface="Calibri"/>
                <a:cs typeface="Calibri"/>
                <a:sym typeface="Calibri"/>
              </a:rPr>
              <a:t>SSIG</a:t>
            </a:r>
            <a:r>
              <a:rPr lang="en-US" sz="1500">
                <a:solidFill>
                  <a:schemeClr val="dk1"/>
                </a:solidFill>
                <a:latin typeface="Calibri"/>
                <a:ea typeface="Calibri"/>
                <a:cs typeface="Calibri"/>
                <a:sym typeface="Calibri"/>
              </a:rPr>
              <a:t> will give the team time to test the systems, evaluate, and adjusted as needed before beginning full implementation.  </a:t>
            </a:r>
            <a:endParaRPr sz="15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5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t/>
            </a:r>
            <a:endParaRPr sz="1200">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3e1b53e781_0_1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1" name="Google Shape;311;g33e1b53e781_0_1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0" lang="en-US"/>
              <a:t>Before </a:t>
            </a:r>
            <a:r>
              <a:rPr lang="en-US"/>
              <a:t>proceeding to the SSIG lesson here  are some of the questions that your team needs to consider.  You may not have these answers at this time but once you have completed this lesson your team should be able to answer these. </a:t>
            </a:r>
            <a:endParaRPr/>
          </a:p>
        </p:txBody>
      </p:sp>
      <p:sp>
        <p:nvSpPr>
          <p:cNvPr id="312" name="Google Shape;312;g33e1b53e781_0_15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3e1b53e781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g33e1b53e781_0_1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1" lang="en-US" sz="1200"/>
              <a:t>Trainer Notes:</a:t>
            </a:r>
            <a:endParaRPr sz="1200"/>
          </a:p>
          <a:p>
            <a:pPr indent="0" lvl="0" marL="228600" marR="0" rtl="0" algn="l">
              <a:lnSpc>
                <a:spcPct val="100000"/>
              </a:lnSpc>
              <a:spcBef>
                <a:spcPts val="0"/>
              </a:spcBef>
              <a:spcAft>
                <a:spcPts val="0"/>
              </a:spcAft>
              <a:buClr>
                <a:srgbClr val="000000"/>
              </a:buClr>
              <a:buSzPts val="1400"/>
              <a:buFont typeface="Arial"/>
              <a:buNone/>
            </a:pPr>
            <a:r>
              <a:rPr b="1" lang="en-US" sz="1200">
                <a:latin typeface="Calibri"/>
                <a:ea typeface="Calibri"/>
                <a:cs typeface="Calibri"/>
                <a:sym typeface="Calibri"/>
              </a:rPr>
              <a:t> </a:t>
            </a:r>
            <a:r>
              <a:rPr lang="en-US" sz="1200">
                <a:latin typeface="Calibri"/>
                <a:ea typeface="Calibri"/>
                <a:cs typeface="Calibri"/>
                <a:sym typeface="Calibri"/>
              </a:rPr>
              <a:t>These are the Missouri Teacher Standards that will be addressed in this lesson. If you want more information regarding these standards visit DESE.MO.GOV </a:t>
            </a:r>
            <a:endParaRPr sz="1200"/>
          </a:p>
        </p:txBody>
      </p:sp>
      <p:sp>
        <p:nvSpPr>
          <p:cNvPr id="319" name="Google Shape;319;g33e1b53e781_0_1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3e1b53e781_0_1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5" name="Google Shape;325;g33e1b53e781_0_1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b="0" lang="en-US" sz="1200"/>
              <a:t>  In this lesson </a:t>
            </a:r>
            <a:r>
              <a:rPr lang="en-US" sz="1200"/>
              <a:t>here are a few of the key terms you will be introduced to.  </a:t>
            </a:r>
            <a:endParaRPr sz="1200"/>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t/>
            </a:r>
            <a:endParaRPr/>
          </a:p>
        </p:txBody>
      </p:sp>
      <p:sp>
        <p:nvSpPr>
          <p:cNvPr id="326" name="Google Shape;326;g33e1b53e781_0_17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9b534fe3d9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9b534fe3d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t>Trainer Notes:  </a:t>
            </a:r>
            <a:r>
              <a:rPr lang="en-US"/>
              <a:t>This Development Checklist is your guide to developing your systems and includes all the resources your team will need to effectively implement SSIG.  It also has a column for action steps and a completion date to keep your team on track.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3e1b53e781_0_1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3e1b53e781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a:solidFill>
                  <a:schemeClr val="dk1"/>
                </a:solidFill>
              </a:rPr>
              <a:t>: Y</a:t>
            </a:r>
            <a:r>
              <a:rPr lang="en-US" sz="1200">
                <a:solidFill>
                  <a:schemeClr val="dk1"/>
                </a:solidFill>
              </a:rPr>
              <a:t>our team was introduced to the concept of establishing a system of two-way communication that  broadly focused on who, what, when, and how communication occurs with  </a:t>
            </a:r>
            <a:endParaRPr sz="1200">
              <a:solidFill>
                <a:schemeClr val="dk1"/>
              </a:solidFill>
            </a:endParaRPr>
          </a:p>
          <a:p>
            <a:pPr indent="0" lvl="0" marL="0" rtl="0" algn="l">
              <a:spcBef>
                <a:spcPts val="0"/>
              </a:spcBef>
              <a:spcAft>
                <a:spcPts val="0"/>
              </a:spcAft>
              <a:buClr>
                <a:schemeClr val="dk1"/>
              </a:buClr>
              <a:buSzPts val="1100"/>
              <a:buFont typeface="Arial"/>
              <a:buNone/>
            </a:pPr>
            <a:r>
              <a:rPr lang="en-US" sz="1200">
                <a:solidFill>
                  <a:schemeClr val="dk1"/>
                </a:solidFill>
              </a:rPr>
              <a:t>stakeholders. Communication with staff and families about a student’s </a:t>
            </a:r>
            <a:r>
              <a:rPr lang="en-US" sz="1200"/>
              <a:t>SSIG</a:t>
            </a:r>
            <a:r>
              <a:rPr lang="en-US" sz="1200">
                <a:solidFill>
                  <a:schemeClr val="dk1"/>
                </a:solidFill>
              </a:rPr>
              <a:t>  milestones (e.g., entry, fading, graduation) should align with these existing in </a:t>
            </a:r>
            <a:endParaRPr sz="1200">
              <a:solidFill>
                <a:schemeClr val="dk1"/>
              </a:solidFill>
            </a:endParaRPr>
          </a:p>
          <a:p>
            <a:pPr indent="0" lvl="0" marL="0" rtl="0" algn="l">
              <a:spcBef>
                <a:spcPts val="0"/>
              </a:spcBef>
              <a:spcAft>
                <a:spcPts val="0"/>
              </a:spcAft>
              <a:buNone/>
            </a:pPr>
            <a:r>
              <a:rPr lang="en-US" sz="1200">
                <a:solidFill>
                  <a:schemeClr val="dk1"/>
                </a:solidFill>
              </a:rPr>
              <a:t>school communication practices. </a:t>
            </a:r>
            <a:endParaRPr b="1" sz="1200">
              <a:solidFill>
                <a:schemeClr val="dk1"/>
              </a:solidFill>
            </a:endParaRPr>
          </a:p>
          <a:p>
            <a:pPr indent="0" lvl="0" marL="0" rtl="0" algn="l">
              <a:spcBef>
                <a:spcPts val="0"/>
              </a:spcBef>
              <a:spcAft>
                <a:spcPts val="0"/>
              </a:spcAft>
              <a:buNone/>
            </a:pPr>
            <a:r>
              <a:rPr lang="en-US" sz="1200"/>
              <a:t>To make communication as efficient as possible, your Team will want to  create standard documents to notify families and teachers as students enter the different phases of the SSIG intervention.</a:t>
            </a:r>
            <a:endParaRP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3e1b53e781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33e1b53e781_0_1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b="1" lang="en-US" sz="1200"/>
              <a:t>Trainer Notes</a:t>
            </a:r>
            <a:r>
              <a:rPr lang="en-US"/>
              <a:t>: </a:t>
            </a:r>
            <a:r>
              <a:rPr lang="en-US" sz="1200"/>
              <a:t>Teacher Involvement is strongly recommended.  Teachers can help to encourage and develop the social skills being targeted. Research has shown the significant impact that this may have on the success of the social skills intervention and progress toward generalization of the targeted skills being taught. </a:t>
            </a:r>
            <a:endParaRPr sz="1200"/>
          </a:p>
          <a:p>
            <a:pPr indent="-228600" lvl="0" marL="457200" marR="0" rtl="0" algn="l">
              <a:lnSpc>
                <a:spcPct val="100000"/>
              </a:lnSpc>
              <a:spcBef>
                <a:spcPts val="0"/>
              </a:spcBef>
              <a:spcAft>
                <a:spcPts val="0"/>
              </a:spcAft>
              <a:buSzPts val="1400"/>
              <a:buNone/>
            </a:pPr>
            <a:r>
              <a:rPr lang="en-US" sz="1200"/>
              <a:t>A communication plan for staff may include the following:</a:t>
            </a:r>
            <a:endParaRPr sz="1200"/>
          </a:p>
          <a:p>
            <a:pPr indent="-228600" lvl="0" marL="457200" marR="0" rtl="0" algn="l">
              <a:lnSpc>
                <a:spcPct val="100000"/>
              </a:lnSpc>
              <a:spcBef>
                <a:spcPts val="0"/>
              </a:spcBef>
              <a:spcAft>
                <a:spcPts val="0"/>
              </a:spcAft>
              <a:buSzPts val="1400"/>
              <a:buNone/>
            </a:pPr>
            <a:r>
              <a:rPr lang="en-US" sz="1200"/>
              <a:t>An introduction to  the essential features of the intervention that could include baseline data collection procedures as well as location, time and days for group meetings. </a:t>
            </a:r>
            <a:endParaRPr sz="1200"/>
          </a:p>
          <a:p>
            <a:pPr indent="-228600" lvl="0" marL="457200" marR="0" rtl="0" algn="l">
              <a:lnSpc>
                <a:spcPct val="100000"/>
              </a:lnSpc>
              <a:spcBef>
                <a:spcPts val="0"/>
              </a:spcBef>
              <a:spcAft>
                <a:spcPts val="0"/>
              </a:spcAft>
              <a:buSzPts val="1400"/>
              <a:buNone/>
            </a:pPr>
            <a:r>
              <a:rPr lang="en-US" sz="1200"/>
              <a:t>A means for them to voice questions, concerns or celebrations . </a:t>
            </a:r>
            <a:endParaRPr sz="1200"/>
          </a:p>
          <a:p>
            <a:pPr indent="-228600" lvl="0" marL="457200" marR="0" rtl="0" algn="l">
              <a:lnSpc>
                <a:spcPct val="100000"/>
              </a:lnSpc>
              <a:spcBef>
                <a:spcPts val="0"/>
              </a:spcBef>
              <a:spcAft>
                <a:spcPts val="0"/>
              </a:spcAft>
              <a:buSzPts val="1400"/>
              <a:buNone/>
            </a:pPr>
            <a:r>
              <a:rPr lang="en-US" sz="1200"/>
              <a:t>Regular sharing of individual student data for staff directly involved with students in the intervention. This not only includes progress data but also sharing information regarding the targeted skills. </a:t>
            </a:r>
            <a:endParaRPr sz="1200"/>
          </a:p>
          <a:p>
            <a:pPr indent="-228600" lvl="0" marL="457200" marR="0" rtl="0" algn="l">
              <a:lnSpc>
                <a:spcPct val="100000"/>
              </a:lnSpc>
              <a:spcBef>
                <a:spcPts val="0"/>
              </a:spcBef>
              <a:spcAft>
                <a:spcPts val="0"/>
              </a:spcAft>
              <a:buSzPts val="1400"/>
              <a:buNone/>
            </a:pPr>
            <a:r>
              <a:rPr lang="en-US" sz="1200"/>
              <a:t>A general sharing to all staff of how many students are in the intervention and how many are having a positive response. </a:t>
            </a:r>
            <a:endParaRPr sz="1200"/>
          </a:p>
          <a:p>
            <a:pPr indent="-228600" lvl="0" marL="457200" marR="0" rtl="0" algn="l">
              <a:lnSpc>
                <a:spcPct val="100000"/>
              </a:lnSpc>
              <a:spcBef>
                <a:spcPts val="0"/>
              </a:spcBef>
              <a:spcAft>
                <a:spcPts val="0"/>
              </a:spcAft>
              <a:buSzPts val="1400"/>
              <a:buNone/>
            </a:pPr>
            <a:r>
              <a:t/>
            </a:r>
            <a:endParaRPr sz="1200"/>
          </a:p>
        </p:txBody>
      </p:sp>
      <p:sp>
        <p:nvSpPr>
          <p:cNvPr id="347" name="Google Shape;347;g33e1b53e781_0_1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3e1b53e781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3e1b53e781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38989" rtl="0" algn="l">
              <a:spcBef>
                <a:spcPts val="1233"/>
              </a:spcBef>
              <a:spcAft>
                <a:spcPts val="0"/>
              </a:spcAft>
              <a:buClr>
                <a:schemeClr val="dk1"/>
              </a:buClr>
              <a:buSzPts val="1100"/>
              <a:buFont typeface="Arial"/>
              <a:buNone/>
            </a:pPr>
            <a:r>
              <a:rPr b="1" lang="en-US" sz="1200">
                <a:solidFill>
                  <a:srgbClr val="231F20"/>
                </a:solidFill>
              </a:rPr>
              <a:t>Trainer Notes</a:t>
            </a:r>
            <a:r>
              <a:rPr lang="en-US" sz="1000">
                <a:solidFill>
                  <a:srgbClr val="231F20"/>
                </a:solidFill>
              </a:rPr>
              <a:t>: </a:t>
            </a:r>
            <a:r>
              <a:rPr lang="en-US" sz="1200">
                <a:solidFill>
                  <a:srgbClr val="231F20"/>
                </a:solidFill>
              </a:rPr>
              <a:t>To make communication as efficient as possible, your  Team may want to create standard documents to notify teachers as students enter the  different phases of the SSIG  intervention. The following examples are standardized templates that schools have created for communication with staff for the various phases of implementation </a:t>
            </a:r>
            <a:endParaRPr sz="1200">
              <a:solidFill>
                <a:srgbClr val="231F20"/>
              </a:solidFill>
            </a:endParaRPr>
          </a:p>
          <a:p>
            <a:pPr indent="0" lvl="0" marL="0" rtl="0" algn="l">
              <a:spcBef>
                <a:spcPts val="33"/>
              </a:spcBef>
              <a:spcAft>
                <a:spcPts val="0"/>
              </a:spcAft>
              <a:buClr>
                <a:schemeClr val="dk1"/>
              </a:buClr>
              <a:buSzPts val="1100"/>
              <a:buFont typeface="Arial"/>
              <a:buNone/>
            </a:pPr>
            <a:r>
              <a:t/>
            </a:r>
            <a:endParaRPr sz="1200">
              <a:solidFill>
                <a:srgbClr val="231F20"/>
              </a:solidFill>
            </a:endParaRPr>
          </a:p>
          <a:p>
            <a:pPr indent="0" lvl="0" marL="0" rtl="0" algn="l">
              <a:spcBef>
                <a:spcPts val="0"/>
              </a:spcBef>
              <a:spcAft>
                <a:spcPts val="0"/>
              </a:spcAft>
              <a:buNone/>
            </a:pPr>
            <a:r>
              <a:t/>
            </a:r>
            <a:endParaRP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 name="Google Shape;235;p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3e1b53e781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3e1b53e781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38989" rtl="0" algn="l">
              <a:spcBef>
                <a:spcPts val="1233"/>
              </a:spcBef>
              <a:spcAft>
                <a:spcPts val="0"/>
              </a:spcAft>
              <a:buNone/>
            </a:pPr>
            <a:r>
              <a:rPr lang="en-US" sz="1200">
                <a:solidFill>
                  <a:srgbClr val="231F20"/>
                </a:solidFill>
              </a:rPr>
              <a:t>Trainer Notes: </a:t>
            </a:r>
            <a:r>
              <a:rPr lang="en-US" sz="1200">
                <a:solidFill>
                  <a:srgbClr val="231F20"/>
                </a:solidFill>
              </a:rPr>
              <a:t>To make communication as efficient as possible, your team may want to  create standard documents to notify teachers as students enter the  different phases of the SSIG  intervention. The following example is one that schools have created for communication with staff when the student is moving to self monitoring phase of implementation.  </a:t>
            </a:r>
            <a:endParaRPr sz="1200">
              <a:solidFill>
                <a:srgbClr val="231F20"/>
              </a:solidFill>
            </a:endParaRPr>
          </a:p>
          <a:p>
            <a:pPr indent="0" lvl="0" marL="0" rtl="0" algn="l">
              <a:spcBef>
                <a:spcPts val="33"/>
              </a:spcBef>
              <a:spcAft>
                <a:spcPts val="0"/>
              </a:spcAft>
              <a:buNone/>
            </a:pPr>
            <a:r>
              <a:t/>
            </a:r>
            <a:endParaRPr sz="1000">
              <a:solidFill>
                <a:srgbClr val="231F20"/>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3e1b53e781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3e1b53e781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38989" rtl="0" algn="l">
              <a:spcBef>
                <a:spcPts val="1233"/>
              </a:spcBef>
              <a:spcAft>
                <a:spcPts val="0"/>
              </a:spcAft>
              <a:buNone/>
            </a:pPr>
            <a:r>
              <a:rPr b="1" lang="en-US" sz="1200">
                <a:solidFill>
                  <a:srgbClr val="231F20"/>
                </a:solidFill>
              </a:rPr>
              <a:t>Trainer Notes</a:t>
            </a:r>
            <a:r>
              <a:rPr lang="en-US" sz="1200">
                <a:solidFill>
                  <a:srgbClr val="231F20"/>
                </a:solidFill>
              </a:rPr>
              <a:t>: </a:t>
            </a:r>
            <a:r>
              <a:rPr lang="en-US" sz="1200">
                <a:solidFill>
                  <a:srgbClr val="231F20"/>
                </a:solidFill>
              </a:rPr>
              <a:t>To make communication as efficient as possible, your  Team will want to create standard documents to notify teachers as students enter the  different phases of the SSIG  intervention. The following example is one that schools have created for communication with staff when the student is moving to fading  phase of implementation.</a:t>
            </a:r>
            <a:r>
              <a:rPr lang="en-US" sz="1200">
                <a:solidFill>
                  <a:srgbClr val="231F20"/>
                </a:solidFill>
              </a:rPr>
              <a:t>  </a:t>
            </a:r>
            <a:endParaRPr sz="1200">
              <a:solidFill>
                <a:srgbClr val="231F20"/>
              </a:solidFill>
            </a:endParaRPr>
          </a:p>
          <a:p>
            <a:pPr indent="0" lvl="0" marL="0" rtl="0" algn="l">
              <a:spcBef>
                <a:spcPts val="33"/>
              </a:spcBef>
              <a:spcAft>
                <a:spcPts val="0"/>
              </a:spcAft>
              <a:buNone/>
            </a:pPr>
            <a:r>
              <a:t/>
            </a:r>
            <a:endParaRPr sz="1200">
              <a:solidFill>
                <a:srgbClr val="231F20"/>
              </a:solidFill>
            </a:endParaRPr>
          </a:p>
          <a:p>
            <a:pPr indent="0" lvl="0" marL="0" rtl="0" algn="l">
              <a:spcBef>
                <a:spcPts val="0"/>
              </a:spcBef>
              <a:spcAft>
                <a:spcPts val="0"/>
              </a:spcAft>
              <a:buNone/>
            </a:pPr>
            <a:r>
              <a:t/>
            </a:r>
            <a:endParaRP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3e1b53e781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3e1b53e781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38989" rtl="0" algn="l">
              <a:spcBef>
                <a:spcPts val="1233"/>
              </a:spcBef>
              <a:spcAft>
                <a:spcPts val="0"/>
              </a:spcAft>
              <a:buNone/>
            </a:pPr>
            <a:r>
              <a:rPr b="1" lang="en-US" sz="1200">
                <a:solidFill>
                  <a:srgbClr val="231F20"/>
                </a:solidFill>
              </a:rPr>
              <a:t>Trainer Notes</a:t>
            </a:r>
            <a:r>
              <a:rPr lang="en-US" sz="1200">
                <a:solidFill>
                  <a:srgbClr val="231F20"/>
                </a:solidFill>
              </a:rPr>
              <a:t>: </a:t>
            </a:r>
            <a:r>
              <a:rPr lang="en-US" sz="1200">
                <a:solidFill>
                  <a:srgbClr val="231F20"/>
                </a:solidFill>
              </a:rPr>
              <a:t>To make communication as efficient as possible, your  Team will want to  create standard documents to notify teachers as students enter the  different phases of the SSIG  intervention. The following example is one that schools have created for communication with staff when the student is graduating from the intervention.  .  </a:t>
            </a:r>
            <a:endParaRPr sz="1200">
              <a:solidFill>
                <a:srgbClr val="231F20"/>
              </a:solidFill>
            </a:endParaRPr>
          </a:p>
          <a:p>
            <a:pPr indent="0" lvl="0" marL="0" rtl="0" algn="l">
              <a:spcBef>
                <a:spcPts val="33"/>
              </a:spcBef>
              <a:spcAft>
                <a:spcPts val="0"/>
              </a:spcAft>
              <a:buNone/>
            </a:pPr>
            <a:r>
              <a:t/>
            </a:r>
            <a:endParaRPr sz="1200">
              <a:solidFill>
                <a:srgbClr val="231F20"/>
              </a:solidFill>
            </a:endParaRPr>
          </a:p>
          <a:p>
            <a:pPr indent="0" lvl="0" marL="0" rtl="0" algn="l">
              <a:spcBef>
                <a:spcPts val="0"/>
              </a:spcBef>
              <a:spcAft>
                <a:spcPts val="0"/>
              </a:spcAft>
              <a:buNone/>
            </a:pPr>
            <a:r>
              <a:t/>
            </a:r>
            <a:endParaRPr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3e1b53e781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3e1b53e781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500"/>
              </a:spcBef>
              <a:spcAft>
                <a:spcPts val="0"/>
              </a:spcAft>
              <a:buNone/>
            </a:pPr>
            <a:r>
              <a:rPr b="1" lang="en-US" sz="1200">
                <a:solidFill>
                  <a:schemeClr val="dk1"/>
                </a:solidFill>
              </a:rPr>
              <a:t>Trainer Notes: </a:t>
            </a:r>
            <a:r>
              <a:rPr lang="en-US" sz="1200">
                <a:solidFill>
                  <a:schemeClr val="dk1"/>
                </a:solidFill>
              </a:rPr>
              <a:t> Regular sharing of individual student data for staff directly involved with students in interventions should comply with Family Educational Rights and Privacy Act (FERPA) and other federal, state, and local policies. </a:t>
            </a:r>
            <a:endParaRPr sz="1200">
              <a:solidFill>
                <a:schemeClr val="dk1"/>
              </a:solidFill>
            </a:endParaRPr>
          </a:p>
          <a:p>
            <a:pPr indent="0" lvl="0" marL="0" rtl="0" algn="l">
              <a:spcBef>
                <a:spcPts val="500"/>
              </a:spcBef>
              <a:spcAft>
                <a:spcPts val="0"/>
              </a:spcAft>
              <a:buNone/>
            </a:pPr>
            <a:r>
              <a:rPr lang="en-US" sz="1200">
                <a:solidFill>
                  <a:schemeClr val="dk1"/>
                </a:solidFill>
              </a:rPr>
              <a:t>Updates on implementation efforts and outcomes are some of the data you may want to share with staff. </a:t>
            </a:r>
            <a:endParaRPr sz="1200">
              <a:solidFill>
                <a:schemeClr val="dk1"/>
              </a:solidFill>
            </a:endParaRPr>
          </a:p>
          <a:p>
            <a:pPr indent="0" lvl="0" marL="0" rtl="0" algn="l">
              <a:spcBef>
                <a:spcPts val="500"/>
              </a:spcBef>
              <a:spcAft>
                <a:spcPts val="0"/>
              </a:spcAft>
              <a:buNone/>
            </a:pPr>
            <a:r>
              <a:rPr lang="en-US" sz="1200">
                <a:solidFill>
                  <a:schemeClr val="dk1"/>
                </a:solidFill>
              </a:rPr>
              <a:t>The team will  need to consider the frequency and mode that student progress data will be shared with staff.  </a:t>
            </a:r>
            <a:endParaRPr sz="1200">
              <a:solidFill>
                <a:schemeClr val="dk1"/>
              </a:solidFill>
            </a:endParaRPr>
          </a:p>
          <a:p>
            <a:pPr indent="0" lvl="0" marL="0" rtl="0" algn="l">
              <a:spcBef>
                <a:spcPts val="0"/>
              </a:spcBef>
              <a:spcAft>
                <a:spcPts val="0"/>
              </a:spcAft>
              <a:buNone/>
            </a:pPr>
            <a:r>
              <a:t/>
            </a:r>
            <a:endParaRPr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3e1b53e781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3e1b53e781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t>Trainer Notes: </a:t>
            </a:r>
            <a:r>
              <a:rPr lang="en-US"/>
              <a:t> Here is a simple example of how you may want to share information with the teachers directly involved with the student participating in SSIG.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STARS Program - </a:t>
            </a:r>
            <a:endParaRPr/>
          </a:p>
          <a:p>
            <a:pPr indent="0" lvl="0" marL="0" rtl="0" algn="l">
              <a:spcBef>
                <a:spcPts val="0"/>
              </a:spcBef>
              <a:spcAft>
                <a:spcPts val="0"/>
              </a:spcAft>
              <a:buNone/>
            </a:pPr>
            <a:r>
              <a:rPr lang="en-US" sz="1400">
                <a:latin typeface="Times New Roman"/>
                <a:ea typeface="Times New Roman"/>
                <a:cs typeface="Times New Roman"/>
                <a:sym typeface="Times New Roman"/>
              </a:rPr>
              <a:t>S – Striving </a:t>
            </a:r>
            <a:endParaRPr sz="1400">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US" sz="1400">
                <a:latin typeface="Times New Roman"/>
                <a:ea typeface="Times New Roman"/>
                <a:cs typeface="Times New Roman"/>
                <a:sym typeface="Times New Roman"/>
              </a:rPr>
              <a:t>T – To </a:t>
            </a:r>
            <a:endParaRPr sz="1400">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US" sz="1400">
                <a:latin typeface="Times New Roman"/>
                <a:ea typeface="Times New Roman"/>
                <a:cs typeface="Times New Roman"/>
                <a:sym typeface="Times New Roman"/>
              </a:rPr>
              <a:t>A –Achieve</a:t>
            </a:r>
            <a:endParaRPr sz="1400">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US" sz="1400">
                <a:latin typeface="Times New Roman"/>
                <a:ea typeface="Times New Roman"/>
                <a:cs typeface="Times New Roman"/>
                <a:sym typeface="Times New Roman"/>
              </a:rPr>
              <a:t>R – Remarkable</a:t>
            </a:r>
            <a:endParaRPr sz="1400">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US" sz="1400">
                <a:latin typeface="Times New Roman"/>
                <a:ea typeface="Times New Roman"/>
                <a:cs typeface="Times New Roman"/>
                <a:sym typeface="Times New Roman"/>
              </a:rPr>
              <a:t>S - Success  </a:t>
            </a:r>
            <a:endParaRPr sz="1400">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3e1b53e781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3e1b53e781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500"/>
              </a:spcBef>
              <a:spcAft>
                <a:spcPts val="0"/>
              </a:spcAft>
              <a:buNone/>
            </a:pPr>
            <a:r>
              <a:rPr b="1" lang="en-US" sz="1200">
                <a:solidFill>
                  <a:schemeClr val="dk1"/>
                </a:solidFill>
              </a:rPr>
              <a:t>Trainer Notes:</a:t>
            </a:r>
            <a:r>
              <a:rPr lang="en-US" sz="2400">
                <a:solidFill>
                  <a:schemeClr val="dk1"/>
                </a:solidFill>
                <a:latin typeface="Calibri"/>
                <a:ea typeface="Calibri"/>
                <a:cs typeface="Calibri"/>
                <a:sym typeface="Calibri"/>
              </a:rPr>
              <a:t> </a:t>
            </a:r>
            <a:r>
              <a:rPr lang="en-US" sz="1200">
                <a:solidFill>
                  <a:schemeClr val="dk1"/>
                </a:solidFill>
              </a:rPr>
              <a:t>A means for staff to voice questions, concerns, and celebrations. It is important to ensure you create a safe space for honest feedback and clearly communicate that their input is valued.</a:t>
            </a:r>
            <a:endParaRPr sz="1200">
              <a:solidFill>
                <a:schemeClr val="dk1"/>
              </a:solidFill>
            </a:endParaRPr>
          </a:p>
          <a:p>
            <a:pPr indent="-165100" lvl="0" marL="342900" rtl="0" algn="l">
              <a:spcBef>
                <a:spcPts val="500"/>
              </a:spcBef>
              <a:spcAft>
                <a:spcPts val="0"/>
              </a:spcAft>
              <a:buNone/>
            </a:pPr>
            <a:r>
              <a:t/>
            </a:r>
            <a:endParaRPr sz="1200">
              <a:solidFill>
                <a:schemeClr val="dk1"/>
              </a:solidFill>
            </a:endParaRPr>
          </a:p>
          <a:p>
            <a:pPr indent="0" lvl="0" marL="0" rtl="0" algn="l">
              <a:spcBef>
                <a:spcPts val="0"/>
              </a:spcBef>
              <a:spcAft>
                <a:spcPts val="0"/>
              </a:spcAft>
              <a:buNone/>
            </a:pPr>
            <a:r>
              <a:t/>
            </a:r>
            <a:endParaRPr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3e1b53e781_0_2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33e1b53e781_0_2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b="1" lang="en-US" sz="1200"/>
              <a:t>Trainer Notes: </a:t>
            </a:r>
            <a:endParaRPr b="1" sz="1200"/>
          </a:p>
          <a:p>
            <a:pPr indent="0" lvl="0" marL="0" rtl="0" algn="l">
              <a:spcBef>
                <a:spcPts val="0"/>
              </a:spcBef>
              <a:spcAft>
                <a:spcPts val="0"/>
              </a:spcAft>
              <a:buClr>
                <a:schemeClr val="dk1"/>
              </a:buClr>
              <a:buSzPts val="1400"/>
              <a:buFont typeface="Arial"/>
              <a:buNone/>
            </a:pPr>
            <a:r>
              <a:rPr lang="en-US" sz="1200"/>
              <a:t>What materials will be used to orientate staff to the intervention?  Who will do this task?</a:t>
            </a:r>
            <a:endParaRPr sz="1200"/>
          </a:p>
          <a:p>
            <a:pPr indent="0" lvl="0" marL="0" marR="0" rtl="0" algn="l">
              <a:lnSpc>
                <a:spcPct val="100000"/>
              </a:lnSpc>
              <a:spcBef>
                <a:spcPts val="0"/>
              </a:spcBef>
              <a:spcAft>
                <a:spcPts val="0"/>
              </a:spcAft>
              <a:buSzPts val="1400"/>
              <a:buNone/>
            </a:pPr>
            <a:r>
              <a:rPr lang="en-US" sz="1200"/>
              <a:t>Decide who will take responsibility for introducing the intervention and how you will introduce the intervention to staff. </a:t>
            </a:r>
            <a:endParaRPr sz="1200"/>
          </a:p>
        </p:txBody>
      </p:sp>
      <p:sp>
        <p:nvSpPr>
          <p:cNvPr id="407" name="Google Shape;407;g33e1b53e781_0_2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3e1b53e781_0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33e1b53e781_0_2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b="1" lang="en-US" sz="1200"/>
              <a:t>Trainer Notes:</a:t>
            </a:r>
            <a:r>
              <a:rPr lang="en-US" sz="1200"/>
              <a:t> Communication Plan with families may need to be individualized as to the mode (text, email, phone call, note sent home) but should include</a:t>
            </a:r>
            <a:endParaRPr sz="1200"/>
          </a:p>
          <a:p>
            <a:pPr indent="-228600" lvl="0" marL="457200" marR="0" rtl="0" algn="l">
              <a:lnSpc>
                <a:spcPct val="100000"/>
              </a:lnSpc>
              <a:spcBef>
                <a:spcPts val="0"/>
              </a:spcBef>
              <a:spcAft>
                <a:spcPts val="0"/>
              </a:spcAft>
              <a:buSzPts val="1400"/>
              <a:buNone/>
            </a:pPr>
            <a:r>
              <a:rPr lang="en-US" sz="1200"/>
              <a:t>Notifying families when their child is going to begin participating in SSIG.  An introduction to the intervention.  Sharing student progress and providing a means for 2 way communication. </a:t>
            </a:r>
            <a:endParaRPr sz="1200"/>
          </a:p>
          <a:p>
            <a:pPr indent="-228600" lvl="0" marL="457200" marR="0" rtl="0" algn="l">
              <a:lnSpc>
                <a:spcPct val="100000"/>
              </a:lnSpc>
              <a:spcBef>
                <a:spcPts val="0"/>
              </a:spcBef>
              <a:spcAft>
                <a:spcPts val="0"/>
              </a:spcAft>
              <a:buSzPts val="1400"/>
              <a:buNone/>
            </a:pPr>
            <a:r>
              <a:t/>
            </a:r>
            <a:endParaRPr sz="1200"/>
          </a:p>
        </p:txBody>
      </p:sp>
      <p:sp>
        <p:nvSpPr>
          <p:cNvPr id="415" name="Google Shape;415;g33e1b53e781_0_2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3e1b53e781_0_2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g33e1b53e781_0_2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b="1" lang="en-US" sz="1200"/>
              <a:t>Trainer Notes</a:t>
            </a:r>
            <a:r>
              <a:rPr lang="en-US" sz="1200"/>
              <a:t>: </a:t>
            </a:r>
            <a:r>
              <a:rPr lang="en-US" sz="1200">
                <a:solidFill>
                  <a:schemeClr val="dk1"/>
                </a:solidFill>
              </a:rPr>
              <a:t> Families are typically notified rather than asked permission.  This can be done  by the coordinator  or facilitator.  . </a:t>
            </a:r>
            <a:endParaRPr sz="1200">
              <a:solidFill>
                <a:schemeClr val="dk1"/>
              </a:solidFill>
            </a:endParaRPr>
          </a:p>
          <a:p>
            <a:pPr indent="-228600" lvl="0" marL="457200" marR="0" rtl="0" algn="l">
              <a:lnSpc>
                <a:spcPct val="100000"/>
              </a:lnSpc>
              <a:spcBef>
                <a:spcPts val="0"/>
              </a:spcBef>
              <a:spcAft>
                <a:spcPts val="0"/>
              </a:spcAft>
              <a:buSzPts val="1400"/>
              <a:buNone/>
            </a:pPr>
            <a:r>
              <a:rPr lang="en-US" sz="1200">
                <a:solidFill>
                  <a:schemeClr val="dk1"/>
                </a:solidFill>
              </a:rPr>
              <a:t>To ensure communication is clear, schools need to be sensitive to the language used by families and to the preferred methods of  communication. If the primary language is not English, attempts must be made  </a:t>
            </a:r>
            <a:endParaRPr sz="1200">
              <a:solidFill>
                <a:schemeClr val="dk1"/>
              </a:solidFill>
            </a:endParaRPr>
          </a:p>
          <a:p>
            <a:pPr indent="-228600" lvl="0" marL="457200" rtl="0" algn="l">
              <a:spcBef>
                <a:spcPts val="0"/>
              </a:spcBef>
              <a:spcAft>
                <a:spcPts val="0"/>
              </a:spcAft>
              <a:buClr>
                <a:schemeClr val="dk1"/>
              </a:buClr>
              <a:buSzPts val="1100"/>
              <a:buFont typeface="Arial"/>
              <a:buNone/>
            </a:pPr>
            <a:r>
              <a:rPr lang="en-US" sz="1200">
                <a:solidFill>
                  <a:schemeClr val="dk1"/>
                </a:solidFill>
              </a:rPr>
              <a:t>to develop letters and notes in the language the family uses.</a:t>
            </a:r>
            <a:endParaRPr sz="1200"/>
          </a:p>
          <a:p>
            <a:pPr indent="0" lvl="0" marL="0" marR="0" rtl="0" algn="l">
              <a:lnSpc>
                <a:spcPct val="100000"/>
              </a:lnSpc>
              <a:spcBef>
                <a:spcPts val="0"/>
              </a:spcBef>
              <a:spcAft>
                <a:spcPts val="0"/>
              </a:spcAft>
              <a:buSzPts val="1400"/>
              <a:buNone/>
            </a:pPr>
            <a:r>
              <a:t/>
            </a:r>
            <a:endParaRPr sz="1200"/>
          </a:p>
          <a:p>
            <a:pPr indent="-228600" lvl="0" marL="457200" marR="0" rtl="0" algn="l">
              <a:lnSpc>
                <a:spcPct val="100000"/>
              </a:lnSpc>
              <a:spcBef>
                <a:spcPts val="0"/>
              </a:spcBef>
              <a:spcAft>
                <a:spcPts val="0"/>
              </a:spcAft>
              <a:buSzPts val="1400"/>
              <a:buNone/>
            </a:pPr>
            <a:r>
              <a:rPr lang="en-US" sz="1200"/>
              <a:t> Here are some example family notification letters that  could be used to notify families when their student is going to participate in SSIG.  Review these examples and draft your own letter that your team will use when notifying families of participation.  </a:t>
            </a:r>
            <a:endParaRPr sz="1200"/>
          </a:p>
        </p:txBody>
      </p:sp>
      <p:sp>
        <p:nvSpPr>
          <p:cNvPr id="422" name="Google Shape;422;g33e1b53e781_0_2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3e1b53e781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3e1b53e781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a:t>  </a:t>
            </a:r>
            <a:r>
              <a:rPr lang="en-US" sz="1200"/>
              <a:t>Consider using something like this</a:t>
            </a:r>
            <a:r>
              <a:rPr lang="en-US" sz="1200"/>
              <a:t> example to send to parents on a weekly or quarterly basis.  </a:t>
            </a:r>
            <a:endParaRP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5ebac1080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41" name="Google Shape;241;g35ebac10805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3e1b53e781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3e1b53e781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 </a:t>
            </a:r>
            <a:r>
              <a:rPr lang="en-US" sz="1200"/>
              <a:t> As the student progresses to the fading process you may also want to notify the family of this milestone.  </a:t>
            </a:r>
            <a:endParaRPr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3e1b53e781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3e1b53e781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200">
                <a:solidFill>
                  <a:schemeClr val="dk1"/>
                </a:solidFill>
              </a:rPr>
              <a:t>Trainer Notes</a:t>
            </a:r>
            <a:r>
              <a:rPr b="1" lang="en-US" sz="1200"/>
              <a:t>:</a:t>
            </a:r>
            <a:r>
              <a:rPr b="1" lang="en-US" sz="1200">
                <a:solidFill>
                  <a:schemeClr val="dk1"/>
                </a:solidFill>
              </a:rPr>
              <a:t> </a:t>
            </a:r>
            <a:r>
              <a:rPr lang="en-US" sz="1200">
                <a:solidFill>
                  <a:schemeClr val="dk1"/>
                </a:solidFill>
              </a:rPr>
              <a:t> It is important to inform the families when the student is ready to graduate from the program.    </a:t>
            </a:r>
            <a:endParaRPr sz="1200">
              <a:solidFill>
                <a:schemeClr val="dk1"/>
              </a:solidFill>
            </a:endParaRPr>
          </a:p>
          <a:p>
            <a:pPr indent="0" lvl="0" marL="0" rtl="0" algn="l">
              <a:spcBef>
                <a:spcPts val="0"/>
              </a:spcBef>
              <a:spcAft>
                <a:spcPts val="0"/>
              </a:spcAft>
              <a:buNone/>
            </a:pPr>
            <a:r>
              <a:t/>
            </a:r>
            <a:endParaRPr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3e1b53e781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33e1b53e781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500"/>
              </a:spcBef>
              <a:spcAft>
                <a:spcPts val="0"/>
              </a:spcAft>
              <a:buNone/>
            </a:pPr>
            <a:r>
              <a:rPr b="1" lang="en-US" sz="1200">
                <a:solidFill>
                  <a:schemeClr val="dk1"/>
                </a:solidFill>
              </a:rPr>
              <a:t>Trainer Notes:</a:t>
            </a:r>
            <a:r>
              <a:rPr lang="en-US" sz="1200">
                <a:solidFill>
                  <a:schemeClr val="dk1"/>
                </a:solidFill>
              </a:rPr>
              <a:t> A means for families to voice questions, concerns, and celebrations. It is important to ensure you create a safe space for honest feedback and clearly communicate that their input is valued.  Keep in mind that some may not have internet access so they may not be able to communicate via email.  </a:t>
            </a:r>
            <a:endParaRPr sz="1200">
              <a:solidFill>
                <a:schemeClr val="dk1"/>
              </a:solidFill>
            </a:endParaRPr>
          </a:p>
          <a:p>
            <a:pPr indent="-165100" lvl="0" marL="342900" rtl="0" algn="l">
              <a:spcBef>
                <a:spcPts val="500"/>
              </a:spcBef>
              <a:spcAft>
                <a:spcPts val="0"/>
              </a:spcAft>
              <a:buNone/>
            </a:pPr>
            <a:r>
              <a:t/>
            </a:r>
            <a:endParaRPr sz="1200">
              <a:solidFill>
                <a:schemeClr val="dk1"/>
              </a:solidFill>
            </a:endParaRPr>
          </a:p>
          <a:p>
            <a:pPr indent="0" lvl="0" marL="0" rtl="0" algn="l">
              <a:spcBef>
                <a:spcPts val="0"/>
              </a:spcBef>
              <a:spcAft>
                <a:spcPts val="0"/>
              </a:spcAft>
              <a:buNone/>
            </a:pPr>
            <a:r>
              <a:t/>
            </a:r>
            <a:endParaRPr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3e1b53e781_0_2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33e1b53e781_0_2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b="1" lang="en-US" sz="1200"/>
              <a:t>Trainer Notes:   </a:t>
            </a:r>
            <a:endParaRPr b="1" sz="1200"/>
          </a:p>
          <a:p>
            <a:pPr indent="0" lvl="0" marL="0" rtl="0" algn="l">
              <a:spcBef>
                <a:spcPts val="0"/>
              </a:spcBef>
              <a:spcAft>
                <a:spcPts val="0"/>
              </a:spcAft>
              <a:buClr>
                <a:schemeClr val="dk1"/>
              </a:buClr>
              <a:buSzPts val="1400"/>
              <a:buFont typeface="Arial"/>
              <a:buNone/>
            </a:pPr>
            <a:r>
              <a:rPr lang="en-US" sz="1200"/>
              <a:t>What materials will be used to orientate parents to the intervention?  Who will do this task?</a:t>
            </a:r>
            <a:endParaRPr sz="1200"/>
          </a:p>
          <a:p>
            <a:pPr indent="0" lvl="0" marL="0" marR="0" rtl="0" algn="l">
              <a:lnSpc>
                <a:spcPct val="100000"/>
              </a:lnSpc>
              <a:spcBef>
                <a:spcPts val="0"/>
              </a:spcBef>
              <a:spcAft>
                <a:spcPts val="0"/>
              </a:spcAft>
              <a:buSzPts val="1400"/>
              <a:buNone/>
            </a:pPr>
            <a:r>
              <a:rPr lang="en-US" sz="1200"/>
              <a:t>Decide who will take responsibility for introducing the intervention and how you will introduce the intervention to students.  </a:t>
            </a:r>
            <a:endParaRPr sz="1200"/>
          </a:p>
        </p:txBody>
      </p:sp>
      <p:sp>
        <p:nvSpPr>
          <p:cNvPr id="462" name="Google Shape;462;g33e1b53e781_0_2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3e1b53e781_0_3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3e1b53e781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sz="1200"/>
              <a:t>:Communication with students entering and transitioning through SSIG is just as important as keeping staff and families informed. How your school chooses to do  that will depend on the size of your school, age of your students and typical communication methods.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US" sz="1200"/>
              <a:t>Communication Plan with student should include:  </a:t>
            </a:r>
            <a:endParaRPr sz="1200"/>
          </a:p>
          <a:p>
            <a:pPr indent="0" lvl="0" marL="0" rtl="0" algn="l">
              <a:spcBef>
                <a:spcPts val="0"/>
              </a:spcBef>
              <a:spcAft>
                <a:spcPts val="0"/>
              </a:spcAft>
              <a:buNone/>
            </a:pPr>
            <a:r>
              <a:rPr lang="en-US" sz="1200"/>
              <a:t>Notification of participation </a:t>
            </a:r>
            <a:endParaRPr sz="1200"/>
          </a:p>
          <a:p>
            <a:pPr indent="0" lvl="0" marL="0" rtl="0" algn="l">
              <a:spcBef>
                <a:spcPts val="0"/>
              </a:spcBef>
              <a:spcAft>
                <a:spcPts val="0"/>
              </a:spcAft>
              <a:buNone/>
            </a:pPr>
            <a:r>
              <a:rPr lang="en-US" sz="1200"/>
              <a:t>Who their facilitator will be</a:t>
            </a:r>
            <a:endParaRPr sz="1200"/>
          </a:p>
          <a:p>
            <a:pPr indent="0" lvl="0" marL="0" rtl="0" algn="l">
              <a:spcBef>
                <a:spcPts val="0"/>
              </a:spcBef>
              <a:spcAft>
                <a:spcPts val="0"/>
              </a:spcAft>
              <a:buNone/>
            </a:pPr>
            <a:r>
              <a:rPr lang="en-US" sz="1200"/>
              <a:t>When and where they will be checking in and out</a:t>
            </a:r>
            <a:endParaRPr sz="1200"/>
          </a:p>
          <a:p>
            <a:pPr indent="0" lvl="0" marL="0" rtl="0" algn="l">
              <a:spcBef>
                <a:spcPts val="0"/>
              </a:spcBef>
              <a:spcAft>
                <a:spcPts val="0"/>
              </a:spcAft>
              <a:buNone/>
            </a:pPr>
            <a:r>
              <a:rPr lang="en-US" sz="1200"/>
              <a:t>Information regarding the WPR </a:t>
            </a:r>
            <a:r>
              <a:rPr lang="en-US" sz="1200"/>
              <a:t>expectations</a:t>
            </a:r>
            <a:r>
              <a:rPr lang="en-US" sz="1200"/>
              <a:t>.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8c442da593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lang="en-US" sz="1200"/>
              <a:t>:  What steps do you need to add to your action plan? </a:t>
            </a:r>
            <a:endParaRPr sz="1200"/>
          </a:p>
        </p:txBody>
      </p:sp>
      <p:sp>
        <p:nvSpPr>
          <p:cNvPr id="475" name="Google Shape;475;g38c442da593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3e1b53e781_0_3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33e1b53e781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a:t>, </a:t>
            </a:r>
            <a:r>
              <a:rPr lang="en-US" sz="1200"/>
              <a:t>Training about the SSIG intervention should be provided for all staff members, however, the level of detail needed and timeframe for providing information varies according to the extent of their participation. </a:t>
            </a:r>
            <a:endParaRPr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4c29cddbf7_0_1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4c29cddbf7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 </a:t>
            </a:r>
            <a:r>
              <a:rPr lang="en-US" sz="1200"/>
              <a:t>The following guidelines might be helpful as your team identifies professional learning opportunities associated with this Intervention. This information should be provided, at a minimum, annually. In addition, all staff members should receive periodic updates (e.g., 2-3 per school year) about the number of students participating and general response to the intervention.</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a:highlight>
                <a:srgbClr val="FFFFFF"/>
              </a:highlight>
              <a:latin typeface="Calibri"/>
              <a:ea typeface="Calibri"/>
              <a:cs typeface="Calibri"/>
              <a:sym typeface="Calibri"/>
            </a:endParaRPr>
          </a:p>
          <a:p>
            <a:pPr indent="457200" lvl="0" marL="0" rtl="0" algn="l">
              <a:spcBef>
                <a:spcPts val="0"/>
              </a:spcBef>
              <a:spcAft>
                <a:spcPts val="0"/>
              </a:spcAft>
              <a:buClr>
                <a:schemeClr val="dk1"/>
              </a:buClr>
              <a:buSzPts val="1100"/>
              <a:buFont typeface="Arial"/>
              <a:buNone/>
            </a:pPr>
            <a:r>
              <a:t/>
            </a:r>
            <a:endParaRPr>
              <a:highlight>
                <a:srgbClr val="FFFFFF"/>
              </a:highlight>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4c29cddbf7_0_1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4c29cddbf7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sz="1200"/>
              <a:t> </a:t>
            </a:r>
            <a:r>
              <a:rPr lang="en-US" sz="1200"/>
              <a:t>The staff who typically require this level of knowledge include: implementing teachers (including specialists and support staff) and may also include cafeteria and playground supervisors, hallway monitors, along with the school counselor and nurse.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Clr>
                <a:schemeClr val="dk1"/>
              </a:buClr>
              <a:buSzPts val="1100"/>
              <a:buFont typeface="Arial"/>
              <a:buNone/>
            </a:pPr>
            <a:r>
              <a:rPr lang="en-US" sz="1200"/>
              <a:t>Ideally the Intervention Coordinator will provide this information to each teacher several days before the intervention begins. Implementers will need training for use of the WPR so that baseline data can be accurately collected. In addition, particularly for teachers who are new to the intervention, asking the Intervention Coordinator or Facilitator to demonstrate examples of positive specific and corrective feedback is useful and may increase fidelity of implementation. </a:t>
            </a:r>
            <a:endParaRPr sz="1200"/>
          </a:p>
          <a:p>
            <a:pPr indent="0" lvl="0" marL="0" rtl="0" algn="l">
              <a:spcBef>
                <a:spcPts val="0"/>
              </a:spcBef>
              <a:spcAft>
                <a:spcPts val="0"/>
              </a:spcAft>
              <a:buClr>
                <a:schemeClr val="dk1"/>
              </a:buClr>
              <a:buSzPts val="1100"/>
              <a:buFont typeface="Arial"/>
              <a:buNone/>
            </a:pPr>
            <a:r>
              <a:t/>
            </a:r>
            <a:endParaRPr b="1" sz="1200"/>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4c29cddbf7_0_1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4c29cddbf7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 </a:t>
            </a:r>
            <a:r>
              <a:rPr lang="en-US" sz="1200"/>
              <a:t> </a:t>
            </a:r>
            <a:r>
              <a:rPr lang="en-US" sz="1200"/>
              <a:t>After family members are notified their child has been selected to participate, the intervention coordinator or facilitator should provide explanation and details about the purpose and process of the program to eligible students and their families. Ideally this introduction will occur in a face-to-face format with the student, his or her parents, and at least one classroom teacher attending together. At this time, the student WPR and point goals are finalized, opportunities for recognition of success are defined, responsibilities of each participant are clarified, and information about fading to a self managed plan and/or graduation from the program is provided</a:t>
            </a:r>
            <a:r>
              <a:rPr lang="en-US" sz="1200">
                <a:solidFill>
                  <a:srgbClr val="666666"/>
                </a:solidFill>
              </a:rPr>
              <a:t>. </a:t>
            </a:r>
            <a:r>
              <a:rPr lang="en-US" sz="1200"/>
              <a:t>The introductory meeting is the time to establish commitment for active participation from each individual stakeholder (i.e., teacher, parent, and student). Providing written materials that specifically describe steps for active participation will be helpful for communicating how the intervention components will be implemented across the facilitator, the student, the classroom teacher(s), and family members.</a:t>
            </a:r>
            <a:endParaRPr sz="1200"/>
          </a:p>
          <a:p>
            <a:pPr indent="0" lvl="0" marL="0" rtl="0" algn="l">
              <a:spcBef>
                <a:spcPts val="0"/>
              </a:spcBef>
              <a:spcAft>
                <a:spcPts val="0"/>
              </a:spcAft>
              <a:buNone/>
            </a:pPr>
            <a:r>
              <a:t/>
            </a:r>
            <a:endParaRPr sz="1200"/>
          </a:p>
          <a:p>
            <a:pPr indent="0" lvl="0" marL="0" rtl="0" algn="l">
              <a:spcBef>
                <a:spcPts val="0"/>
              </a:spcBef>
              <a:spcAft>
                <a:spcPts val="0"/>
              </a:spcAft>
              <a:buClr>
                <a:schemeClr val="dk1"/>
              </a:buClr>
              <a:buSzPts val="1100"/>
              <a:buFont typeface="Arial"/>
              <a:buNone/>
            </a:pPr>
            <a:r>
              <a:rPr lang="en-US" sz="1200"/>
              <a:t>Families also benefit from knowing skills that will be taught, how the WPR is used to monitor student performance, and how often they will receive data about their child’s progress in the group.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Clr>
                <a:schemeClr val="dk1"/>
              </a:buClr>
              <a:buSzPts val="1100"/>
              <a:buFont typeface="Arial"/>
              <a:buNone/>
            </a:pPr>
            <a:r>
              <a:rPr lang="en-US" sz="1200"/>
              <a:t>A written description that explains important details of the intervention is one effective method for clear communication with ALL stakeholders. Using the standardized format from the program design to describe each intervention would be a helpful addition to your Adv. Tiers  Handbook.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p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1" lang="en-US"/>
              <a:t>To Know/To Say:</a:t>
            </a:r>
            <a:r>
              <a:rPr b="0" lang="en-US"/>
              <a:t>  </a:t>
            </a:r>
            <a:r>
              <a:rPr lang="en-US"/>
              <a:t>“These will be the Working Agreements we will honor during all our training sessions this year.”</a:t>
            </a:r>
            <a:endParaRPr/>
          </a:p>
          <a:p>
            <a:pPr indent="0" lvl="0" marL="0" rtl="0" algn="l">
              <a:lnSpc>
                <a:spcPct val="100000"/>
              </a:lnSpc>
              <a:spcBef>
                <a:spcPts val="0"/>
              </a:spcBef>
              <a:spcAft>
                <a:spcPts val="0"/>
              </a:spcAft>
              <a:buSzPts val="1400"/>
              <a:buNone/>
            </a:pPr>
            <a:r>
              <a:t/>
            </a:r>
            <a:endParaRPr/>
          </a:p>
        </p:txBody>
      </p:sp>
      <p:sp>
        <p:nvSpPr>
          <p:cNvPr id="248" name="Google Shape;248;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4c29cddbf7_0_1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34c29cddbf7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a:t> </a:t>
            </a:r>
            <a:r>
              <a:rPr lang="en-US" sz="1200"/>
              <a:t>Participating students need to know basic procedures for participating in the intervention.</a:t>
            </a:r>
            <a:endParaRPr sz="1200"/>
          </a:p>
          <a:p>
            <a:pPr indent="0" lvl="0" marL="0" rtl="0" algn="l">
              <a:spcBef>
                <a:spcPts val="0"/>
              </a:spcBef>
              <a:spcAft>
                <a:spcPts val="0"/>
              </a:spcAft>
              <a:buNone/>
            </a:pPr>
            <a:r>
              <a:rPr lang="en-US" sz="1200"/>
              <a:t>Purposes of the intervention</a:t>
            </a:r>
            <a:endParaRPr sz="1200"/>
          </a:p>
          <a:p>
            <a:pPr indent="0" lvl="0" marL="0" rtl="0" algn="l">
              <a:spcBef>
                <a:spcPts val="0"/>
              </a:spcBef>
              <a:spcAft>
                <a:spcPts val="0"/>
              </a:spcAft>
              <a:buNone/>
            </a:pPr>
            <a:r>
              <a:rPr lang="en-US" sz="1200"/>
              <a:t>Behavioral Expectations</a:t>
            </a:r>
            <a:endParaRPr sz="1200"/>
          </a:p>
          <a:p>
            <a:pPr indent="0" lvl="0" marL="0" rtl="0" algn="l">
              <a:spcBef>
                <a:spcPts val="0"/>
              </a:spcBef>
              <a:spcAft>
                <a:spcPts val="0"/>
              </a:spcAft>
              <a:buNone/>
            </a:pPr>
            <a:r>
              <a:rPr lang="en-US" sz="1200"/>
              <a:t>Purpose of the WPR </a:t>
            </a:r>
            <a:endParaRPr sz="1200"/>
          </a:p>
          <a:p>
            <a:pPr indent="0" lvl="0" marL="0" rtl="0" algn="l">
              <a:spcBef>
                <a:spcPts val="0"/>
              </a:spcBef>
              <a:spcAft>
                <a:spcPts val="0"/>
              </a:spcAft>
              <a:buNone/>
            </a:pPr>
            <a:r>
              <a:rPr lang="en-US" sz="1200"/>
              <a:t>Opportunities to periodically see and receive feedback about their graphed data. </a:t>
            </a:r>
            <a:endParaRPr sz="1200"/>
          </a:p>
          <a:p>
            <a:pPr indent="0" lvl="0" marL="0" rtl="0" algn="l">
              <a:spcBef>
                <a:spcPts val="0"/>
              </a:spcBef>
              <a:spcAft>
                <a:spcPts val="0"/>
              </a:spcAft>
              <a:buNone/>
            </a:pPr>
            <a:r>
              <a:rPr lang="en-US" sz="1200"/>
              <a:t>Menu of Reinforcers </a:t>
            </a:r>
            <a:endParaRPr sz="1200"/>
          </a:p>
          <a:p>
            <a:pPr indent="0" lvl="0" marL="0" rtl="0" algn="l">
              <a:spcBef>
                <a:spcPts val="0"/>
              </a:spcBef>
              <a:spcAft>
                <a:spcPts val="0"/>
              </a:spcAft>
              <a:buNone/>
            </a:pPr>
            <a:r>
              <a:rPr lang="en-US" sz="1200"/>
              <a:t>Role Play (accepting positive and corrective feedback, handling disappointment if goal is not met, target skill including any steps)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4c29cddbf7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34c29cddbf7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200"/>
              <a:t>Trainer Notes:</a:t>
            </a:r>
            <a:r>
              <a:rPr lang="en-US" sz="1200"/>
              <a:t>Each person who participates or contributes to the intervention must deeply understand and agree to his or her responsibility. </a:t>
            </a:r>
            <a:endParaRPr sz="1200"/>
          </a:p>
          <a:p>
            <a:pPr indent="0" lvl="0" marL="0" rtl="0" algn="l">
              <a:lnSpc>
                <a:spcPct val="100000"/>
              </a:lnSpc>
              <a:spcBef>
                <a:spcPts val="0"/>
              </a:spcBef>
              <a:spcAft>
                <a:spcPts val="0"/>
              </a:spcAft>
              <a:buClr>
                <a:schemeClr val="dk1"/>
              </a:buClr>
              <a:buSzPts val="1400"/>
              <a:buFont typeface="Arial"/>
              <a:buNone/>
            </a:pPr>
            <a:r>
              <a:t/>
            </a:r>
            <a:endParaRPr sz="1200"/>
          </a:p>
          <a:p>
            <a:pPr indent="0" lvl="0" marL="0" rtl="0" algn="l">
              <a:lnSpc>
                <a:spcPct val="100000"/>
              </a:lnSpc>
              <a:spcBef>
                <a:spcPts val="0"/>
              </a:spcBef>
              <a:spcAft>
                <a:spcPts val="0"/>
              </a:spcAft>
              <a:buSzPts val="1400"/>
              <a:buNone/>
            </a:pPr>
            <a:r>
              <a:t/>
            </a:r>
            <a:endParaRPr sz="1200"/>
          </a:p>
        </p:txBody>
      </p:sp>
      <p:sp>
        <p:nvSpPr>
          <p:cNvPr id="513" name="Google Shape;513;g34c29cddbf7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4c29cddbf7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lang="en-US" sz="1200"/>
              <a:t>:  What steps do you need to add to your action plan?  </a:t>
            </a:r>
            <a:endParaRPr sz="1200"/>
          </a:p>
        </p:txBody>
      </p:sp>
      <p:sp>
        <p:nvSpPr>
          <p:cNvPr id="519" name="Google Shape;519;g34c29cddbf7_0_1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4c29cddbf7_0_2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lang="en-US" sz="1200"/>
              <a:t>: </a:t>
            </a:r>
            <a:r>
              <a:rPr lang="en-US" sz="1400">
                <a:latin typeface="Calibri"/>
                <a:ea typeface="Calibri"/>
                <a:cs typeface="Calibri"/>
                <a:sym typeface="Calibri"/>
              </a:rPr>
              <a:t>Implementation of a “test drive” pilot is a valuable exercise to give staff an opportunity to rehearse implementation of SSIG, analyze data collected during the pilot and make adjustments before full implementation. </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rPr lang="en-US" sz="1400">
                <a:latin typeface="Calibri"/>
                <a:ea typeface="Calibri"/>
                <a:cs typeface="Calibri"/>
                <a:sym typeface="Calibri"/>
              </a:rPr>
              <a:t>i</a:t>
            </a:r>
            <a:r>
              <a:rPr lang="en-US" sz="1400">
                <a:latin typeface="Calibri"/>
                <a:ea typeface="Calibri"/>
                <a:cs typeface="Calibri"/>
                <a:sym typeface="Calibri"/>
              </a:rPr>
              <a:t>mplementing a SSIG pilot will allow your Tier 2 Team to practice all of the essential features of SSIG with a small group of students and staff, then work out any barriers or “kinks” in your system before beginning full implementation. In addition, a pilot will help staff and students understand the purpose of SSIG and all the essential features needed to implement it. Those staff and students involved in the pilot can celebrate their successes and advocate for expanded, full implementation. </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p>
        </p:txBody>
      </p:sp>
      <p:sp>
        <p:nvSpPr>
          <p:cNvPr id="526" name="Google Shape;526;g34c29cddbf7_0_2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4c29cddbf7_0_3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4c29cddbf7_0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a:t>
            </a:r>
            <a:r>
              <a:rPr b="1" lang="en-US" sz="1200"/>
              <a:t> Notes:</a:t>
            </a:r>
            <a:r>
              <a:rPr lang="en-US" sz="1200"/>
              <a:t> </a:t>
            </a:r>
            <a:r>
              <a:rPr lang="en-US" sz="1200"/>
              <a:t>The purpose of piloting SSIG is to give the Adv. Tiers Team a chance to try out their plan with a small number of teachers and students before beginning full implementation. With success in mind, it is suggested the Tier 2 Team seek volunteer staff to participate in the pilot. People who want to learn the process are more likely to give it their best effort. </a:t>
            </a:r>
            <a:endParaRPr sz="1200"/>
          </a:p>
          <a:p>
            <a:pPr indent="0" lvl="0" marL="0" rtl="0" algn="l">
              <a:spcBef>
                <a:spcPts val="0"/>
              </a:spcBef>
              <a:spcAft>
                <a:spcPts val="0"/>
              </a:spcAft>
              <a:buClr>
                <a:schemeClr val="dk1"/>
              </a:buClr>
              <a:buSzPts val="1100"/>
              <a:buFont typeface="Arial"/>
              <a:buNone/>
            </a:pPr>
            <a:r>
              <a:t/>
            </a:r>
            <a:endParaRPr sz="1200">
              <a:highlight>
                <a:srgbClr val="00FF00"/>
              </a:highlight>
            </a:endParaRPr>
          </a:p>
          <a:p>
            <a:pPr indent="0" lvl="0" marL="0" rtl="0" algn="l">
              <a:spcBef>
                <a:spcPts val="0"/>
              </a:spcBef>
              <a:spcAft>
                <a:spcPts val="0"/>
              </a:spcAft>
              <a:buClr>
                <a:schemeClr val="dk1"/>
              </a:buClr>
              <a:buSzPts val="1100"/>
              <a:buFont typeface="Arial"/>
              <a:buNone/>
            </a:pPr>
            <a:r>
              <a:rPr lang="en-US" sz="1200"/>
              <a:t>When structuring a pilot in preschool or elementary, consider selecting up to four students from one grade level to participate in your pilot social skills group.  At the secondary level, possibly select up to 4 students from a grade level or team to participate in the group</a:t>
            </a:r>
            <a:endParaRPr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4c29cddbf7_0_3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34c29cddbf7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sz="1200"/>
              <a:t> </a:t>
            </a:r>
            <a:r>
              <a:rPr lang="en-US" sz="1200"/>
              <a:t>Begin your pilot early enough in the school year so you can implement the entire Adv. Tiers  system and SSIG process. Six to eight weeks would be the minimum time needed to fully implement your pilot. Some schools find it helpful to implement a pilot during the last trimester or semester of the school year which gives them ample time over the summer to plan for full implementation at the beginning of a new school year.</a:t>
            </a:r>
            <a:endParaRPr sz="1200"/>
          </a:p>
          <a:p>
            <a:pPr indent="0" lvl="0" marL="0" rtl="0" algn="l">
              <a:spcBef>
                <a:spcPts val="0"/>
              </a:spcBef>
              <a:spcAft>
                <a:spcPts val="0"/>
              </a:spcAft>
              <a:buClr>
                <a:schemeClr val="dk1"/>
              </a:buClr>
              <a:buSzPts val="1100"/>
              <a:buFont typeface="Arial"/>
              <a:buNone/>
            </a:pPr>
            <a:r>
              <a:t/>
            </a:r>
            <a:endParaRPr sz="1400">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4c29cddbf7_0_3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34c29cddbf7_0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a:t>
            </a:r>
            <a:r>
              <a:rPr b="1" lang="en-US" sz="1200"/>
              <a:t> Notes</a:t>
            </a:r>
            <a:r>
              <a:rPr lang="en-US" sz="1200"/>
              <a:t>: </a:t>
            </a:r>
            <a:r>
              <a:rPr lang="en-US" sz="1200"/>
              <a:t>Your Adv. Tiers  Team has spent a great deal of time developing your systems for the SSIG intervention. A pilot gives you a chance to test how your plan works. Once your team has a small number of volunteers for the SSIG pilot, you will need to provide an overview of SSIG to give them the background knowledge to implement the intervention as designed. </a:t>
            </a:r>
            <a:r>
              <a:rPr lang="en-US" sz="1200"/>
              <a:t>Be sure to plan for all of the essential features of SSIG during the pilot (student identification process, roles, social skills assessment and lesson plans WPR, reinforcers and teaching stakeholders). </a:t>
            </a:r>
            <a:endParaRPr sz="1200"/>
          </a:p>
          <a:p>
            <a:pPr indent="0" lvl="0" marL="0" rtl="0" algn="l">
              <a:spcBef>
                <a:spcPts val="0"/>
              </a:spcBef>
              <a:spcAft>
                <a:spcPts val="0"/>
              </a:spcAft>
              <a:buNone/>
            </a:pPr>
            <a:r>
              <a:rPr lang="en-US" sz="1200"/>
              <a:t>Teachers and the team will collect data (e.g. FACTS) to identify students whose function of behavior is to obtain or avoid peer interactions, or avoid  non-preferred tasks.  These students  will likely be a good fit for SSIG.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34c29cddbf7_0_3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34c29cddbf7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 .</a:t>
            </a:r>
            <a:r>
              <a:rPr lang="en-US" sz="1200"/>
              <a:t> </a:t>
            </a:r>
            <a:r>
              <a:rPr lang="en-US" sz="1200"/>
              <a:t>As a team, finalize your plan to implement your pilot.  </a:t>
            </a:r>
            <a:endParaRPr sz="1200"/>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4c29cddbf7_0_3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lang="en-US" sz="1200"/>
              <a:t>  What steps do you need to add to your action plan?  </a:t>
            </a:r>
            <a:endParaRPr sz="1200"/>
          </a:p>
        </p:txBody>
      </p:sp>
      <p:sp>
        <p:nvSpPr>
          <p:cNvPr id="555" name="Google Shape;555;g34c29cddbf7_0_3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4c29cddbf7_0_3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4c29cddbf7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sz="1200"/>
              <a:t>  </a:t>
            </a:r>
            <a:r>
              <a:rPr lang="en-US" sz="1200"/>
              <a:t>One important advantage of a pilot is the opportunity to practice collecting evaluation data and subsequently using that data to make adjustments prior to full implementation.</a:t>
            </a:r>
            <a:endParaRP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4" name="Google Shape;254;p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en-US"/>
              <a:t>Trainer Notes:</a:t>
            </a:r>
            <a:r>
              <a:rPr b="0" lang="en-US"/>
              <a:t>  </a:t>
            </a:r>
            <a:r>
              <a:rPr lang="en-US">
                <a:latin typeface="Arial"/>
                <a:ea typeface="Arial"/>
                <a:cs typeface="Arial"/>
                <a:sym typeface="Arial"/>
              </a:rPr>
              <a:t>Facilitator: Select an attention signal. </a:t>
            </a:r>
            <a:endParaRPr/>
          </a:p>
          <a:p>
            <a:pPr indent="0" lvl="0" marL="0" rtl="0" algn="l">
              <a:lnSpc>
                <a:spcPct val="100000"/>
              </a:lnSpc>
              <a:spcBef>
                <a:spcPts val="0"/>
              </a:spcBef>
              <a:spcAft>
                <a:spcPts val="0"/>
              </a:spcAft>
              <a:buSzPts val="1400"/>
              <a:buNone/>
            </a:pPr>
            <a:r>
              <a:rPr b="1" lang="en-US"/>
              <a:t>To Know/To Say:</a:t>
            </a:r>
            <a:r>
              <a:rPr b="0" lang="en-US"/>
              <a:t>  </a:t>
            </a:r>
            <a:r>
              <a:rPr lang="en-US">
                <a:latin typeface="Arial"/>
                <a:ea typeface="Arial"/>
                <a:cs typeface="Arial"/>
                <a:sym typeface="Arial"/>
              </a:rPr>
              <a:t>“One of our agreements is to follow the attention signal.”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team will work with your school to develop an attention signal you will use in every setting.”</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“In order to get all of you focused after discussions, activities or breaks,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I </a:t>
            </a:r>
            <a:r>
              <a:rPr lang="en-US" u="none">
                <a:latin typeface="Arial"/>
                <a:ea typeface="Arial"/>
                <a:cs typeface="Arial"/>
                <a:sym typeface="Arial"/>
              </a:rPr>
              <a:t>will __________________</a:t>
            </a:r>
            <a:r>
              <a:rPr lang="en-US" u="none">
                <a:solidFill>
                  <a:srgbClr val="FF0000"/>
                </a:solidFill>
                <a:latin typeface="Arial"/>
                <a:ea typeface="Arial"/>
                <a:cs typeface="Arial"/>
                <a:sym typeface="Arial"/>
              </a:rPr>
              <a:t>______________________</a:t>
            </a:r>
            <a:r>
              <a:rPr lang="en-US">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rPr lang="en-US">
                <a:solidFill>
                  <a:srgbClr val="FF0000"/>
                </a:solidFill>
                <a:latin typeface="Arial"/>
                <a:ea typeface="Arial"/>
                <a:cs typeface="Arial"/>
                <a:sym typeface="Arial"/>
              </a:rPr>
              <a:t>	(</a:t>
            </a:r>
            <a:r>
              <a:rPr b="1" lang="en-US" u="none">
                <a:solidFill>
                  <a:srgbClr val="FF0000"/>
                </a:solidFill>
                <a:latin typeface="Arial"/>
                <a:ea typeface="Arial"/>
                <a:cs typeface="Arial"/>
                <a:sym typeface="Arial"/>
              </a:rPr>
              <a:t>Insert your attention signal here</a:t>
            </a:r>
            <a:r>
              <a:rPr lang="en-US" u="none">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t/>
            </a:r>
            <a:endParaRPr u="none">
              <a:solidFill>
                <a:srgbClr val="FF0000"/>
              </a:solidFill>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task will be to finish your sentence, quiet your voice and ____________________________.”</a:t>
            </a:r>
            <a:endParaRPr/>
          </a:p>
          <a:p>
            <a:pPr indent="0" lvl="0" marL="0" rtl="0" algn="l">
              <a:lnSpc>
                <a:spcPct val="100000"/>
              </a:lnSpc>
              <a:spcBef>
                <a:spcPts val="0"/>
              </a:spcBef>
              <a:spcAft>
                <a:spcPts val="0"/>
              </a:spcAft>
              <a:buSzPts val="1400"/>
              <a:buNone/>
            </a:pPr>
            <a:r>
              <a:rPr lang="en-US">
                <a:latin typeface="Arial"/>
                <a:ea typeface="Arial"/>
                <a:cs typeface="Arial"/>
                <a:sym typeface="Arial"/>
              </a:rPr>
              <a:t>							(</a:t>
            </a:r>
            <a:r>
              <a:rPr b="1" lang="en-US">
                <a:latin typeface="Arial"/>
                <a:ea typeface="Arial"/>
                <a:cs typeface="Arial"/>
                <a:sym typeface="Arial"/>
              </a:rPr>
              <a:t>Insert what you want participants to do</a:t>
            </a:r>
            <a:r>
              <a:rPr lang="en-US">
                <a:latin typeface="Arial"/>
                <a:ea typeface="Arial"/>
                <a:cs typeface="Arial"/>
                <a:sym typeface="Arial"/>
              </a:rPr>
              <a:t>.)</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255" name="Google Shape;255;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4c29cddbf7_0_3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34c29cddbf7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sz="1200"/>
              <a:t>: </a:t>
            </a:r>
            <a:r>
              <a:rPr lang="en-US" sz="1200"/>
              <a:t>As was described in detail in Intervention Data Decision Rules course, monitoring fidelity of implementation is an important step to ensure SSIG was implemented as the intervention is designed. Through reviews of intervention data, the  Team will learn of common implementation errors, such as:</a:t>
            </a:r>
            <a:endParaRPr sz="1200">
              <a:highlight>
                <a:srgbClr val="FF9900"/>
              </a:highlight>
            </a:endParaRPr>
          </a:p>
          <a:p>
            <a:pPr indent="0" lvl="0" marL="0" rtl="0" algn="l">
              <a:spcBef>
                <a:spcPts val="0"/>
              </a:spcBef>
              <a:spcAft>
                <a:spcPts val="0"/>
              </a:spcAft>
              <a:buClr>
                <a:schemeClr val="dk1"/>
              </a:buClr>
              <a:buSzPts val="1100"/>
              <a:buFont typeface="Arial"/>
              <a:buNone/>
            </a:pPr>
            <a:r>
              <a:t/>
            </a:r>
            <a:endParaRPr sz="1200"/>
          </a:p>
          <a:p>
            <a:pPr indent="0" lvl="0" marL="457200" rtl="0" algn="l">
              <a:spcBef>
                <a:spcPts val="0"/>
              </a:spcBef>
              <a:spcAft>
                <a:spcPts val="0"/>
              </a:spcAft>
              <a:buClr>
                <a:schemeClr val="dk1"/>
              </a:buClr>
              <a:buSzPts val="1100"/>
              <a:buFont typeface="Arial"/>
              <a:buNone/>
            </a:pPr>
            <a:r>
              <a:t/>
            </a:r>
            <a:endParaRPr sz="1200"/>
          </a:p>
          <a:p>
            <a:pPr indent="-304800" lvl="0" marL="457200" rtl="0" algn="l">
              <a:spcBef>
                <a:spcPts val="0"/>
              </a:spcBef>
              <a:spcAft>
                <a:spcPts val="0"/>
              </a:spcAft>
              <a:buClr>
                <a:schemeClr val="dk1"/>
              </a:buClr>
              <a:buSzPts val="1200"/>
              <a:buChar char="●"/>
            </a:pPr>
            <a:r>
              <a:rPr lang="en-US" sz="1200"/>
              <a:t>Baseline data not collected prior to implementation</a:t>
            </a:r>
            <a:endParaRPr sz="1200"/>
          </a:p>
          <a:p>
            <a:pPr indent="-304800" lvl="0" marL="457200" rtl="0" algn="l">
              <a:spcBef>
                <a:spcPts val="0"/>
              </a:spcBef>
              <a:spcAft>
                <a:spcPts val="0"/>
              </a:spcAft>
              <a:buClr>
                <a:schemeClr val="dk1"/>
              </a:buClr>
              <a:buSzPts val="1200"/>
              <a:buChar char="●"/>
            </a:pPr>
            <a:r>
              <a:rPr lang="en-US" sz="1200"/>
              <a:t>All teachers are not completing the WPR</a:t>
            </a:r>
            <a:endParaRPr sz="1200"/>
          </a:p>
          <a:p>
            <a:pPr indent="-304800" lvl="0" marL="457200" rtl="0" algn="l">
              <a:spcBef>
                <a:spcPts val="0"/>
              </a:spcBef>
              <a:spcAft>
                <a:spcPts val="0"/>
              </a:spcAft>
              <a:buClr>
                <a:schemeClr val="dk1"/>
              </a:buClr>
              <a:buSzPts val="1200"/>
              <a:buChar char="●"/>
            </a:pPr>
            <a:r>
              <a:rPr lang="en-US" sz="1200"/>
              <a:t>Teacher neglecting to provide feedback when marking WPR</a:t>
            </a:r>
            <a:endParaRPr sz="1200"/>
          </a:p>
          <a:p>
            <a:pPr indent="-304800" lvl="0" marL="457200" rtl="0" algn="l">
              <a:spcBef>
                <a:spcPts val="0"/>
              </a:spcBef>
              <a:spcAft>
                <a:spcPts val="0"/>
              </a:spcAft>
              <a:buClr>
                <a:schemeClr val="dk1"/>
              </a:buClr>
              <a:buSzPts val="1200"/>
              <a:buChar char="●"/>
            </a:pPr>
            <a:r>
              <a:rPr lang="en-US" sz="1200"/>
              <a:t>Negative comments written on WPR by staff or parents</a:t>
            </a:r>
            <a:endParaRPr sz="1200"/>
          </a:p>
          <a:p>
            <a:pPr indent="-304800" lvl="0" marL="457200" rtl="0" algn="l">
              <a:spcBef>
                <a:spcPts val="0"/>
              </a:spcBef>
              <a:spcAft>
                <a:spcPts val="0"/>
              </a:spcAft>
              <a:buClr>
                <a:schemeClr val="dk1"/>
              </a:buClr>
              <a:buSzPts val="1200"/>
              <a:buChar char="●"/>
            </a:pPr>
            <a:r>
              <a:rPr lang="en-US" sz="1200"/>
              <a:t>WPR is not returned from home. </a:t>
            </a:r>
            <a:endParaRPr sz="1200"/>
          </a:p>
          <a:p>
            <a:pPr indent="-304800" lvl="0" marL="457200" rtl="0" algn="l">
              <a:spcBef>
                <a:spcPts val="0"/>
              </a:spcBef>
              <a:spcAft>
                <a:spcPts val="0"/>
              </a:spcAft>
              <a:buClr>
                <a:schemeClr val="dk1"/>
              </a:buClr>
              <a:buSzPts val="1200"/>
              <a:buChar char="●"/>
            </a:pPr>
            <a:r>
              <a:rPr lang="en-US" sz="1200"/>
              <a:t>Social Skills lessons did not include critical components. </a:t>
            </a:r>
            <a:endParaRPr sz="1200"/>
          </a:p>
          <a:p>
            <a:pPr indent="-304800" lvl="0" marL="457200" rtl="0" algn="l">
              <a:spcBef>
                <a:spcPts val="0"/>
              </a:spcBef>
              <a:spcAft>
                <a:spcPts val="0"/>
              </a:spcAft>
              <a:buClr>
                <a:schemeClr val="dk1"/>
              </a:buClr>
              <a:buSzPts val="1200"/>
              <a:buChar char="●"/>
            </a:pPr>
            <a:r>
              <a:rPr lang="en-US" sz="1200"/>
              <a:t>Social Skills deficits were not accurately accessed. </a:t>
            </a:r>
            <a:endParaRPr sz="1200"/>
          </a:p>
          <a:p>
            <a:pPr indent="0" lvl="0" marL="0" rtl="0" algn="l">
              <a:spcBef>
                <a:spcPts val="0"/>
              </a:spcBef>
              <a:spcAft>
                <a:spcPts val="0"/>
              </a:spcAft>
              <a:buNone/>
            </a:pPr>
            <a:r>
              <a:rPr lang="en-US" sz="1200">
                <a:solidFill>
                  <a:srgbClr val="231F20"/>
                </a:solidFill>
              </a:rPr>
              <a:t>Problem-solve around the fidelity checks . What questions might your team ask? What next steps might take place as a result?</a:t>
            </a:r>
            <a:endParaRPr sz="1200">
              <a:solidFill>
                <a:srgbClr val="231F20"/>
              </a:solidFill>
            </a:endParaRPr>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4c29cddbf7_0_3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4c29cddbf7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sz="1200"/>
              <a:t> </a:t>
            </a:r>
            <a:r>
              <a:rPr lang="en-US" sz="1200"/>
              <a:t>Establishing an Effective, Efficient Adv. Tier  Team, at least one  Team agenda should offer a  place for members to evaluate the team’s process. If that data is not available, the Team should identify strengths and opportunities for improvement in their process through a conversation or team-developed survey. </a:t>
            </a:r>
            <a:endParaRPr sz="1200"/>
          </a:p>
          <a:p>
            <a:pPr indent="-304800" lvl="0" marL="457200" rtl="0" algn="l">
              <a:spcBef>
                <a:spcPts val="0"/>
              </a:spcBef>
              <a:spcAft>
                <a:spcPts val="0"/>
              </a:spcAft>
              <a:buSzPts val="1200"/>
              <a:buAutoNum type="arabicPeriod"/>
            </a:pPr>
            <a:r>
              <a:rPr lang="en-US" sz="1200"/>
              <a:t>The Pre-Meeting Organizer assists the team to focus on those students who have a questionable or poor response. </a:t>
            </a:r>
            <a:endParaRPr sz="1200"/>
          </a:p>
          <a:p>
            <a:pPr indent="-304800" lvl="0" marL="457200" rtl="0" algn="l">
              <a:spcBef>
                <a:spcPts val="0"/>
              </a:spcBef>
              <a:spcAft>
                <a:spcPts val="0"/>
              </a:spcAft>
              <a:buSzPts val="1200"/>
              <a:buAutoNum type="arabicPeriod"/>
            </a:pPr>
            <a:r>
              <a:rPr lang="en-US" sz="1200"/>
              <a:t>Data on student graphs give the team information about why the student may not be responding positively.  The team can then decide whether to give the intervention more time, modify or intensify the essential features of it. </a:t>
            </a:r>
            <a:endParaRPr sz="1200"/>
          </a:p>
          <a:p>
            <a:pPr indent="-304800" lvl="0" marL="457200" rtl="0" algn="l">
              <a:spcBef>
                <a:spcPts val="0"/>
              </a:spcBef>
              <a:spcAft>
                <a:spcPts val="0"/>
              </a:spcAft>
              <a:buSzPts val="1200"/>
              <a:buAutoNum type="arabicPeriod"/>
            </a:pPr>
            <a:r>
              <a:rPr lang="en-US" sz="1200"/>
              <a:t>Lack of participation and/or follow through with roles may also surface as a struggle during the pilot.  Supports needed by everyone involved in SSIG may need to be enhanced prior to full implementation.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4c29cddbf7_0_3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34c29cddbf7_0_3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 </a:t>
            </a:r>
            <a:endParaRPr b="1" sz="1200"/>
          </a:p>
          <a:p>
            <a:pPr indent="0" lvl="0" marL="0" rtl="0" algn="l">
              <a:lnSpc>
                <a:spcPct val="115000"/>
              </a:lnSpc>
              <a:spcBef>
                <a:spcPts val="0"/>
              </a:spcBef>
              <a:spcAft>
                <a:spcPts val="0"/>
              </a:spcAft>
              <a:buNone/>
            </a:pPr>
            <a:r>
              <a:rPr lang="en-US" sz="1200"/>
              <a:t>Remember social validity focuses on whether the goals, the intervention elements, and the anticipated outcomes are acceptable, socially relevant, and useful to students and to those who care about the student.</a:t>
            </a:r>
            <a:endParaRPr sz="1200"/>
          </a:p>
          <a:p>
            <a:pPr indent="0" lvl="0" marL="0" rtl="0" algn="l">
              <a:lnSpc>
                <a:spcPct val="115000"/>
              </a:lnSpc>
              <a:spcBef>
                <a:spcPts val="0"/>
              </a:spcBef>
              <a:spcAft>
                <a:spcPts val="0"/>
              </a:spcAft>
              <a:buClr>
                <a:schemeClr val="dk1"/>
              </a:buClr>
              <a:buSzPts val="1100"/>
              <a:buFont typeface="Arial"/>
              <a:buNone/>
            </a:pPr>
            <a:r>
              <a:rPr lang="en-US" sz="1200"/>
              <a:t> Teacher, parent and student social validity surveys will provide the Team with opinions about satisfaction of SSIG that will be used to guide planning for full implementation. Positive testimonials gained via social validity surveys are powerful tools to share with all staff as they are asked to implement SSIG.</a:t>
            </a:r>
            <a:endParaRPr sz="1200"/>
          </a:p>
          <a:p>
            <a:pPr indent="0" lvl="0" marL="0" rtl="0" algn="l">
              <a:lnSpc>
                <a:spcPct val="115000"/>
              </a:lnSpc>
              <a:spcBef>
                <a:spcPts val="0"/>
              </a:spcBef>
              <a:spcAft>
                <a:spcPts val="0"/>
              </a:spcAft>
              <a:buClr>
                <a:schemeClr val="dk1"/>
              </a:buClr>
              <a:buSzPts val="1100"/>
              <a:buFont typeface="Arial"/>
              <a:buNone/>
            </a:pPr>
            <a:r>
              <a:rPr lang="en-US" sz="1200">
                <a:solidFill>
                  <a:srgbClr val="231F20"/>
                </a:solidFill>
              </a:rPr>
              <a:t>As a team, problem-solve around the social validity check . What questions might your team ask? What next steps might take place as a result?</a:t>
            </a:r>
            <a:endParaRPr sz="1200">
              <a:solidFill>
                <a:srgbClr val="231F20"/>
              </a:solidFill>
            </a:endParaRPr>
          </a:p>
          <a:p>
            <a:pPr indent="0" lvl="0" marL="0" rtl="0" algn="l">
              <a:spcBef>
                <a:spcPts val="0"/>
              </a:spcBef>
              <a:spcAft>
                <a:spcPts val="0"/>
              </a:spcAft>
              <a:buNone/>
            </a:pPr>
            <a:r>
              <a:t/>
            </a:r>
            <a:endParaRPr sz="1200"/>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4c29cddbf7_0_37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34c29cddbf7_0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sz="1200"/>
              <a:t>: </a:t>
            </a:r>
            <a:r>
              <a:rPr lang="en-US" sz="1200"/>
              <a:t>When the SSIG pilot is complete and data has been collected, the team will want to analyze all the information to make decisions about full implementation. Weaknesses identified during the pilot assessment should be used to make revisions to systems and essential features of SSIG. Strengths and positive responses can be used in professional development for all staff, families and students. Finally, documents that were developed, such as the WPR, may be revised and made accessible to all staff.</a:t>
            </a:r>
            <a:endParaRPr sz="1200"/>
          </a:p>
          <a:p>
            <a:pPr indent="0" lvl="0" marL="0" rtl="0" algn="l">
              <a:spcBef>
                <a:spcPts val="0"/>
              </a:spcBef>
              <a:spcAft>
                <a:spcPts val="0"/>
              </a:spcAft>
              <a:buClr>
                <a:schemeClr val="dk1"/>
              </a:buClr>
              <a:buSzPts val="1100"/>
              <a:buFont typeface="Arial"/>
              <a:buNone/>
            </a:pPr>
            <a:r>
              <a:rPr lang="en-US" sz="1200">
                <a:highlight>
                  <a:srgbClr val="00FF00"/>
                </a:highlight>
              </a:rPr>
              <a:t> </a:t>
            </a:r>
            <a:endParaRPr sz="1200">
              <a:highlight>
                <a:srgbClr val="00FF00"/>
              </a:highlight>
            </a:endParaRPr>
          </a:p>
          <a:p>
            <a:pPr indent="0" lvl="0" marL="457200" rtl="0" algn="l">
              <a:spcBef>
                <a:spcPts val="0"/>
              </a:spcBef>
              <a:spcAft>
                <a:spcPts val="0"/>
              </a:spcAft>
              <a:buClr>
                <a:schemeClr val="dk1"/>
              </a:buClr>
              <a:buSzPts val="1100"/>
              <a:buFont typeface="Arial"/>
              <a:buNone/>
            </a:pPr>
            <a:r>
              <a:t/>
            </a:r>
            <a:endParaRPr sz="1200"/>
          </a:p>
          <a:p>
            <a:pPr indent="0" lvl="0" marL="0" rtl="0" algn="l">
              <a:lnSpc>
                <a:spcPct val="115000"/>
              </a:lnSpc>
              <a:spcBef>
                <a:spcPts val="0"/>
              </a:spcBef>
              <a:spcAft>
                <a:spcPts val="0"/>
              </a:spcAft>
              <a:buClr>
                <a:schemeClr val="dk1"/>
              </a:buClr>
              <a:buSzPts val="1100"/>
              <a:buFont typeface="Arial"/>
              <a:buNone/>
            </a:pPr>
            <a:r>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4c29cddbf7_0_3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34c29cddbf7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sz="1200"/>
              <a:t> </a:t>
            </a:r>
            <a:r>
              <a:rPr lang="en-US" sz="1200"/>
              <a:t>As a team, review the evaluation data from your pilot and discuss what went well and what was a challenge.  Were all the essential features of SSIG implemented? Based on your data, identify specific steps needed for full implementation and document on your action plan.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4c29cddbf7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 </a:t>
            </a:r>
            <a:r>
              <a:rPr lang="en-US" sz="1200"/>
              <a:t>As a team discuss if any revisions are needed and determine what, if any action steps are needed to ensure that your SSIG systems, data processes and practices are ready for full implementation.  </a:t>
            </a:r>
            <a:endParaRPr sz="1200"/>
          </a:p>
          <a:p>
            <a:pPr indent="0" lvl="0" marL="0" rtl="0" algn="l">
              <a:lnSpc>
                <a:spcPct val="100000"/>
              </a:lnSpc>
              <a:spcBef>
                <a:spcPts val="0"/>
              </a:spcBef>
              <a:spcAft>
                <a:spcPts val="0"/>
              </a:spcAft>
              <a:buSzPts val="1400"/>
              <a:buNone/>
            </a:pPr>
            <a:r>
              <a:rPr lang="en-US" sz="1200"/>
              <a:t>Depending on the needs of your building discuss what additional training is needed.  ( Self-Monitoring or FBA/BIP PD) </a:t>
            </a:r>
            <a:endParaRPr sz="1200"/>
          </a:p>
        </p:txBody>
      </p:sp>
      <p:sp>
        <p:nvSpPr>
          <p:cNvPr id="598" name="Google Shape;598;g34c29cddbf7_0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34c29cddbf7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  </a:t>
            </a:r>
            <a:r>
              <a:rPr lang="en-US" sz="1200"/>
              <a:t>The next step is for your team to engage in the next lesson which could be another Tier 2 Intervention or FBA/BIP process depending on the needs of your building.  </a:t>
            </a:r>
            <a:endParaRPr sz="1200"/>
          </a:p>
        </p:txBody>
      </p:sp>
      <p:sp>
        <p:nvSpPr>
          <p:cNvPr id="604" name="Google Shape;604;g34c29cddbf7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4c29cddbf7_0_3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Trainer notes: References </a:t>
            </a:r>
            <a:r>
              <a:rPr lang="en-US" u="sng">
                <a:solidFill>
                  <a:schemeClr val="hlink"/>
                </a:solidFill>
                <a:hlinkClick r:id="rId2"/>
              </a:rPr>
              <a:t>https://www.google.com/search?q=what+are+the+most+common+social+skills+group+categories&amp;sca_esv=dd7a44d3a29c5988&amp;rlz=1C1GCEU_enUS1082US1082&amp;ei=nJrUZ6CWJ_yfwN4Px_rNoAc&amp;oq=what+are+the+most+common+social+skills+group+cat&amp;gs_lp=Egxnd3Mtd2l6LXNlcnAiMHdoYXQgYXJlIHRoZSBtb3N0IGNvbW1vbiBzb2NpYWwgc2tpbGxzIGdyb3VwIGNhdCoCCAAyBRAhGKABMgUQIRigAUiyrQFQigNY3JcBcAF4AJABAZgBtAKgAYI7qgEINC40MC41LjG4AQHIAQD4AQGYAiegAtMqwgIKEAAYsAMY1gQYR8ICBBAhGArCAggQABiABBiiBMICBRAAGO8FwgIIEAAYogQYiQXCAggQIRigARjDBMICBRAhGKsCwgIFECEYnwWYAwCIBgGQBgiSBwY1LjMyLjKgB-v2AQ&amp;sclient=gws-wiz-serp</a:t>
            </a:r>
            <a:r>
              <a:rPr lang="en-US"/>
              <a:t> </a:t>
            </a:r>
            <a:endParaRPr/>
          </a:p>
          <a:p>
            <a:pPr indent="0" lvl="0" marL="0" rtl="0" algn="l">
              <a:lnSpc>
                <a:spcPct val="100000"/>
              </a:lnSpc>
              <a:spcBef>
                <a:spcPts val="0"/>
              </a:spcBef>
              <a:spcAft>
                <a:spcPts val="0"/>
              </a:spcAft>
              <a:buSzPts val="1400"/>
              <a:buNone/>
            </a:pPr>
            <a:r>
              <a:t/>
            </a:r>
            <a:endParaRPr/>
          </a:p>
          <a:p>
            <a:pPr indent="0" lvl="0" marL="0" rtl="0" algn="l">
              <a:spcBef>
                <a:spcPts val="0"/>
              </a:spcBef>
              <a:spcAft>
                <a:spcPts val="0"/>
              </a:spcAft>
              <a:buClr>
                <a:schemeClr val="dk1"/>
              </a:buClr>
              <a:buSzPts val="1100"/>
              <a:buFont typeface="Arial"/>
              <a:buNone/>
            </a:pPr>
            <a:r>
              <a:rPr lang="en-US" u="sng">
                <a:solidFill>
                  <a:schemeClr val="hlink"/>
                </a:solidFill>
                <a:hlinkClick r:id="rId3"/>
              </a:rPr>
              <a:t>https://www.google.com/search?q=Establishing+the+systems+for+Social+Skills+intervention&amp;rlz=1C1GCEU_enUS1082US1082&amp;oq=Establishing+the+systems+for+Social+Skills+intervention&amp;gs_lcrp=EgZjaHJvbWUyBggAEEUYOTIHCAEQIRigATIHCAIQIRigATIHCAMQIRigATIHCAQQIRigATIHCAUQIRirAjIHCAYQIRiPAtIBCjI3MzU5ajBqMTWoAgiwAgHxBTJmN0UXJBkr&amp;sourceid=chrome&amp;ie=UTF-8</a:t>
            </a:r>
            <a:r>
              <a:rPr lang="en-US"/>
              <a:t> </a:t>
            </a:r>
            <a:endParaRPr/>
          </a:p>
        </p:txBody>
      </p:sp>
      <p:sp>
        <p:nvSpPr>
          <p:cNvPr id="610" name="Google Shape;610;g34c29cddbf7_0_3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34c29cddbf7_0_3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 References </a:t>
            </a:r>
            <a:endParaRPr b="1" sz="1200"/>
          </a:p>
        </p:txBody>
      </p:sp>
      <p:sp>
        <p:nvSpPr>
          <p:cNvPr id="616" name="Google Shape;616;g34c29cddbf7_0_3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35ebac10805_0_2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2" name="Google Shape;622;g35ebac10805_0_2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  </a:t>
            </a:r>
            <a:r>
              <a:rPr lang="en-US" sz="1200"/>
              <a:t>Add your contact information.  </a:t>
            </a:r>
            <a:endParaRPr sz="1200"/>
          </a:p>
        </p:txBody>
      </p:sp>
      <p:sp>
        <p:nvSpPr>
          <p:cNvPr id="623" name="Google Shape;623;g35ebac10805_0_24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1" name="Google Shape;261;p7: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r>
              <a:rPr lang="en-US"/>
              <a:t>Facilitator: Select an introductions activity</a:t>
            </a:r>
            <a:endParaRPr b="0"/>
          </a:p>
          <a:p>
            <a:pPr indent="0" lvl="0" marL="0" rtl="0" algn="l">
              <a:lnSpc>
                <a:spcPct val="100000"/>
              </a:lnSpc>
              <a:spcBef>
                <a:spcPts val="0"/>
              </a:spcBef>
              <a:spcAft>
                <a:spcPts val="0"/>
              </a:spcAft>
              <a:buSzPts val="1400"/>
              <a:buNone/>
            </a:pPr>
            <a:r>
              <a:rPr b="1" lang="en-US"/>
              <a:t>To Know/To Say:</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262" name="Google Shape;262;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3e1b53e781_0_1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8" name="Google Shape;268;g33e1b53e781_0_1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lang="en-US">
                <a:solidFill>
                  <a:schemeClr val="dk1"/>
                </a:solidFill>
              </a:rPr>
              <a:t>Trainer Notes:  These are the handouts for this course.  They are available on the</a:t>
            </a:r>
            <a:r>
              <a:rPr lang="en-US" sz="1200">
                <a:solidFill>
                  <a:schemeClr val="dk1"/>
                </a:solidFill>
              </a:rPr>
              <a:t> </a:t>
            </a:r>
            <a:r>
              <a:rPr lang="en-US" sz="1200" u="sng">
                <a:solidFill>
                  <a:srgbClr val="0000FF"/>
                </a:solidFill>
                <a:hlinkClick r:id="rId2">
                  <a:extLst>
                    <a:ext uri="{A12FA001-AC4F-418D-AE19-62706E023703}">
                      <ahyp:hlinkClr val="tx"/>
                    </a:ext>
                  </a:extLst>
                </a:hlinkClick>
              </a:rPr>
              <a:t>https://pbismissouri.org/</a:t>
            </a:r>
            <a:r>
              <a:rPr lang="en-US">
                <a:solidFill>
                  <a:schemeClr val="dk1"/>
                </a:solidFill>
              </a:rPr>
              <a:t> website.  You can also download and create a google folder to share them with participants.  </a:t>
            </a:r>
            <a:endParaRPr>
              <a:solidFill>
                <a:schemeClr val="dk1"/>
              </a:solidFil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3e1b53e781_0_1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 name="Google Shape;274;g33e1b53e781_0_1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This lesson provides SW-PBS teams with a guide for how to communicate and teach staff, families and students about </a:t>
            </a:r>
            <a:r>
              <a:rPr lang="en-US"/>
              <a:t>SSIG</a:t>
            </a:r>
            <a:r>
              <a:rPr b="0" lang="en-US"/>
              <a:t>  It also provides examples and recommendations on how to pilot the intervention before beginning implementing fully.   </a:t>
            </a:r>
            <a:endParaRPr b="0"/>
          </a:p>
          <a:p>
            <a:pPr indent="0" lvl="0" marL="0" rtl="0" algn="l">
              <a:lnSpc>
                <a:spcPct val="100000"/>
              </a:lnSpc>
              <a:spcBef>
                <a:spcPts val="0"/>
              </a:spcBef>
              <a:spcAft>
                <a:spcPts val="0"/>
              </a:spcAft>
              <a:buSzPts val="1400"/>
              <a:buNone/>
            </a:pPr>
            <a:r>
              <a:t/>
            </a:r>
            <a:endParaRPr/>
          </a:p>
          <a:p>
            <a:pPr indent="0" lvl="0" marL="0" rtl="0" algn="l">
              <a:spcBef>
                <a:spcPts val="0"/>
              </a:spcBef>
              <a:spcAft>
                <a:spcPts val="0"/>
              </a:spcAft>
              <a:buClr>
                <a:srgbClr val="000000"/>
              </a:buClr>
              <a:buSzPts val="1400"/>
              <a:buFont typeface="Arial"/>
              <a:buNone/>
            </a:pPr>
            <a:r>
              <a:t/>
            </a:r>
            <a:endParaRPr/>
          </a:p>
          <a:p>
            <a:pPr indent="0" lvl="0" marL="0" rtl="0" algn="l">
              <a:lnSpc>
                <a:spcPct val="100000"/>
              </a:lnSpc>
              <a:spcBef>
                <a:spcPts val="0"/>
              </a:spcBef>
              <a:spcAft>
                <a:spcPts val="0"/>
              </a:spcAft>
              <a:buSzPts val="1400"/>
              <a:buNone/>
            </a:pPr>
            <a:r>
              <a:t/>
            </a:r>
            <a:endParaRPr/>
          </a:p>
        </p:txBody>
      </p:sp>
      <p:sp>
        <p:nvSpPr>
          <p:cNvPr id="275" name="Google Shape;275;g33e1b53e781_0_12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3e1b53e781_0_5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sz="1200"/>
              <a:t>Trainer Notes:</a:t>
            </a:r>
            <a:r>
              <a:rPr b="1" lang="en-US" sz="1200"/>
              <a:t> </a:t>
            </a:r>
            <a:r>
              <a:rPr lang="en-US"/>
              <a:t> </a:t>
            </a:r>
            <a:r>
              <a:rPr b="1" lang="en-US"/>
              <a:t> </a:t>
            </a:r>
            <a:r>
              <a:rPr lang="en-US" sz="1200"/>
              <a:t>These are the prerequisites that your team should have participated in prior to engaging with this content. </a:t>
            </a:r>
            <a:endParaRPr sz="1200"/>
          </a:p>
        </p:txBody>
      </p:sp>
      <p:sp>
        <p:nvSpPr>
          <p:cNvPr id="281" name="Google Shape;281;g33e1b53e781_0_5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30"/>
          <p:cNvSpPr txBox="1"/>
          <p:nvPr>
            <p:ph type="ctrTitle"/>
          </p:nvPr>
        </p:nvSpPr>
        <p:spPr>
          <a:xfrm>
            <a:off x="914400" y="461424"/>
            <a:ext cx="10363200" cy="1470024"/>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0" name="Google Shape;10;p30"/>
          <p:cNvSpPr txBox="1"/>
          <p:nvPr>
            <p:ph idx="1" type="subTitle"/>
          </p:nvPr>
        </p:nvSpPr>
        <p:spPr>
          <a:xfrm>
            <a:off x="1828801" y="2004134"/>
            <a:ext cx="8534399" cy="650289"/>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640"/>
              </a:spcBef>
              <a:spcAft>
                <a:spcPts val="0"/>
              </a:spcAft>
              <a:buClr>
                <a:srgbClr val="FF0000"/>
              </a:buClr>
              <a:buSzPts val="3200"/>
              <a:buFont typeface="Arial"/>
              <a:buNone/>
              <a:defRPr b="0" i="0" sz="3200" u="none" cap="none" strike="noStrike">
                <a:solidFill>
                  <a:srgbClr val="FF0000"/>
                </a:solidFill>
                <a:latin typeface="Calibri"/>
                <a:ea typeface="Calibri"/>
                <a:cs typeface="Calibri"/>
                <a:sym typeface="Calibri"/>
              </a:defRPr>
            </a:lvl1pPr>
            <a:lvl2pPr lvl="1" marR="0" algn="ctr">
              <a:lnSpc>
                <a:spcPct val="100000"/>
              </a:lnSpc>
              <a:spcBef>
                <a:spcPts val="560"/>
              </a:spcBef>
              <a:spcAft>
                <a:spcPts val="0"/>
              </a:spcAft>
              <a:buClr>
                <a:srgbClr val="FF0000"/>
              </a:buClr>
              <a:buSzPts val="2800"/>
              <a:buFont typeface="Arial"/>
              <a:buNone/>
              <a:defRPr b="0" i="0" sz="2800" u="none" cap="none" strike="noStrike">
                <a:solidFill>
                  <a:srgbClr val="888888"/>
                </a:solidFill>
                <a:latin typeface="Calibri"/>
                <a:ea typeface="Calibri"/>
                <a:cs typeface="Calibri"/>
                <a:sym typeface="Calibri"/>
              </a:defRPr>
            </a:lvl2pPr>
            <a:lvl3pPr lvl="2" marR="0" algn="ctr">
              <a:lnSpc>
                <a:spcPct val="100000"/>
              </a:lnSpc>
              <a:spcBef>
                <a:spcPts val="480"/>
              </a:spcBef>
              <a:spcAft>
                <a:spcPts val="0"/>
              </a:spcAft>
              <a:buClr>
                <a:srgbClr val="FF0000"/>
              </a:buClr>
              <a:buSzPts val="2400"/>
              <a:buFont typeface="Arial"/>
              <a:buNone/>
              <a:defRPr b="0" i="0" sz="2400" u="none" cap="none" strike="noStrike">
                <a:solidFill>
                  <a:srgbClr val="888888"/>
                </a:solidFill>
                <a:latin typeface="Calibri"/>
                <a:ea typeface="Calibri"/>
                <a:cs typeface="Calibri"/>
                <a:sym typeface="Calibri"/>
              </a:defRPr>
            </a:lvl3pPr>
            <a:lvl4pPr lvl="3"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4pPr>
            <a:lvl5pPr lvl="4"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5pPr>
            <a:lvl6pPr lvl="5"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descr="MO_SWPBS_Logo-2011.jpg" id="11" name="Google Shape;11;p30"/>
          <p:cNvPicPr preferRelativeResize="0"/>
          <p:nvPr/>
        </p:nvPicPr>
        <p:blipFill rotWithShape="1">
          <a:blip r:embed="rId2">
            <a:alphaModFix/>
          </a:blip>
          <a:srcRect b="0" l="0" r="0" t="0"/>
          <a:stretch/>
        </p:blipFill>
        <p:spPr>
          <a:xfrm>
            <a:off x="4303184" y="2752995"/>
            <a:ext cx="3585632" cy="2766595"/>
          </a:xfrm>
          <a:prstGeom prst="rect">
            <a:avLst/>
          </a:prstGeom>
          <a:noFill/>
          <a:ln>
            <a:noFill/>
          </a:ln>
        </p:spPr>
      </p:pic>
      <p:pic>
        <p:nvPicPr>
          <p:cNvPr id="12" name="Google Shape;12;p30"/>
          <p:cNvPicPr preferRelativeResize="0"/>
          <p:nvPr/>
        </p:nvPicPr>
        <p:blipFill rotWithShape="1">
          <a:blip r:embed="rId3">
            <a:alphaModFix/>
          </a:blip>
          <a:srcRect b="0" l="0" r="0" t="0"/>
          <a:stretch/>
        </p:blipFill>
        <p:spPr>
          <a:xfrm>
            <a:off x="614910" y="5946771"/>
            <a:ext cx="694267" cy="577850"/>
          </a:xfrm>
          <a:prstGeom prst="rect">
            <a:avLst/>
          </a:prstGeom>
          <a:noFill/>
          <a:ln>
            <a:noFill/>
          </a:ln>
        </p:spPr>
      </p:pic>
      <p:sp>
        <p:nvSpPr>
          <p:cNvPr id="13" name="Google Shape;13;p30"/>
          <p:cNvSpPr txBox="1"/>
          <p:nvPr/>
        </p:nvSpPr>
        <p:spPr>
          <a:xfrm>
            <a:off x="1440411" y="5847930"/>
            <a:ext cx="2495549" cy="9540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50"/>
              <a:buFont typeface="Calibri"/>
              <a:buNone/>
            </a:pPr>
            <a:r>
              <a:rPr b="1" i="0" lang="en-US" sz="1400" u="none" cap="none" strike="noStrike">
                <a:solidFill>
                  <a:schemeClr val="dk1"/>
                </a:solidFill>
                <a:latin typeface="Calibri"/>
                <a:ea typeface="Calibri"/>
                <a:cs typeface="Calibri"/>
                <a:sym typeface="Calibri"/>
              </a:rPr>
              <a:t>MU Center for SW-PBS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College of Education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University of Missouri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Times New Roman"/>
              <a:ea typeface="Times New Roman"/>
              <a:cs typeface="Times New Roman"/>
              <a:sym typeface="Times New Roman"/>
            </a:endParaRPr>
          </a:p>
        </p:txBody>
      </p:sp>
      <p:pic>
        <p:nvPicPr>
          <p:cNvPr descr="M:\BD\SUGAI\PBIS LOGO-LARGE.TIF" id="14" name="Google Shape;14;p30"/>
          <p:cNvPicPr preferRelativeResize="0"/>
          <p:nvPr/>
        </p:nvPicPr>
        <p:blipFill rotWithShape="1">
          <a:blip r:embed="rId4">
            <a:alphaModFix/>
          </a:blip>
          <a:srcRect b="0" l="0" r="0" t="0"/>
          <a:stretch/>
        </p:blipFill>
        <p:spPr>
          <a:xfrm>
            <a:off x="10237399" y="5847930"/>
            <a:ext cx="1437217" cy="784224"/>
          </a:xfrm>
          <a:prstGeom prst="rect">
            <a:avLst/>
          </a:prstGeom>
          <a:noFill/>
          <a:ln>
            <a:noFill/>
          </a:ln>
        </p:spPr>
      </p:pic>
      <p:pic>
        <p:nvPicPr>
          <p:cNvPr descr="C:\Users\joann\Pictures\iPod Photo Cache\DESE-color.jpg" id="15" name="Google Shape;15;p30"/>
          <p:cNvPicPr preferRelativeResize="0"/>
          <p:nvPr/>
        </p:nvPicPr>
        <p:blipFill rotWithShape="1">
          <a:blip r:embed="rId5">
            <a:alphaModFix/>
          </a:blip>
          <a:srcRect b="0" l="0" r="0" t="0"/>
          <a:stretch/>
        </p:blipFill>
        <p:spPr>
          <a:xfrm>
            <a:off x="4627034" y="5618162"/>
            <a:ext cx="3596217" cy="9715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82" name="Shape 82"/>
        <p:cNvGrpSpPr/>
        <p:nvPr/>
      </p:nvGrpSpPr>
      <p:grpSpPr>
        <a:xfrm>
          <a:off x="0" y="0"/>
          <a:ext cx="0" cy="0"/>
          <a:chOff x="0" y="0"/>
          <a:chExt cx="0" cy="0"/>
        </a:xfrm>
      </p:grpSpPr>
      <p:sp>
        <p:nvSpPr>
          <p:cNvPr id="83" name="Google Shape;83;p39"/>
          <p:cNvSpPr txBox="1"/>
          <p:nvPr>
            <p:ph type="title"/>
          </p:nvPr>
        </p:nvSpPr>
        <p:spPr>
          <a:xfrm>
            <a:off x="609600" y="274638"/>
            <a:ext cx="10972800" cy="969961"/>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84" name="Google Shape;84;p39"/>
          <p:cNvSpPr txBox="1"/>
          <p:nvPr>
            <p:ph idx="1" type="body"/>
          </p:nvPr>
        </p:nvSpPr>
        <p:spPr>
          <a:xfrm>
            <a:off x="609600" y="1117600"/>
            <a:ext cx="10972800" cy="508859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85" name="Google Shape;85;p39"/>
          <p:cNvGrpSpPr/>
          <p:nvPr/>
        </p:nvGrpSpPr>
        <p:grpSpPr>
          <a:xfrm>
            <a:off x="16932" y="6211887"/>
            <a:ext cx="12191999" cy="658812"/>
            <a:chOff x="12700" y="6211407"/>
            <a:chExt cx="9144377" cy="659292"/>
          </a:xfrm>
        </p:grpSpPr>
        <p:sp>
          <p:nvSpPr>
            <p:cNvPr id="86" name="Google Shape;86;p39"/>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39"/>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39"/>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39"/>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type="objTx">
  <p:cSld name="OBJECT_WITH_CAPTION_TEXT">
    <p:spTree>
      <p:nvGrpSpPr>
        <p:cNvPr id="90" name="Shape 90"/>
        <p:cNvGrpSpPr/>
        <p:nvPr/>
      </p:nvGrpSpPr>
      <p:grpSpPr>
        <a:xfrm>
          <a:off x="0" y="0"/>
          <a:ext cx="0" cy="0"/>
          <a:chOff x="0" y="0"/>
          <a:chExt cx="0" cy="0"/>
        </a:xfrm>
      </p:grpSpPr>
      <p:sp>
        <p:nvSpPr>
          <p:cNvPr id="91" name="Google Shape;91;p41"/>
          <p:cNvSpPr txBox="1"/>
          <p:nvPr>
            <p:ph type="title"/>
          </p:nvPr>
        </p:nvSpPr>
        <p:spPr>
          <a:xfrm>
            <a:off x="609601" y="273051"/>
            <a:ext cx="4011084" cy="1162049"/>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2" name="Google Shape;92;p41"/>
          <p:cNvSpPr txBox="1"/>
          <p:nvPr>
            <p:ph idx="1" type="body"/>
          </p:nvPr>
        </p:nvSpPr>
        <p:spPr>
          <a:xfrm>
            <a:off x="4766733" y="273050"/>
            <a:ext cx="6815667" cy="5853112"/>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93" name="Google Shape;93;p41"/>
          <p:cNvSpPr txBox="1"/>
          <p:nvPr>
            <p:ph idx="2" type="body"/>
          </p:nvPr>
        </p:nvSpPr>
        <p:spPr>
          <a:xfrm>
            <a:off x="609601" y="1435101"/>
            <a:ext cx="4011084" cy="46910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280"/>
              </a:spcBef>
              <a:spcAft>
                <a:spcPts val="0"/>
              </a:spcAft>
              <a:buClr>
                <a:srgbClr val="FF0000"/>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algn="l">
              <a:lnSpc>
                <a:spcPct val="100000"/>
              </a:lnSpc>
              <a:spcBef>
                <a:spcPts val="240"/>
              </a:spcBef>
              <a:spcAft>
                <a:spcPts val="0"/>
              </a:spcAft>
              <a:buClr>
                <a:srgbClr val="FF0000"/>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algn="l">
              <a:lnSpc>
                <a:spcPct val="100000"/>
              </a:lnSpc>
              <a:spcBef>
                <a:spcPts val="200"/>
              </a:spcBef>
              <a:spcAft>
                <a:spcPts val="0"/>
              </a:spcAft>
              <a:buClr>
                <a:srgbClr val="FF0000"/>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94" name="Google Shape;94;p41"/>
          <p:cNvSpPr txBox="1"/>
          <p:nvPr>
            <p:ph idx="10" type="dt"/>
          </p:nvPr>
        </p:nvSpPr>
        <p:spPr>
          <a:xfrm>
            <a:off x="609600" y="6356351"/>
            <a:ext cx="2844799"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95" name="Google Shape;95;p41"/>
          <p:cNvSpPr txBox="1"/>
          <p:nvPr>
            <p:ph idx="11" type="ftr"/>
          </p:nvPr>
        </p:nvSpPr>
        <p:spPr>
          <a:xfrm>
            <a:off x="4165600" y="6356351"/>
            <a:ext cx="3860800"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96" name="Google Shape;96;p41"/>
          <p:cNvSpPr txBox="1"/>
          <p:nvPr>
            <p:ph idx="12" type="sldNum"/>
          </p:nvPr>
        </p:nvSpPr>
        <p:spPr>
          <a:xfrm>
            <a:off x="8737601" y="6356351"/>
            <a:ext cx="2844799"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7" name="Shape 97"/>
        <p:cNvGrpSpPr/>
        <p:nvPr/>
      </p:nvGrpSpPr>
      <p:grpSpPr>
        <a:xfrm>
          <a:off x="0" y="0"/>
          <a:ext cx="0" cy="0"/>
          <a:chOff x="0" y="0"/>
          <a:chExt cx="0" cy="0"/>
        </a:xfrm>
      </p:grpSpPr>
      <p:sp>
        <p:nvSpPr>
          <p:cNvPr id="98" name="Google Shape;98;g33e1b53e781_0_115"/>
          <p:cNvSpPr txBox="1"/>
          <p:nvPr>
            <p:ph type="title"/>
          </p:nvPr>
        </p:nvSpPr>
        <p:spPr>
          <a:xfrm>
            <a:off x="609600" y="274637"/>
            <a:ext cx="10972800" cy="11433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33e1b53e781_0_115"/>
          <p:cNvSpPr txBox="1"/>
          <p:nvPr>
            <p:ph idx="1" type="body"/>
          </p:nvPr>
        </p:nvSpPr>
        <p:spPr>
          <a:xfrm>
            <a:off x="609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rgbClr val="FF0000"/>
              </a:buClr>
              <a:buSzPts val="2800"/>
              <a:buFont typeface="Arial"/>
              <a:buChar char="•"/>
              <a:defRPr sz="2800"/>
            </a:lvl1pPr>
            <a:lvl2pPr indent="-381000" lvl="1" marL="914400" algn="l">
              <a:lnSpc>
                <a:spcPct val="100000"/>
              </a:lnSpc>
              <a:spcBef>
                <a:spcPts val="48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2900" lvl="3" marL="1828800" algn="l">
              <a:lnSpc>
                <a:spcPct val="100000"/>
              </a:lnSpc>
              <a:spcBef>
                <a:spcPts val="360"/>
              </a:spcBef>
              <a:spcAft>
                <a:spcPts val="0"/>
              </a:spcAft>
              <a:buClr>
                <a:srgbClr val="FF0000"/>
              </a:buClr>
              <a:buSzPts val="1800"/>
              <a:buFont typeface="Arial"/>
              <a:buChar char="•"/>
              <a:defRPr sz="1800"/>
            </a:lvl4pPr>
            <a:lvl5pPr indent="-342900" lvl="4" marL="2286000" algn="l">
              <a:lnSpc>
                <a:spcPct val="100000"/>
              </a:lnSpc>
              <a:spcBef>
                <a:spcPts val="360"/>
              </a:spcBef>
              <a:spcAft>
                <a:spcPts val="0"/>
              </a:spcAft>
              <a:buClr>
                <a:srgbClr val="FF0000"/>
              </a:buClr>
              <a:buSzPts val="1800"/>
              <a:buFont typeface="Arial"/>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100" name="Google Shape;100;g33e1b53e781_0_115"/>
          <p:cNvSpPr txBox="1"/>
          <p:nvPr>
            <p:ph idx="2" type="body"/>
          </p:nvPr>
        </p:nvSpPr>
        <p:spPr>
          <a:xfrm>
            <a:off x="6197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rgbClr val="FF0000"/>
              </a:buClr>
              <a:buSzPts val="2800"/>
              <a:buFont typeface="Arial"/>
              <a:buChar char="•"/>
              <a:defRPr sz="2800"/>
            </a:lvl1pPr>
            <a:lvl2pPr indent="-381000" lvl="1" marL="914400" algn="l">
              <a:lnSpc>
                <a:spcPct val="100000"/>
              </a:lnSpc>
              <a:spcBef>
                <a:spcPts val="48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2900" lvl="3" marL="1828800" algn="l">
              <a:lnSpc>
                <a:spcPct val="100000"/>
              </a:lnSpc>
              <a:spcBef>
                <a:spcPts val="360"/>
              </a:spcBef>
              <a:spcAft>
                <a:spcPts val="0"/>
              </a:spcAft>
              <a:buClr>
                <a:srgbClr val="FF0000"/>
              </a:buClr>
              <a:buSzPts val="1800"/>
              <a:buFont typeface="Arial"/>
              <a:buChar char="•"/>
              <a:defRPr sz="1800"/>
            </a:lvl4pPr>
            <a:lvl5pPr indent="-342900" lvl="4" marL="2286000" algn="l">
              <a:lnSpc>
                <a:spcPct val="100000"/>
              </a:lnSpc>
              <a:spcBef>
                <a:spcPts val="360"/>
              </a:spcBef>
              <a:spcAft>
                <a:spcPts val="0"/>
              </a:spcAft>
              <a:buClr>
                <a:srgbClr val="FF0000"/>
              </a:buClr>
              <a:buSzPts val="1800"/>
              <a:buFont typeface="Arial"/>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grpSp>
        <p:nvGrpSpPr>
          <p:cNvPr id="101" name="Google Shape;101;g33e1b53e781_0_115"/>
          <p:cNvGrpSpPr/>
          <p:nvPr/>
        </p:nvGrpSpPr>
        <p:grpSpPr>
          <a:xfrm>
            <a:off x="16933" y="6211404"/>
            <a:ext cx="12192095" cy="659249"/>
            <a:chOff x="12700" y="6211407"/>
            <a:chExt cx="9144300" cy="659249"/>
          </a:xfrm>
        </p:grpSpPr>
        <p:sp>
          <p:nvSpPr>
            <p:cNvPr id="102" name="Google Shape;102;g33e1b53e781_0_115"/>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g33e1b53e781_0_115"/>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 name="Google Shape;104;g33e1b53e781_0_115"/>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g33e1b53e781_0_115"/>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MO SW-PBS</a:t>
              </a:r>
              <a:endParaRPr b="0" i="0" sz="18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9" name="Shape 109"/>
        <p:cNvGrpSpPr/>
        <p:nvPr/>
      </p:nvGrpSpPr>
      <p:grpSpPr>
        <a:xfrm>
          <a:off x="0" y="0"/>
          <a:ext cx="0" cy="0"/>
          <a:chOff x="0" y="0"/>
          <a:chExt cx="0" cy="0"/>
        </a:xfrm>
      </p:grpSpPr>
      <p:sp>
        <p:nvSpPr>
          <p:cNvPr id="110" name="Google Shape;110;g35ebac10805_0_265"/>
          <p:cNvSpPr txBox="1"/>
          <p:nvPr>
            <p:ph type="ctrTitle"/>
          </p:nvPr>
        </p:nvSpPr>
        <p:spPr>
          <a:xfrm>
            <a:off x="914400" y="461424"/>
            <a:ext cx="10363200" cy="1470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
        <p:nvSpPr>
          <p:cNvPr id="111" name="Google Shape;111;g35ebac10805_0_265"/>
          <p:cNvSpPr txBox="1"/>
          <p:nvPr>
            <p:ph idx="1" type="subTitle"/>
          </p:nvPr>
        </p:nvSpPr>
        <p:spPr>
          <a:xfrm>
            <a:off x="1828801" y="2004133"/>
            <a:ext cx="8534400" cy="6504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700"/>
              </a:spcBef>
              <a:spcAft>
                <a:spcPts val="0"/>
              </a:spcAft>
              <a:buClr>
                <a:srgbClr val="FF0000"/>
              </a:buClr>
              <a:buSzPts val="3200"/>
              <a:buFont typeface="Arial"/>
              <a:buNone/>
              <a:defRPr b="0" i="0" sz="3200" u="none" cap="none" strike="noStrike">
                <a:solidFill>
                  <a:srgbClr val="FF0000"/>
                </a:solidFill>
                <a:latin typeface="Calibri"/>
                <a:ea typeface="Calibri"/>
                <a:cs typeface="Calibri"/>
                <a:sym typeface="Calibri"/>
              </a:defRPr>
            </a:lvl1pPr>
            <a:lvl2pPr lvl="1" marR="0" algn="ctr">
              <a:lnSpc>
                <a:spcPct val="100000"/>
              </a:lnSpc>
              <a:spcBef>
                <a:spcPts val="500"/>
              </a:spcBef>
              <a:spcAft>
                <a:spcPts val="0"/>
              </a:spcAft>
              <a:buClr>
                <a:srgbClr val="FF0000"/>
              </a:buClr>
              <a:buSzPts val="2800"/>
              <a:buFont typeface="Arial"/>
              <a:buNone/>
              <a:defRPr b="0" i="0" sz="2800" u="none" cap="none" strike="noStrike">
                <a:solidFill>
                  <a:srgbClr val="888888"/>
                </a:solidFill>
                <a:latin typeface="Calibri"/>
                <a:ea typeface="Calibri"/>
                <a:cs typeface="Calibri"/>
                <a:sym typeface="Calibri"/>
              </a:defRPr>
            </a:lvl2pPr>
            <a:lvl3pPr lvl="2" marR="0" algn="ctr">
              <a:lnSpc>
                <a:spcPct val="100000"/>
              </a:lnSpc>
              <a:spcBef>
                <a:spcPts val="500"/>
              </a:spcBef>
              <a:spcAft>
                <a:spcPts val="0"/>
              </a:spcAft>
              <a:buClr>
                <a:srgbClr val="FF0000"/>
              </a:buClr>
              <a:buSzPts val="2400"/>
              <a:buFont typeface="Arial"/>
              <a:buNone/>
              <a:defRPr b="0" i="0" sz="2400" u="none" cap="none" strike="noStrike">
                <a:solidFill>
                  <a:srgbClr val="888888"/>
                </a:solidFill>
                <a:latin typeface="Calibri"/>
                <a:ea typeface="Calibri"/>
                <a:cs typeface="Calibri"/>
                <a:sym typeface="Calibri"/>
              </a:defRPr>
            </a:lvl3pPr>
            <a:lvl4pPr lvl="3"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4pPr>
            <a:lvl5pPr lvl="4"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5pPr>
            <a:lvl6pPr lvl="5"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descr="MO_SWPBS_Logo-2011.jpg" id="112" name="Google Shape;112;g35ebac10805_0_265"/>
          <p:cNvPicPr preferRelativeResize="0"/>
          <p:nvPr/>
        </p:nvPicPr>
        <p:blipFill rotWithShape="1">
          <a:blip r:embed="rId2">
            <a:alphaModFix/>
          </a:blip>
          <a:srcRect b="0" l="0" r="0" t="0"/>
          <a:stretch/>
        </p:blipFill>
        <p:spPr>
          <a:xfrm>
            <a:off x="4303184" y="2752995"/>
            <a:ext cx="3585625" cy="2766597"/>
          </a:xfrm>
          <a:prstGeom prst="rect">
            <a:avLst/>
          </a:prstGeom>
          <a:noFill/>
          <a:ln>
            <a:noFill/>
          </a:ln>
        </p:spPr>
      </p:pic>
      <p:pic>
        <p:nvPicPr>
          <p:cNvPr id="113" name="Google Shape;113;g35ebac10805_0_265"/>
          <p:cNvPicPr preferRelativeResize="0"/>
          <p:nvPr/>
        </p:nvPicPr>
        <p:blipFill rotWithShape="1">
          <a:blip r:embed="rId3">
            <a:alphaModFix/>
          </a:blip>
          <a:srcRect b="0" l="0" r="0" t="0"/>
          <a:stretch/>
        </p:blipFill>
        <p:spPr>
          <a:xfrm>
            <a:off x="614911" y="5946771"/>
            <a:ext cx="694267" cy="577851"/>
          </a:xfrm>
          <a:prstGeom prst="rect">
            <a:avLst/>
          </a:prstGeom>
          <a:noFill/>
          <a:ln>
            <a:noFill/>
          </a:ln>
        </p:spPr>
      </p:pic>
      <p:sp>
        <p:nvSpPr>
          <p:cNvPr id="114" name="Google Shape;114;g35ebac10805_0_265"/>
          <p:cNvSpPr txBox="1"/>
          <p:nvPr/>
        </p:nvSpPr>
        <p:spPr>
          <a:xfrm>
            <a:off x="1440411" y="5847931"/>
            <a:ext cx="2495700" cy="954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alibri"/>
              <a:buNone/>
            </a:pPr>
            <a:r>
              <a:rPr b="1" i="0" lang="en-US" sz="1500" u="none" cap="none" strike="noStrike">
                <a:solidFill>
                  <a:schemeClr val="dk1"/>
                </a:solidFill>
                <a:latin typeface="Calibri"/>
                <a:ea typeface="Calibri"/>
                <a:cs typeface="Calibri"/>
                <a:sym typeface="Calibri"/>
              </a:rPr>
              <a:t>MU Center for SW-PBS</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400"/>
              <a:buFont typeface="Calibri"/>
              <a:buNone/>
            </a:pPr>
            <a:r>
              <a:rPr b="0" i="0" lang="en-US" sz="1500" u="none" cap="none" strike="noStrike">
                <a:solidFill>
                  <a:schemeClr val="dk1"/>
                </a:solidFill>
                <a:latin typeface="Calibri"/>
                <a:ea typeface="Calibri"/>
                <a:cs typeface="Calibri"/>
                <a:sym typeface="Calibri"/>
              </a:rPr>
              <a:t>College of Education</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400"/>
              <a:buFont typeface="Calibri"/>
              <a:buNone/>
            </a:pPr>
            <a:r>
              <a:rPr b="0" i="0" lang="en-US" sz="1500" u="none" cap="none" strike="noStrike">
                <a:solidFill>
                  <a:schemeClr val="dk1"/>
                </a:solidFill>
                <a:latin typeface="Calibri"/>
                <a:ea typeface="Calibri"/>
                <a:cs typeface="Calibri"/>
                <a:sym typeface="Calibri"/>
              </a:rPr>
              <a:t>University of Missouri</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Times New Roman"/>
              <a:ea typeface="Times New Roman"/>
              <a:cs typeface="Times New Roman"/>
              <a:sym typeface="Times New Roman"/>
            </a:endParaRPr>
          </a:p>
        </p:txBody>
      </p:sp>
      <p:pic>
        <p:nvPicPr>
          <p:cNvPr descr="M:\BD\SUGAI\PBIS LOGO-LARGE.TIF" id="115" name="Google Shape;115;g35ebac10805_0_265"/>
          <p:cNvPicPr preferRelativeResize="0"/>
          <p:nvPr/>
        </p:nvPicPr>
        <p:blipFill rotWithShape="1">
          <a:blip r:embed="rId4">
            <a:alphaModFix/>
          </a:blip>
          <a:srcRect b="0" l="0" r="0" t="0"/>
          <a:stretch/>
        </p:blipFill>
        <p:spPr>
          <a:xfrm>
            <a:off x="10237399" y="5847931"/>
            <a:ext cx="1437218" cy="784224"/>
          </a:xfrm>
          <a:prstGeom prst="rect">
            <a:avLst/>
          </a:prstGeom>
          <a:noFill/>
          <a:ln>
            <a:noFill/>
          </a:ln>
        </p:spPr>
      </p:pic>
      <p:pic>
        <p:nvPicPr>
          <p:cNvPr descr="C:\Users\joann\Pictures\iPod Photo Cache\DESE-color.jpg" id="116" name="Google Shape;116;g35ebac10805_0_265"/>
          <p:cNvPicPr preferRelativeResize="0"/>
          <p:nvPr/>
        </p:nvPicPr>
        <p:blipFill rotWithShape="1">
          <a:blip r:embed="rId5">
            <a:alphaModFix/>
          </a:blip>
          <a:srcRect b="0" l="0" r="0" t="0"/>
          <a:stretch/>
        </p:blipFill>
        <p:spPr>
          <a:xfrm>
            <a:off x="4627033" y="5618163"/>
            <a:ext cx="3596217" cy="97155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7" name="Shape 117"/>
        <p:cNvGrpSpPr/>
        <p:nvPr/>
      </p:nvGrpSpPr>
      <p:grpSpPr>
        <a:xfrm>
          <a:off x="0" y="0"/>
          <a:ext cx="0" cy="0"/>
          <a:chOff x="0" y="0"/>
          <a:chExt cx="0" cy="0"/>
        </a:xfrm>
      </p:grpSpPr>
      <p:sp>
        <p:nvSpPr>
          <p:cNvPr id="118" name="Google Shape;118;g35ebac10805_0_273"/>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
        <p:nvSpPr>
          <p:cNvPr id="119" name="Google Shape;119;g35ebac10805_0_273"/>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20" name="Google Shape;120;g35ebac10805_0_273"/>
          <p:cNvGrpSpPr/>
          <p:nvPr/>
        </p:nvGrpSpPr>
        <p:grpSpPr>
          <a:xfrm>
            <a:off x="16933" y="6211404"/>
            <a:ext cx="12192095" cy="659249"/>
            <a:chOff x="12700" y="6211407"/>
            <a:chExt cx="9144300" cy="659249"/>
          </a:xfrm>
        </p:grpSpPr>
        <p:sp>
          <p:nvSpPr>
            <p:cNvPr id="121" name="Google Shape;121;g35ebac10805_0_273"/>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22" name="Google Shape;122;g35ebac10805_0_273"/>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23" name="Google Shape;123;g35ebac10805_0_273"/>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24" name="Google Shape;124;g35ebac10805_0_273"/>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5" name="Shape 125"/>
        <p:cNvGrpSpPr/>
        <p:nvPr/>
      </p:nvGrpSpPr>
      <p:grpSpPr>
        <a:xfrm>
          <a:off x="0" y="0"/>
          <a:ext cx="0" cy="0"/>
          <a:chOff x="0" y="0"/>
          <a:chExt cx="0" cy="0"/>
        </a:xfrm>
      </p:grpSpPr>
      <p:sp>
        <p:nvSpPr>
          <p:cNvPr id="126" name="Google Shape;126;g35ebac10805_0_281"/>
          <p:cNvSpPr txBox="1"/>
          <p:nvPr>
            <p:ph type="title"/>
          </p:nvPr>
        </p:nvSpPr>
        <p:spPr>
          <a:xfrm>
            <a:off x="609600" y="274637"/>
            <a:ext cx="10972800" cy="11433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27" name="Google Shape;127;g35ebac10805_0_281"/>
          <p:cNvSpPr txBox="1"/>
          <p:nvPr>
            <p:ph idx="1" type="body"/>
          </p:nvPr>
        </p:nvSpPr>
        <p:spPr>
          <a:xfrm>
            <a:off x="609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00"/>
              </a:spcBef>
              <a:spcAft>
                <a:spcPts val="0"/>
              </a:spcAft>
              <a:buClr>
                <a:srgbClr val="FF0000"/>
              </a:buClr>
              <a:buSzPts val="2800"/>
              <a:buFont typeface="Arial"/>
              <a:buChar char="•"/>
              <a:defRPr sz="2800"/>
            </a:lvl1pPr>
            <a:lvl2pPr indent="-381000" lvl="1" marL="914400" algn="l">
              <a:lnSpc>
                <a:spcPct val="100000"/>
              </a:lnSpc>
              <a:spcBef>
                <a:spcPts val="50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9250" lvl="3" marL="1828800" algn="l">
              <a:lnSpc>
                <a:spcPct val="100000"/>
              </a:lnSpc>
              <a:spcBef>
                <a:spcPts val="400"/>
              </a:spcBef>
              <a:spcAft>
                <a:spcPts val="0"/>
              </a:spcAft>
              <a:buClr>
                <a:srgbClr val="FF0000"/>
              </a:buClr>
              <a:buSzPts val="1900"/>
              <a:buFont typeface="Arial"/>
              <a:buChar char="•"/>
              <a:defRPr sz="1900"/>
            </a:lvl4pPr>
            <a:lvl5pPr indent="-349250" lvl="4" marL="2286000" algn="l">
              <a:lnSpc>
                <a:spcPct val="100000"/>
              </a:lnSpc>
              <a:spcBef>
                <a:spcPts val="400"/>
              </a:spcBef>
              <a:spcAft>
                <a:spcPts val="0"/>
              </a:spcAft>
              <a:buClr>
                <a:srgbClr val="FF0000"/>
              </a:buClr>
              <a:buSzPts val="1900"/>
              <a:buFont typeface="Arial"/>
              <a:buChar char="•"/>
              <a:defRPr sz="1900"/>
            </a:lvl5pPr>
            <a:lvl6pPr indent="-349250" lvl="5" marL="2743200" algn="l">
              <a:lnSpc>
                <a:spcPct val="100000"/>
              </a:lnSpc>
              <a:spcBef>
                <a:spcPts val="400"/>
              </a:spcBef>
              <a:spcAft>
                <a:spcPts val="0"/>
              </a:spcAft>
              <a:buClr>
                <a:schemeClr val="dk1"/>
              </a:buClr>
              <a:buSzPts val="1900"/>
              <a:buChar char="•"/>
              <a:defRPr sz="1900"/>
            </a:lvl6pPr>
            <a:lvl7pPr indent="-349250" lvl="6" marL="3200400" algn="l">
              <a:lnSpc>
                <a:spcPct val="100000"/>
              </a:lnSpc>
              <a:spcBef>
                <a:spcPts val="400"/>
              </a:spcBef>
              <a:spcAft>
                <a:spcPts val="0"/>
              </a:spcAft>
              <a:buClr>
                <a:schemeClr val="dk1"/>
              </a:buClr>
              <a:buSzPts val="1900"/>
              <a:buChar char="•"/>
              <a:defRPr sz="1900"/>
            </a:lvl7pPr>
            <a:lvl8pPr indent="-349250" lvl="7" marL="3657600" algn="l">
              <a:lnSpc>
                <a:spcPct val="100000"/>
              </a:lnSpc>
              <a:spcBef>
                <a:spcPts val="400"/>
              </a:spcBef>
              <a:spcAft>
                <a:spcPts val="0"/>
              </a:spcAft>
              <a:buClr>
                <a:schemeClr val="dk1"/>
              </a:buClr>
              <a:buSzPts val="1900"/>
              <a:buChar char="•"/>
              <a:defRPr sz="1900"/>
            </a:lvl8pPr>
            <a:lvl9pPr indent="-349250" lvl="8" marL="4114800" algn="l">
              <a:lnSpc>
                <a:spcPct val="100000"/>
              </a:lnSpc>
              <a:spcBef>
                <a:spcPts val="400"/>
              </a:spcBef>
              <a:spcAft>
                <a:spcPts val="0"/>
              </a:spcAft>
              <a:buClr>
                <a:schemeClr val="dk1"/>
              </a:buClr>
              <a:buSzPts val="1900"/>
              <a:buChar char="•"/>
              <a:defRPr sz="1900"/>
            </a:lvl9pPr>
          </a:lstStyle>
          <a:p/>
        </p:txBody>
      </p:sp>
      <p:sp>
        <p:nvSpPr>
          <p:cNvPr id="128" name="Google Shape;128;g35ebac10805_0_281"/>
          <p:cNvSpPr txBox="1"/>
          <p:nvPr>
            <p:ph idx="2" type="body"/>
          </p:nvPr>
        </p:nvSpPr>
        <p:spPr>
          <a:xfrm>
            <a:off x="6197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00"/>
              </a:spcBef>
              <a:spcAft>
                <a:spcPts val="0"/>
              </a:spcAft>
              <a:buClr>
                <a:srgbClr val="FF0000"/>
              </a:buClr>
              <a:buSzPts val="2800"/>
              <a:buFont typeface="Arial"/>
              <a:buChar char="•"/>
              <a:defRPr sz="2800"/>
            </a:lvl1pPr>
            <a:lvl2pPr indent="-381000" lvl="1" marL="914400" algn="l">
              <a:lnSpc>
                <a:spcPct val="100000"/>
              </a:lnSpc>
              <a:spcBef>
                <a:spcPts val="50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9250" lvl="3" marL="1828800" algn="l">
              <a:lnSpc>
                <a:spcPct val="100000"/>
              </a:lnSpc>
              <a:spcBef>
                <a:spcPts val="400"/>
              </a:spcBef>
              <a:spcAft>
                <a:spcPts val="0"/>
              </a:spcAft>
              <a:buClr>
                <a:srgbClr val="FF0000"/>
              </a:buClr>
              <a:buSzPts val="1900"/>
              <a:buFont typeface="Arial"/>
              <a:buChar char="•"/>
              <a:defRPr sz="1900"/>
            </a:lvl4pPr>
            <a:lvl5pPr indent="-349250" lvl="4" marL="2286000" algn="l">
              <a:lnSpc>
                <a:spcPct val="100000"/>
              </a:lnSpc>
              <a:spcBef>
                <a:spcPts val="400"/>
              </a:spcBef>
              <a:spcAft>
                <a:spcPts val="0"/>
              </a:spcAft>
              <a:buClr>
                <a:srgbClr val="FF0000"/>
              </a:buClr>
              <a:buSzPts val="1900"/>
              <a:buFont typeface="Arial"/>
              <a:buChar char="•"/>
              <a:defRPr sz="1900"/>
            </a:lvl5pPr>
            <a:lvl6pPr indent="-349250" lvl="5" marL="2743200" algn="l">
              <a:lnSpc>
                <a:spcPct val="100000"/>
              </a:lnSpc>
              <a:spcBef>
                <a:spcPts val="400"/>
              </a:spcBef>
              <a:spcAft>
                <a:spcPts val="0"/>
              </a:spcAft>
              <a:buClr>
                <a:schemeClr val="dk1"/>
              </a:buClr>
              <a:buSzPts val="1900"/>
              <a:buChar char="•"/>
              <a:defRPr sz="1900"/>
            </a:lvl6pPr>
            <a:lvl7pPr indent="-349250" lvl="6" marL="3200400" algn="l">
              <a:lnSpc>
                <a:spcPct val="100000"/>
              </a:lnSpc>
              <a:spcBef>
                <a:spcPts val="400"/>
              </a:spcBef>
              <a:spcAft>
                <a:spcPts val="0"/>
              </a:spcAft>
              <a:buClr>
                <a:schemeClr val="dk1"/>
              </a:buClr>
              <a:buSzPts val="1900"/>
              <a:buChar char="•"/>
              <a:defRPr sz="1900"/>
            </a:lvl7pPr>
            <a:lvl8pPr indent="-349250" lvl="7" marL="3657600" algn="l">
              <a:lnSpc>
                <a:spcPct val="100000"/>
              </a:lnSpc>
              <a:spcBef>
                <a:spcPts val="400"/>
              </a:spcBef>
              <a:spcAft>
                <a:spcPts val="0"/>
              </a:spcAft>
              <a:buClr>
                <a:schemeClr val="dk1"/>
              </a:buClr>
              <a:buSzPts val="1900"/>
              <a:buChar char="•"/>
              <a:defRPr sz="1900"/>
            </a:lvl8pPr>
            <a:lvl9pPr indent="-349250" lvl="8" marL="4114800" algn="l">
              <a:lnSpc>
                <a:spcPct val="100000"/>
              </a:lnSpc>
              <a:spcBef>
                <a:spcPts val="400"/>
              </a:spcBef>
              <a:spcAft>
                <a:spcPts val="0"/>
              </a:spcAft>
              <a:buClr>
                <a:schemeClr val="dk1"/>
              </a:buClr>
              <a:buSzPts val="1900"/>
              <a:buChar char="•"/>
              <a:defRPr sz="1900"/>
            </a:lvl9pPr>
          </a:lstStyle>
          <a:p/>
        </p:txBody>
      </p:sp>
      <p:grpSp>
        <p:nvGrpSpPr>
          <p:cNvPr id="129" name="Google Shape;129;g35ebac10805_0_281"/>
          <p:cNvGrpSpPr/>
          <p:nvPr/>
        </p:nvGrpSpPr>
        <p:grpSpPr>
          <a:xfrm>
            <a:off x="16933" y="6211401"/>
            <a:ext cx="12192095" cy="659249"/>
            <a:chOff x="12700" y="6211407"/>
            <a:chExt cx="9144300" cy="659249"/>
          </a:xfrm>
        </p:grpSpPr>
        <p:sp>
          <p:nvSpPr>
            <p:cNvPr id="130" name="Google Shape;130;g35ebac10805_0_281"/>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31" name="Google Shape;131;g35ebac10805_0_281"/>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32" name="Google Shape;132;g35ebac10805_0_281"/>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33" name="Google Shape;133;g35ebac10805_0_281"/>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MO SW-PBS</a:t>
              </a:r>
              <a:endParaRPr b="0" i="0" sz="19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34" name="Shape 134"/>
        <p:cNvGrpSpPr/>
        <p:nvPr/>
      </p:nvGrpSpPr>
      <p:grpSpPr>
        <a:xfrm>
          <a:off x="0" y="0"/>
          <a:ext cx="0" cy="0"/>
          <a:chOff x="0" y="0"/>
          <a:chExt cx="0" cy="0"/>
        </a:xfrm>
      </p:grpSpPr>
      <p:sp>
        <p:nvSpPr>
          <p:cNvPr id="135" name="Google Shape;135;g35ebac10805_0_290"/>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rgbClr val="009E47"/>
              </a:buClr>
              <a:buSzPts val="4000"/>
              <a:buFont typeface="Calibri"/>
              <a:buNone/>
              <a:defRPr b="0" i="0" sz="4000" u="none" cap="none" strike="noStrike">
                <a:solidFill>
                  <a:srgbClr val="009E47"/>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grpSp>
        <p:nvGrpSpPr>
          <p:cNvPr id="136" name="Google Shape;136;g35ebac10805_0_290"/>
          <p:cNvGrpSpPr/>
          <p:nvPr/>
        </p:nvGrpSpPr>
        <p:grpSpPr>
          <a:xfrm>
            <a:off x="16933" y="6288897"/>
            <a:ext cx="12192095" cy="581760"/>
            <a:chOff x="12700" y="6288896"/>
            <a:chExt cx="9144300" cy="581760"/>
          </a:xfrm>
        </p:grpSpPr>
        <p:sp>
          <p:nvSpPr>
            <p:cNvPr id="137" name="Google Shape;137;g35ebac10805_0_290"/>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38" name="Google Shape;138;g35ebac10805_0_290"/>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39" name="Google Shape;139;g35ebac10805_0_290"/>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grpSp>
      <p:pic>
        <p:nvPicPr>
          <p:cNvPr descr="SWPBSLogo-2011-highres-transbg-web.png" id="140" name="Google Shape;140;g35ebac10805_0_290"/>
          <p:cNvPicPr preferRelativeResize="0"/>
          <p:nvPr/>
        </p:nvPicPr>
        <p:blipFill rotWithShape="1">
          <a:blip r:embed="rId2">
            <a:alphaModFix/>
          </a:blip>
          <a:srcRect b="0" l="0" r="0" t="0"/>
          <a:stretch/>
        </p:blipFill>
        <p:spPr>
          <a:xfrm>
            <a:off x="214463" y="5175849"/>
            <a:ext cx="2141960" cy="168215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41" name="Shape 141"/>
        <p:cNvGrpSpPr/>
        <p:nvPr/>
      </p:nvGrpSpPr>
      <p:grpSpPr>
        <a:xfrm>
          <a:off x="0" y="0"/>
          <a:ext cx="0" cy="0"/>
          <a:chOff x="0" y="0"/>
          <a:chExt cx="0" cy="0"/>
        </a:xfrm>
      </p:grpSpPr>
      <p:sp>
        <p:nvSpPr>
          <p:cNvPr id="142" name="Google Shape;142;g35ebac10805_0_297"/>
          <p:cNvSpPr txBox="1"/>
          <p:nvPr>
            <p:ph type="title"/>
          </p:nvPr>
        </p:nvSpPr>
        <p:spPr>
          <a:xfrm>
            <a:off x="2643717" y="536576"/>
            <a:ext cx="8947200" cy="9381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pic>
        <p:nvPicPr>
          <p:cNvPr descr="Macintosh HD:Users:wellspl:Desktop:6-Free-Teamwork-Clipart-Illustration-Showing-Diversity.jpg" id="143" name="Google Shape;143;g35ebac10805_0_297"/>
          <p:cNvPicPr preferRelativeResize="0"/>
          <p:nvPr/>
        </p:nvPicPr>
        <p:blipFill rotWithShape="1">
          <a:blip r:embed="rId2">
            <a:alphaModFix/>
          </a:blip>
          <a:srcRect b="0" l="0" r="25556" t="0"/>
          <a:stretch/>
        </p:blipFill>
        <p:spPr>
          <a:xfrm>
            <a:off x="736600" y="587375"/>
            <a:ext cx="1828800" cy="771524"/>
          </a:xfrm>
          <a:prstGeom prst="rect">
            <a:avLst/>
          </a:prstGeom>
          <a:noFill/>
          <a:ln>
            <a:noFill/>
          </a:ln>
        </p:spPr>
      </p:pic>
      <p:sp>
        <p:nvSpPr>
          <p:cNvPr id="144" name="Google Shape;144;g35ebac10805_0_297"/>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70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45" name="Google Shape;145;g35ebac10805_0_297"/>
          <p:cNvGrpSpPr/>
          <p:nvPr/>
        </p:nvGrpSpPr>
        <p:grpSpPr>
          <a:xfrm>
            <a:off x="16933" y="6211404"/>
            <a:ext cx="12192095" cy="659249"/>
            <a:chOff x="12700" y="6211407"/>
            <a:chExt cx="9144300" cy="659249"/>
          </a:xfrm>
        </p:grpSpPr>
        <p:sp>
          <p:nvSpPr>
            <p:cNvPr id="146" name="Google Shape;146;g35ebac10805_0_297"/>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7" name="Google Shape;147;g35ebac10805_0_297"/>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8" name="Google Shape;148;g35ebac10805_0_297"/>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9" name="Google Shape;149;g35ebac10805_0_297"/>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150" name="Shape 150"/>
        <p:cNvGrpSpPr/>
        <p:nvPr/>
      </p:nvGrpSpPr>
      <p:grpSpPr>
        <a:xfrm>
          <a:off x="0" y="0"/>
          <a:ext cx="0" cy="0"/>
          <a:chOff x="0" y="0"/>
          <a:chExt cx="0" cy="0"/>
        </a:xfrm>
      </p:grpSpPr>
      <p:pic>
        <p:nvPicPr>
          <p:cNvPr descr="Green-Pencil-Icon-pencils-7151356-150-150.jpg" id="151" name="Google Shape;151;g35ebac10805_0_306"/>
          <p:cNvPicPr preferRelativeResize="0"/>
          <p:nvPr/>
        </p:nvPicPr>
        <p:blipFill rotWithShape="1">
          <a:blip r:embed="rId2">
            <a:alphaModFix/>
          </a:blip>
          <a:srcRect b="0" l="0" r="0" t="0"/>
          <a:stretch/>
        </p:blipFill>
        <p:spPr>
          <a:xfrm flipH="1">
            <a:off x="628695" y="440885"/>
            <a:ext cx="1645628" cy="1234221"/>
          </a:xfrm>
          <a:prstGeom prst="rect">
            <a:avLst/>
          </a:prstGeom>
          <a:noFill/>
          <a:ln>
            <a:noFill/>
          </a:ln>
        </p:spPr>
      </p:pic>
      <p:sp>
        <p:nvSpPr>
          <p:cNvPr id="152" name="Google Shape;152;g35ebac10805_0_306"/>
          <p:cNvSpPr txBox="1"/>
          <p:nvPr>
            <p:ph type="title"/>
          </p:nvPr>
        </p:nvSpPr>
        <p:spPr>
          <a:xfrm>
            <a:off x="1962509" y="491685"/>
            <a:ext cx="9818100" cy="9261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grpSp>
        <p:nvGrpSpPr>
          <p:cNvPr id="153" name="Google Shape;153;g35ebac10805_0_306"/>
          <p:cNvGrpSpPr/>
          <p:nvPr/>
        </p:nvGrpSpPr>
        <p:grpSpPr>
          <a:xfrm>
            <a:off x="16933" y="6211404"/>
            <a:ext cx="12192095" cy="659249"/>
            <a:chOff x="12700" y="6211407"/>
            <a:chExt cx="9144300" cy="659249"/>
          </a:xfrm>
        </p:grpSpPr>
        <p:sp>
          <p:nvSpPr>
            <p:cNvPr id="154" name="Google Shape;154;g35ebac10805_0_306"/>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55" name="Google Shape;155;g35ebac10805_0_306"/>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56" name="Google Shape;156;g35ebac10805_0_306"/>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57" name="Google Shape;157;g35ebac10805_0_306"/>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
        <p:nvSpPr>
          <p:cNvPr id="158" name="Google Shape;158;g35ebac10805_0_306"/>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70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9" name="Shape 159"/>
        <p:cNvGrpSpPr/>
        <p:nvPr/>
      </p:nvGrpSpPr>
      <p:grpSpPr>
        <a:xfrm>
          <a:off x="0" y="0"/>
          <a:ext cx="0" cy="0"/>
          <a:chOff x="0" y="0"/>
          <a:chExt cx="0" cy="0"/>
        </a:xfrm>
      </p:grpSpPr>
      <p:grpSp>
        <p:nvGrpSpPr>
          <p:cNvPr id="160" name="Google Shape;160;g35ebac10805_0_315"/>
          <p:cNvGrpSpPr/>
          <p:nvPr/>
        </p:nvGrpSpPr>
        <p:grpSpPr>
          <a:xfrm>
            <a:off x="16933" y="6211404"/>
            <a:ext cx="12192095" cy="659249"/>
            <a:chOff x="12700" y="6211407"/>
            <a:chExt cx="9144300" cy="659249"/>
          </a:xfrm>
        </p:grpSpPr>
        <p:sp>
          <p:nvSpPr>
            <p:cNvPr id="161" name="Google Shape;161;g35ebac10805_0_315"/>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2" name="Google Shape;162;g35ebac10805_0_315"/>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3" name="Google Shape;163;g35ebac10805_0_315"/>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4" name="Google Shape;164;g35ebac10805_0_315"/>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MO SW-PBS</a:t>
              </a:r>
              <a:endParaRPr b="0" i="0" sz="19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3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8" name="Google Shape;18;p31"/>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9" name="Google Shape;19;p31"/>
          <p:cNvGrpSpPr/>
          <p:nvPr/>
        </p:nvGrpSpPr>
        <p:grpSpPr>
          <a:xfrm>
            <a:off x="16934" y="6211407"/>
            <a:ext cx="12192503" cy="659292"/>
            <a:chOff x="12700" y="6211407"/>
            <a:chExt cx="9144377" cy="659292"/>
          </a:xfrm>
        </p:grpSpPr>
        <p:sp>
          <p:nvSpPr>
            <p:cNvPr id="20" name="Google Shape;20;p31"/>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 name="Google Shape;21;p31"/>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 name="Google Shape;22;p31"/>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1"/>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65" name="Shape 165"/>
        <p:cNvGrpSpPr/>
        <p:nvPr/>
      </p:nvGrpSpPr>
      <p:grpSpPr>
        <a:xfrm>
          <a:off x="0" y="0"/>
          <a:ext cx="0" cy="0"/>
          <a:chOff x="0" y="0"/>
          <a:chExt cx="0" cy="0"/>
        </a:xfrm>
      </p:grpSpPr>
      <p:sp>
        <p:nvSpPr>
          <p:cNvPr id="166" name="Google Shape;166;g35ebac10805_0_321"/>
          <p:cNvSpPr txBox="1"/>
          <p:nvPr>
            <p:ph type="title"/>
          </p:nvPr>
        </p:nvSpPr>
        <p:spPr>
          <a:xfrm>
            <a:off x="609600" y="274637"/>
            <a:ext cx="10972800" cy="11433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67" name="Google Shape;167;g35ebac10805_0_321"/>
          <p:cNvSpPr txBox="1"/>
          <p:nvPr>
            <p:ph idx="1" type="body"/>
          </p:nvPr>
        </p:nvSpPr>
        <p:spPr>
          <a:xfrm>
            <a:off x="609600" y="1535113"/>
            <a:ext cx="53868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500"/>
              </a:spcBef>
              <a:spcAft>
                <a:spcPts val="0"/>
              </a:spcAft>
              <a:buSzPts val="2400"/>
              <a:buNone/>
              <a:defRPr b="1" sz="2400"/>
            </a:lvl1pPr>
            <a:lvl2pPr indent="-228600" lvl="1" marL="914400" algn="l">
              <a:lnSpc>
                <a:spcPct val="100000"/>
              </a:lnSpc>
              <a:spcBef>
                <a:spcPts val="400"/>
              </a:spcBef>
              <a:spcAft>
                <a:spcPts val="0"/>
              </a:spcAft>
              <a:buSzPts val="2000"/>
              <a:buNone/>
              <a:defRPr b="1" sz="2000"/>
            </a:lvl2pPr>
            <a:lvl3pPr indent="-228600" lvl="2" marL="1371600" algn="l">
              <a:lnSpc>
                <a:spcPct val="100000"/>
              </a:lnSpc>
              <a:spcBef>
                <a:spcPts val="400"/>
              </a:spcBef>
              <a:spcAft>
                <a:spcPts val="0"/>
              </a:spcAft>
              <a:buSzPts val="1900"/>
              <a:buNone/>
              <a:defRPr b="1" sz="1900"/>
            </a:lvl3pPr>
            <a:lvl4pPr indent="-228600" lvl="3" marL="1828800" algn="l">
              <a:lnSpc>
                <a:spcPct val="100000"/>
              </a:lnSpc>
              <a:spcBef>
                <a:spcPts val="300"/>
              </a:spcBef>
              <a:spcAft>
                <a:spcPts val="0"/>
              </a:spcAft>
              <a:buSzPts val="1600"/>
              <a:buNone/>
              <a:defRPr b="1" sz="1600"/>
            </a:lvl4pPr>
            <a:lvl5pPr indent="-228600" lvl="4" marL="2286000" algn="l">
              <a:lnSpc>
                <a:spcPct val="100000"/>
              </a:lnSpc>
              <a:spcBef>
                <a:spcPts val="300"/>
              </a:spcBef>
              <a:spcAft>
                <a:spcPts val="0"/>
              </a:spcAft>
              <a:buSzPts val="1600"/>
              <a:buNone/>
              <a:defRPr b="1" sz="1600"/>
            </a:lvl5pPr>
            <a:lvl6pPr indent="-228600" lvl="5" marL="2743200" algn="l">
              <a:lnSpc>
                <a:spcPct val="100000"/>
              </a:lnSpc>
              <a:spcBef>
                <a:spcPts val="300"/>
              </a:spcBef>
              <a:spcAft>
                <a:spcPts val="0"/>
              </a:spcAft>
              <a:buClr>
                <a:schemeClr val="dk1"/>
              </a:buClr>
              <a:buSzPts val="1600"/>
              <a:buNone/>
              <a:defRPr b="1" sz="1600"/>
            </a:lvl6pPr>
            <a:lvl7pPr indent="-228600" lvl="6" marL="3200400" algn="l">
              <a:lnSpc>
                <a:spcPct val="100000"/>
              </a:lnSpc>
              <a:spcBef>
                <a:spcPts val="300"/>
              </a:spcBef>
              <a:spcAft>
                <a:spcPts val="0"/>
              </a:spcAft>
              <a:buClr>
                <a:schemeClr val="dk1"/>
              </a:buClr>
              <a:buSzPts val="1600"/>
              <a:buNone/>
              <a:defRPr b="1" sz="1600"/>
            </a:lvl7pPr>
            <a:lvl8pPr indent="-228600" lvl="7" marL="3657600" algn="l">
              <a:lnSpc>
                <a:spcPct val="100000"/>
              </a:lnSpc>
              <a:spcBef>
                <a:spcPts val="300"/>
              </a:spcBef>
              <a:spcAft>
                <a:spcPts val="0"/>
              </a:spcAft>
              <a:buClr>
                <a:schemeClr val="dk1"/>
              </a:buClr>
              <a:buSzPts val="1600"/>
              <a:buNone/>
              <a:defRPr b="1" sz="1600"/>
            </a:lvl8pPr>
            <a:lvl9pPr indent="-228600" lvl="8" marL="4114800" algn="l">
              <a:lnSpc>
                <a:spcPct val="100000"/>
              </a:lnSpc>
              <a:spcBef>
                <a:spcPts val="300"/>
              </a:spcBef>
              <a:spcAft>
                <a:spcPts val="0"/>
              </a:spcAft>
              <a:buClr>
                <a:schemeClr val="dk1"/>
              </a:buClr>
              <a:buSzPts val="1600"/>
              <a:buNone/>
              <a:defRPr b="1" sz="1600"/>
            </a:lvl9pPr>
          </a:lstStyle>
          <a:p/>
        </p:txBody>
      </p:sp>
      <p:sp>
        <p:nvSpPr>
          <p:cNvPr id="168" name="Google Shape;168;g35ebac10805_0_321"/>
          <p:cNvSpPr txBox="1"/>
          <p:nvPr>
            <p:ph idx="2" type="body"/>
          </p:nvPr>
        </p:nvSpPr>
        <p:spPr>
          <a:xfrm>
            <a:off x="609600" y="2174875"/>
            <a:ext cx="53868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500"/>
              </a:spcBef>
              <a:spcAft>
                <a:spcPts val="0"/>
              </a:spcAft>
              <a:buSzPts val="2400"/>
              <a:buChar char="•"/>
              <a:defRPr sz="2400"/>
            </a:lvl1pPr>
            <a:lvl2pPr indent="-355600" lvl="1" marL="914400" algn="l">
              <a:lnSpc>
                <a:spcPct val="100000"/>
              </a:lnSpc>
              <a:spcBef>
                <a:spcPts val="400"/>
              </a:spcBef>
              <a:spcAft>
                <a:spcPts val="0"/>
              </a:spcAft>
              <a:buSzPts val="2000"/>
              <a:buChar char="•"/>
              <a:defRPr sz="2000"/>
            </a:lvl2pPr>
            <a:lvl3pPr indent="-349250" lvl="2" marL="1371600" algn="l">
              <a:lnSpc>
                <a:spcPct val="100000"/>
              </a:lnSpc>
              <a:spcBef>
                <a:spcPts val="400"/>
              </a:spcBef>
              <a:spcAft>
                <a:spcPts val="0"/>
              </a:spcAft>
              <a:buSzPts val="1900"/>
              <a:buChar char="•"/>
              <a:defRPr sz="1900"/>
            </a:lvl3pPr>
            <a:lvl4pPr indent="-330200" lvl="3" marL="1828800" algn="l">
              <a:lnSpc>
                <a:spcPct val="100000"/>
              </a:lnSpc>
              <a:spcBef>
                <a:spcPts val="300"/>
              </a:spcBef>
              <a:spcAft>
                <a:spcPts val="0"/>
              </a:spcAft>
              <a:buSzPts val="1600"/>
              <a:buChar char="•"/>
              <a:defRPr sz="1600"/>
            </a:lvl4pPr>
            <a:lvl5pPr indent="-330200" lvl="4" marL="2286000" algn="l">
              <a:lnSpc>
                <a:spcPct val="100000"/>
              </a:lnSpc>
              <a:spcBef>
                <a:spcPts val="300"/>
              </a:spcBef>
              <a:spcAft>
                <a:spcPts val="0"/>
              </a:spcAft>
              <a:buSzPts val="1600"/>
              <a:buChar char="•"/>
              <a:defRPr sz="1600"/>
            </a:lvl5pPr>
            <a:lvl6pPr indent="-330200" lvl="5" marL="2743200" algn="l">
              <a:lnSpc>
                <a:spcPct val="100000"/>
              </a:lnSpc>
              <a:spcBef>
                <a:spcPts val="300"/>
              </a:spcBef>
              <a:spcAft>
                <a:spcPts val="0"/>
              </a:spcAft>
              <a:buClr>
                <a:schemeClr val="dk1"/>
              </a:buClr>
              <a:buSzPts val="1600"/>
              <a:buChar char="•"/>
              <a:defRPr sz="1600"/>
            </a:lvl6pPr>
            <a:lvl7pPr indent="-330200" lvl="6" marL="3200400" algn="l">
              <a:lnSpc>
                <a:spcPct val="100000"/>
              </a:lnSpc>
              <a:spcBef>
                <a:spcPts val="300"/>
              </a:spcBef>
              <a:spcAft>
                <a:spcPts val="0"/>
              </a:spcAft>
              <a:buClr>
                <a:schemeClr val="dk1"/>
              </a:buClr>
              <a:buSzPts val="1600"/>
              <a:buChar char="•"/>
              <a:defRPr sz="1600"/>
            </a:lvl7pPr>
            <a:lvl8pPr indent="-330200" lvl="7" marL="3657600" algn="l">
              <a:lnSpc>
                <a:spcPct val="100000"/>
              </a:lnSpc>
              <a:spcBef>
                <a:spcPts val="300"/>
              </a:spcBef>
              <a:spcAft>
                <a:spcPts val="0"/>
              </a:spcAft>
              <a:buClr>
                <a:schemeClr val="dk1"/>
              </a:buClr>
              <a:buSzPts val="1600"/>
              <a:buChar char="•"/>
              <a:defRPr sz="1600"/>
            </a:lvl8pPr>
            <a:lvl9pPr indent="-330200" lvl="8" marL="4114800" algn="l">
              <a:lnSpc>
                <a:spcPct val="100000"/>
              </a:lnSpc>
              <a:spcBef>
                <a:spcPts val="300"/>
              </a:spcBef>
              <a:spcAft>
                <a:spcPts val="0"/>
              </a:spcAft>
              <a:buClr>
                <a:schemeClr val="dk1"/>
              </a:buClr>
              <a:buSzPts val="1600"/>
              <a:buChar char="•"/>
              <a:defRPr sz="1600"/>
            </a:lvl9pPr>
          </a:lstStyle>
          <a:p/>
        </p:txBody>
      </p:sp>
      <p:sp>
        <p:nvSpPr>
          <p:cNvPr id="169" name="Google Shape;169;g35ebac10805_0_321"/>
          <p:cNvSpPr txBox="1"/>
          <p:nvPr>
            <p:ph idx="3" type="body"/>
          </p:nvPr>
        </p:nvSpPr>
        <p:spPr>
          <a:xfrm>
            <a:off x="6193368" y="1535113"/>
            <a:ext cx="53889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500"/>
              </a:spcBef>
              <a:spcAft>
                <a:spcPts val="0"/>
              </a:spcAft>
              <a:buSzPts val="2400"/>
              <a:buNone/>
              <a:defRPr b="1" sz="2400"/>
            </a:lvl1pPr>
            <a:lvl2pPr indent="-228600" lvl="1" marL="914400" algn="l">
              <a:lnSpc>
                <a:spcPct val="100000"/>
              </a:lnSpc>
              <a:spcBef>
                <a:spcPts val="400"/>
              </a:spcBef>
              <a:spcAft>
                <a:spcPts val="0"/>
              </a:spcAft>
              <a:buSzPts val="2000"/>
              <a:buNone/>
              <a:defRPr b="1" sz="2000"/>
            </a:lvl2pPr>
            <a:lvl3pPr indent="-228600" lvl="2" marL="1371600" algn="l">
              <a:lnSpc>
                <a:spcPct val="100000"/>
              </a:lnSpc>
              <a:spcBef>
                <a:spcPts val="400"/>
              </a:spcBef>
              <a:spcAft>
                <a:spcPts val="0"/>
              </a:spcAft>
              <a:buSzPts val="1900"/>
              <a:buNone/>
              <a:defRPr b="1" sz="1900"/>
            </a:lvl3pPr>
            <a:lvl4pPr indent="-228600" lvl="3" marL="1828800" algn="l">
              <a:lnSpc>
                <a:spcPct val="100000"/>
              </a:lnSpc>
              <a:spcBef>
                <a:spcPts val="300"/>
              </a:spcBef>
              <a:spcAft>
                <a:spcPts val="0"/>
              </a:spcAft>
              <a:buSzPts val="1600"/>
              <a:buNone/>
              <a:defRPr b="1" sz="1600"/>
            </a:lvl4pPr>
            <a:lvl5pPr indent="-228600" lvl="4" marL="2286000" algn="l">
              <a:lnSpc>
                <a:spcPct val="100000"/>
              </a:lnSpc>
              <a:spcBef>
                <a:spcPts val="300"/>
              </a:spcBef>
              <a:spcAft>
                <a:spcPts val="0"/>
              </a:spcAft>
              <a:buSzPts val="1600"/>
              <a:buNone/>
              <a:defRPr b="1" sz="1600"/>
            </a:lvl5pPr>
            <a:lvl6pPr indent="-228600" lvl="5" marL="2743200" algn="l">
              <a:lnSpc>
                <a:spcPct val="100000"/>
              </a:lnSpc>
              <a:spcBef>
                <a:spcPts val="300"/>
              </a:spcBef>
              <a:spcAft>
                <a:spcPts val="0"/>
              </a:spcAft>
              <a:buClr>
                <a:schemeClr val="dk1"/>
              </a:buClr>
              <a:buSzPts val="1600"/>
              <a:buNone/>
              <a:defRPr b="1" sz="1600"/>
            </a:lvl6pPr>
            <a:lvl7pPr indent="-228600" lvl="6" marL="3200400" algn="l">
              <a:lnSpc>
                <a:spcPct val="100000"/>
              </a:lnSpc>
              <a:spcBef>
                <a:spcPts val="300"/>
              </a:spcBef>
              <a:spcAft>
                <a:spcPts val="0"/>
              </a:spcAft>
              <a:buClr>
                <a:schemeClr val="dk1"/>
              </a:buClr>
              <a:buSzPts val="1600"/>
              <a:buNone/>
              <a:defRPr b="1" sz="1600"/>
            </a:lvl7pPr>
            <a:lvl8pPr indent="-228600" lvl="7" marL="3657600" algn="l">
              <a:lnSpc>
                <a:spcPct val="100000"/>
              </a:lnSpc>
              <a:spcBef>
                <a:spcPts val="300"/>
              </a:spcBef>
              <a:spcAft>
                <a:spcPts val="0"/>
              </a:spcAft>
              <a:buClr>
                <a:schemeClr val="dk1"/>
              </a:buClr>
              <a:buSzPts val="1600"/>
              <a:buNone/>
              <a:defRPr b="1" sz="1600"/>
            </a:lvl8pPr>
            <a:lvl9pPr indent="-228600" lvl="8" marL="4114800" algn="l">
              <a:lnSpc>
                <a:spcPct val="100000"/>
              </a:lnSpc>
              <a:spcBef>
                <a:spcPts val="300"/>
              </a:spcBef>
              <a:spcAft>
                <a:spcPts val="0"/>
              </a:spcAft>
              <a:buClr>
                <a:schemeClr val="dk1"/>
              </a:buClr>
              <a:buSzPts val="1600"/>
              <a:buNone/>
              <a:defRPr b="1" sz="1600"/>
            </a:lvl9pPr>
          </a:lstStyle>
          <a:p/>
        </p:txBody>
      </p:sp>
      <p:sp>
        <p:nvSpPr>
          <p:cNvPr id="170" name="Google Shape;170;g35ebac10805_0_321"/>
          <p:cNvSpPr txBox="1"/>
          <p:nvPr>
            <p:ph idx="4" type="body"/>
          </p:nvPr>
        </p:nvSpPr>
        <p:spPr>
          <a:xfrm>
            <a:off x="6193368" y="2174875"/>
            <a:ext cx="53889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500"/>
              </a:spcBef>
              <a:spcAft>
                <a:spcPts val="0"/>
              </a:spcAft>
              <a:buSzPts val="2400"/>
              <a:buChar char="•"/>
              <a:defRPr sz="2400"/>
            </a:lvl1pPr>
            <a:lvl2pPr indent="-355600" lvl="1" marL="914400" algn="l">
              <a:lnSpc>
                <a:spcPct val="100000"/>
              </a:lnSpc>
              <a:spcBef>
                <a:spcPts val="400"/>
              </a:spcBef>
              <a:spcAft>
                <a:spcPts val="0"/>
              </a:spcAft>
              <a:buSzPts val="2000"/>
              <a:buChar char="•"/>
              <a:defRPr sz="2000"/>
            </a:lvl2pPr>
            <a:lvl3pPr indent="-349250" lvl="2" marL="1371600" algn="l">
              <a:lnSpc>
                <a:spcPct val="100000"/>
              </a:lnSpc>
              <a:spcBef>
                <a:spcPts val="400"/>
              </a:spcBef>
              <a:spcAft>
                <a:spcPts val="0"/>
              </a:spcAft>
              <a:buSzPts val="1900"/>
              <a:buChar char="•"/>
              <a:defRPr sz="1900"/>
            </a:lvl3pPr>
            <a:lvl4pPr indent="-330200" lvl="3" marL="1828800" algn="l">
              <a:lnSpc>
                <a:spcPct val="100000"/>
              </a:lnSpc>
              <a:spcBef>
                <a:spcPts val="300"/>
              </a:spcBef>
              <a:spcAft>
                <a:spcPts val="0"/>
              </a:spcAft>
              <a:buSzPts val="1600"/>
              <a:buChar char="•"/>
              <a:defRPr sz="1600"/>
            </a:lvl4pPr>
            <a:lvl5pPr indent="-330200" lvl="4" marL="2286000" algn="l">
              <a:lnSpc>
                <a:spcPct val="100000"/>
              </a:lnSpc>
              <a:spcBef>
                <a:spcPts val="300"/>
              </a:spcBef>
              <a:spcAft>
                <a:spcPts val="0"/>
              </a:spcAft>
              <a:buSzPts val="1600"/>
              <a:buChar char="•"/>
              <a:defRPr sz="1600"/>
            </a:lvl5pPr>
            <a:lvl6pPr indent="-330200" lvl="5" marL="2743200" algn="l">
              <a:lnSpc>
                <a:spcPct val="100000"/>
              </a:lnSpc>
              <a:spcBef>
                <a:spcPts val="300"/>
              </a:spcBef>
              <a:spcAft>
                <a:spcPts val="0"/>
              </a:spcAft>
              <a:buClr>
                <a:schemeClr val="dk1"/>
              </a:buClr>
              <a:buSzPts val="1600"/>
              <a:buChar char="•"/>
              <a:defRPr sz="1600"/>
            </a:lvl6pPr>
            <a:lvl7pPr indent="-330200" lvl="6" marL="3200400" algn="l">
              <a:lnSpc>
                <a:spcPct val="100000"/>
              </a:lnSpc>
              <a:spcBef>
                <a:spcPts val="300"/>
              </a:spcBef>
              <a:spcAft>
                <a:spcPts val="0"/>
              </a:spcAft>
              <a:buClr>
                <a:schemeClr val="dk1"/>
              </a:buClr>
              <a:buSzPts val="1600"/>
              <a:buChar char="•"/>
              <a:defRPr sz="1600"/>
            </a:lvl7pPr>
            <a:lvl8pPr indent="-330200" lvl="7" marL="3657600" algn="l">
              <a:lnSpc>
                <a:spcPct val="100000"/>
              </a:lnSpc>
              <a:spcBef>
                <a:spcPts val="300"/>
              </a:spcBef>
              <a:spcAft>
                <a:spcPts val="0"/>
              </a:spcAft>
              <a:buClr>
                <a:schemeClr val="dk1"/>
              </a:buClr>
              <a:buSzPts val="1600"/>
              <a:buChar char="•"/>
              <a:defRPr sz="1600"/>
            </a:lvl8pPr>
            <a:lvl9pPr indent="-330200" lvl="8" marL="4114800" algn="l">
              <a:lnSpc>
                <a:spcPct val="100000"/>
              </a:lnSpc>
              <a:spcBef>
                <a:spcPts val="300"/>
              </a:spcBef>
              <a:spcAft>
                <a:spcPts val="0"/>
              </a:spcAft>
              <a:buClr>
                <a:schemeClr val="dk1"/>
              </a:buClr>
              <a:buSzPts val="1600"/>
              <a:buChar char="•"/>
              <a:defRPr sz="1600"/>
            </a:lvl9pPr>
          </a:lstStyle>
          <a:p/>
        </p:txBody>
      </p:sp>
      <p:grpSp>
        <p:nvGrpSpPr>
          <p:cNvPr id="171" name="Google Shape;171;g35ebac10805_0_321"/>
          <p:cNvGrpSpPr/>
          <p:nvPr/>
        </p:nvGrpSpPr>
        <p:grpSpPr>
          <a:xfrm>
            <a:off x="16933" y="6211404"/>
            <a:ext cx="12192095" cy="659249"/>
            <a:chOff x="12700" y="6211407"/>
            <a:chExt cx="9144300" cy="659249"/>
          </a:xfrm>
        </p:grpSpPr>
        <p:sp>
          <p:nvSpPr>
            <p:cNvPr id="172" name="Google Shape;172;g35ebac10805_0_321"/>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73" name="Google Shape;173;g35ebac10805_0_321"/>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74" name="Google Shape;174;g35ebac10805_0_321"/>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75" name="Google Shape;175;g35ebac10805_0_321"/>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MO SW-PBS</a:t>
              </a:r>
              <a:endParaRPr b="0" i="0" sz="19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6" name="Shape 176"/>
        <p:cNvGrpSpPr/>
        <p:nvPr/>
      </p:nvGrpSpPr>
      <p:grpSpPr>
        <a:xfrm>
          <a:off x="0" y="0"/>
          <a:ext cx="0" cy="0"/>
          <a:chOff x="0" y="0"/>
          <a:chExt cx="0" cy="0"/>
        </a:xfrm>
      </p:grpSpPr>
      <p:sp>
        <p:nvSpPr>
          <p:cNvPr id="177" name="Google Shape;177;g35ebac10805_0_332"/>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grpSp>
        <p:nvGrpSpPr>
          <p:cNvPr id="178" name="Google Shape;178;g35ebac10805_0_332"/>
          <p:cNvGrpSpPr/>
          <p:nvPr/>
        </p:nvGrpSpPr>
        <p:grpSpPr>
          <a:xfrm>
            <a:off x="16933" y="6211404"/>
            <a:ext cx="12192095" cy="659249"/>
            <a:chOff x="12700" y="6211407"/>
            <a:chExt cx="9144300" cy="659249"/>
          </a:xfrm>
        </p:grpSpPr>
        <p:sp>
          <p:nvSpPr>
            <p:cNvPr id="179" name="Google Shape;179;g35ebac10805_0_332"/>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0" name="Google Shape;180;g35ebac10805_0_332"/>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1" name="Google Shape;181;g35ebac10805_0_332"/>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2" name="Google Shape;182;g35ebac10805_0_332"/>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83" name="Shape 183"/>
        <p:cNvGrpSpPr/>
        <p:nvPr/>
      </p:nvGrpSpPr>
      <p:grpSpPr>
        <a:xfrm>
          <a:off x="0" y="0"/>
          <a:ext cx="0" cy="0"/>
          <a:chOff x="0" y="0"/>
          <a:chExt cx="0" cy="0"/>
        </a:xfrm>
      </p:grpSpPr>
      <p:sp>
        <p:nvSpPr>
          <p:cNvPr id="184" name="Google Shape;184;g35ebac10805_0_339"/>
          <p:cNvSpPr txBox="1"/>
          <p:nvPr>
            <p:ph type="title"/>
          </p:nvPr>
        </p:nvSpPr>
        <p:spPr>
          <a:xfrm>
            <a:off x="1962507" y="491685"/>
            <a:ext cx="9962700" cy="9261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pic>
        <p:nvPicPr>
          <p:cNvPr id="185" name="Google Shape;185;g35ebac10805_0_339"/>
          <p:cNvPicPr preferRelativeResize="0"/>
          <p:nvPr/>
        </p:nvPicPr>
        <p:blipFill rotWithShape="1">
          <a:blip r:embed="rId2">
            <a:alphaModFix/>
          </a:blip>
          <a:srcRect b="0" l="0" r="0" t="0"/>
          <a:stretch/>
        </p:blipFill>
        <p:spPr>
          <a:xfrm>
            <a:off x="115479" y="207049"/>
            <a:ext cx="1950719" cy="1463039"/>
          </a:xfrm>
          <a:prstGeom prst="rect">
            <a:avLst/>
          </a:prstGeom>
          <a:noFill/>
          <a:ln>
            <a:noFill/>
          </a:ln>
        </p:spPr>
      </p:pic>
      <p:sp>
        <p:nvSpPr>
          <p:cNvPr id="186" name="Google Shape;186;g35ebac10805_0_339"/>
          <p:cNvSpPr txBox="1"/>
          <p:nvPr>
            <p:ph idx="1" type="body"/>
          </p:nvPr>
        </p:nvSpPr>
        <p:spPr>
          <a:xfrm>
            <a:off x="795867" y="1922541"/>
            <a:ext cx="10668000" cy="36363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87" name="Google Shape;187;g35ebac10805_0_339"/>
          <p:cNvGrpSpPr/>
          <p:nvPr/>
        </p:nvGrpSpPr>
        <p:grpSpPr>
          <a:xfrm>
            <a:off x="16933" y="6211404"/>
            <a:ext cx="12192095" cy="659249"/>
            <a:chOff x="12700" y="6211407"/>
            <a:chExt cx="9144300" cy="659249"/>
          </a:xfrm>
        </p:grpSpPr>
        <p:sp>
          <p:nvSpPr>
            <p:cNvPr id="188" name="Google Shape;188;g35ebac10805_0_339"/>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9" name="Google Shape;189;g35ebac10805_0_339"/>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90" name="Google Shape;190;g35ebac10805_0_339"/>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91" name="Google Shape;191;g35ebac10805_0_339"/>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p:cSld name="Title and Vertical Text">
    <p:spTree>
      <p:nvGrpSpPr>
        <p:cNvPr id="192" name="Shape 192"/>
        <p:cNvGrpSpPr/>
        <p:nvPr/>
      </p:nvGrpSpPr>
      <p:grpSpPr>
        <a:xfrm>
          <a:off x="0" y="0"/>
          <a:ext cx="0" cy="0"/>
          <a:chOff x="0" y="0"/>
          <a:chExt cx="0" cy="0"/>
        </a:xfrm>
      </p:grpSpPr>
      <p:sp>
        <p:nvSpPr>
          <p:cNvPr id="193" name="Google Shape;193;g35ebac10805_0_348"/>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grpSp>
        <p:nvGrpSpPr>
          <p:cNvPr id="194" name="Google Shape;194;g35ebac10805_0_348"/>
          <p:cNvGrpSpPr/>
          <p:nvPr/>
        </p:nvGrpSpPr>
        <p:grpSpPr>
          <a:xfrm>
            <a:off x="16933" y="6212063"/>
            <a:ext cx="12192095" cy="658788"/>
            <a:chOff x="12700" y="6211407"/>
            <a:chExt cx="9144300" cy="659249"/>
          </a:xfrm>
        </p:grpSpPr>
        <p:sp>
          <p:nvSpPr>
            <p:cNvPr id="195" name="Google Shape;195;g35ebac10805_0_348"/>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96" name="Google Shape;196;g35ebac10805_0_348"/>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97" name="Google Shape;197;g35ebac10805_0_348"/>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98" name="Google Shape;198;g35ebac10805_0_348"/>
            <p:cNvSpPr txBox="1"/>
            <p:nvPr/>
          </p:nvSpPr>
          <p:spPr>
            <a:xfrm>
              <a:off x="673127" y="6211407"/>
              <a:ext cx="1752600" cy="3687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
        <p:nvSpPr>
          <p:cNvPr id="199" name="Google Shape;199;g35ebac10805_0_348"/>
          <p:cNvSpPr/>
          <p:nvPr/>
        </p:nvSpPr>
        <p:spPr>
          <a:xfrm>
            <a:off x="4656667" y="4505325"/>
            <a:ext cx="2709300" cy="1198500"/>
          </a:xfrm>
          <a:custGeom>
            <a:rect b="b" l="l" r="r" t="t"/>
            <a:pathLst>
              <a:path extrusionOk="0" h="120000" w="12000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darken" h="120000" w="12000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none" h="120000" w="12000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extrusionOk="0" fill="none" h="120000" w="120000">
                <a:moveTo>
                  <a:pt x="0" y="0"/>
                </a:moveTo>
                <a:lnTo>
                  <a:pt x="120000" y="0"/>
                </a:lnTo>
                <a:lnTo>
                  <a:pt x="120000" y="120000"/>
                </a:lnTo>
                <a:lnTo>
                  <a:pt x="0" y="120000"/>
                </a:lnTo>
                <a:close/>
              </a:path>
            </a:pathLst>
          </a:custGeom>
          <a:solidFill>
            <a:srgbClr val="C2D59B"/>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00" name="Google Shape;200;g35ebac10805_0_348"/>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01" name="Shape 201"/>
        <p:cNvGrpSpPr/>
        <p:nvPr/>
      </p:nvGrpSpPr>
      <p:grpSpPr>
        <a:xfrm>
          <a:off x="0" y="0"/>
          <a:ext cx="0" cy="0"/>
          <a:chOff x="0" y="0"/>
          <a:chExt cx="0" cy="0"/>
        </a:xfrm>
      </p:grpSpPr>
      <p:sp>
        <p:nvSpPr>
          <p:cNvPr id="202" name="Google Shape;202;g35ebac10805_0_357"/>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
        <p:nvSpPr>
          <p:cNvPr id="203" name="Google Shape;203;g35ebac10805_0_357"/>
          <p:cNvSpPr txBox="1"/>
          <p:nvPr>
            <p:ph idx="1" type="body"/>
          </p:nvPr>
        </p:nvSpPr>
        <p:spPr>
          <a:xfrm>
            <a:off x="1363133" y="1417637"/>
            <a:ext cx="109728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204" name="Google Shape;204;g35ebac10805_0_357"/>
          <p:cNvGrpSpPr/>
          <p:nvPr/>
        </p:nvGrpSpPr>
        <p:grpSpPr>
          <a:xfrm>
            <a:off x="16933" y="6211404"/>
            <a:ext cx="12192095" cy="659249"/>
            <a:chOff x="12700" y="6211407"/>
            <a:chExt cx="9144300" cy="659249"/>
          </a:xfrm>
        </p:grpSpPr>
        <p:sp>
          <p:nvSpPr>
            <p:cNvPr id="205" name="Google Shape;205;g35ebac10805_0_357"/>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06" name="Google Shape;206;g35ebac10805_0_357"/>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07" name="Google Shape;207;g35ebac10805_0_357"/>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08" name="Google Shape;208;g35ebac10805_0_357"/>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209" name="Shape 209"/>
        <p:cNvGrpSpPr/>
        <p:nvPr/>
      </p:nvGrpSpPr>
      <p:grpSpPr>
        <a:xfrm>
          <a:off x="0" y="0"/>
          <a:ext cx="0" cy="0"/>
          <a:chOff x="0" y="0"/>
          <a:chExt cx="0" cy="0"/>
        </a:xfrm>
      </p:grpSpPr>
      <p:sp>
        <p:nvSpPr>
          <p:cNvPr id="210" name="Google Shape;210;g35ebac10805_0_365"/>
          <p:cNvSpPr txBox="1"/>
          <p:nvPr>
            <p:ph type="title"/>
          </p:nvPr>
        </p:nvSpPr>
        <p:spPr>
          <a:xfrm>
            <a:off x="609600" y="274637"/>
            <a:ext cx="10972800" cy="9699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
        <p:nvSpPr>
          <p:cNvPr id="211" name="Google Shape;211;g35ebac10805_0_365"/>
          <p:cNvSpPr txBox="1"/>
          <p:nvPr>
            <p:ph idx="1" type="body"/>
          </p:nvPr>
        </p:nvSpPr>
        <p:spPr>
          <a:xfrm>
            <a:off x="609600" y="1117600"/>
            <a:ext cx="10972800" cy="50883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212" name="Google Shape;212;g35ebac10805_0_365"/>
          <p:cNvGrpSpPr/>
          <p:nvPr/>
        </p:nvGrpSpPr>
        <p:grpSpPr>
          <a:xfrm>
            <a:off x="16933" y="6212063"/>
            <a:ext cx="12192095" cy="658788"/>
            <a:chOff x="12700" y="6211407"/>
            <a:chExt cx="9144300" cy="659249"/>
          </a:xfrm>
        </p:grpSpPr>
        <p:sp>
          <p:nvSpPr>
            <p:cNvPr id="213" name="Google Shape;213;g35ebac10805_0_365"/>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14" name="Google Shape;214;g35ebac10805_0_365"/>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15" name="Google Shape;215;g35ebac10805_0_365"/>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16" name="Google Shape;216;g35ebac10805_0_365"/>
            <p:cNvSpPr txBox="1"/>
            <p:nvPr/>
          </p:nvSpPr>
          <p:spPr>
            <a:xfrm>
              <a:off x="673127" y="6211407"/>
              <a:ext cx="1752600" cy="3687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type="objTx">
  <p:cSld name="OBJECT_WITH_CAPTION_TEXT">
    <p:spTree>
      <p:nvGrpSpPr>
        <p:cNvPr id="217" name="Shape 217"/>
        <p:cNvGrpSpPr/>
        <p:nvPr/>
      </p:nvGrpSpPr>
      <p:grpSpPr>
        <a:xfrm>
          <a:off x="0" y="0"/>
          <a:ext cx="0" cy="0"/>
          <a:chOff x="0" y="0"/>
          <a:chExt cx="0" cy="0"/>
        </a:xfrm>
      </p:grpSpPr>
      <p:sp>
        <p:nvSpPr>
          <p:cNvPr id="218" name="Google Shape;218;g35ebac10805_0_373"/>
          <p:cNvSpPr txBox="1"/>
          <p:nvPr>
            <p:ph type="title"/>
          </p:nvPr>
        </p:nvSpPr>
        <p:spPr>
          <a:xfrm>
            <a:off x="609601" y="273051"/>
            <a:ext cx="4011300" cy="11619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
        <p:nvSpPr>
          <p:cNvPr id="219" name="Google Shape;219;g35ebac10805_0_373"/>
          <p:cNvSpPr txBox="1"/>
          <p:nvPr>
            <p:ph idx="1" type="body"/>
          </p:nvPr>
        </p:nvSpPr>
        <p:spPr>
          <a:xfrm>
            <a:off x="4766733" y="273051"/>
            <a:ext cx="6815700" cy="58533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0" name="Google Shape;220;g35ebac10805_0_373"/>
          <p:cNvSpPr txBox="1"/>
          <p:nvPr>
            <p:ph idx="2" type="body"/>
          </p:nvPr>
        </p:nvSpPr>
        <p:spPr>
          <a:xfrm>
            <a:off x="609601" y="1435101"/>
            <a:ext cx="4011300" cy="46911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300"/>
              </a:spcBef>
              <a:spcAft>
                <a:spcPts val="0"/>
              </a:spcAft>
              <a:buClr>
                <a:srgbClr val="FF0000"/>
              </a:buClr>
              <a:buSzPts val="1500"/>
              <a:buFont typeface="Arial"/>
              <a:buNone/>
              <a:defRPr b="0" i="0" sz="1500" u="none" cap="none" strike="noStrike">
                <a:solidFill>
                  <a:schemeClr val="dk1"/>
                </a:solidFill>
                <a:latin typeface="Calibri"/>
                <a:ea typeface="Calibri"/>
                <a:cs typeface="Calibri"/>
                <a:sym typeface="Calibri"/>
              </a:defRPr>
            </a:lvl1pPr>
            <a:lvl2pPr indent="-228600" lvl="1" marL="914400" marR="0" algn="l">
              <a:lnSpc>
                <a:spcPct val="100000"/>
              </a:lnSpc>
              <a:spcBef>
                <a:spcPts val="300"/>
              </a:spcBef>
              <a:spcAft>
                <a:spcPts val="0"/>
              </a:spcAft>
              <a:buClr>
                <a:srgbClr val="FF0000"/>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algn="l">
              <a:lnSpc>
                <a:spcPct val="100000"/>
              </a:lnSpc>
              <a:spcBef>
                <a:spcPts val="300"/>
              </a:spcBef>
              <a:spcAft>
                <a:spcPts val="0"/>
              </a:spcAft>
              <a:buClr>
                <a:srgbClr val="FF0000"/>
              </a:buClr>
              <a:buSzPts val="1100"/>
              <a:buFont typeface="Arial"/>
              <a:buNone/>
              <a:defRPr b="0" i="0" sz="1100" u="none" cap="none" strike="noStrike">
                <a:solidFill>
                  <a:schemeClr val="dk1"/>
                </a:solidFill>
                <a:latin typeface="Calibri"/>
                <a:ea typeface="Calibri"/>
                <a:cs typeface="Calibri"/>
                <a:sym typeface="Calibri"/>
              </a:defRPr>
            </a:lvl3pPr>
            <a:lvl4pPr indent="-228600" lvl="3" marL="1828800" marR="0" algn="l">
              <a:lnSpc>
                <a:spcPct val="100000"/>
              </a:lnSpc>
              <a:spcBef>
                <a:spcPts val="10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algn="l">
              <a:lnSpc>
                <a:spcPct val="100000"/>
              </a:lnSpc>
              <a:spcBef>
                <a:spcPts val="10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algn="l">
              <a:lnSpc>
                <a:spcPct val="100000"/>
              </a:lnSpc>
              <a:spcBef>
                <a:spcPts val="1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algn="l">
              <a:lnSpc>
                <a:spcPct val="100000"/>
              </a:lnSpc>
              <a:spcBef>
                <a:spcPts val="1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algn="l">
              <a:lnSpc>
                <a:spcPct val="100000"/>
              </a:lnSpc>
              <a:spcBef>
                <a:spcPts val="1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algn="l">
              <a:lnSpc>
                <a:spcPct val="100000"/>
              </a:lnSpc>
              <a:spcBef>
                <a:spcPts val="1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221" name="Google Shape;221;g35ebac10805_0_373"/>
          <p:cNvSpPr txBox="1"/>
          <p:nvPr>
            <p:ph idx="10" type="dt"/>
          </p:nvPr>
        </p:nvSpPr>
        <p:spPr>
          <a:xfrm>
            <a:off x="609600" y="6356351"/>
            <a:ext cx="2844900" cy="3651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9pPr>
          </a:lstStyle>
          <a:p/>
        </p:txBody>
      </p:sp>
      <p:sp>
        <p:nvSpPr>
          <p:cNvPr id="222" name="Google Shape;222;g35ebac10805_0_373"/>
          <p:cNvSpPr txBox="1"/>
          <p:nvPr>
            <p:ph idx="11" type="ftr"/>
          </p:nvPr>
        </p:nvSpPr>
        <p:spPr>
          <a:xfrm>
            <a:off x="4165600" y="6356351"/>
            <a:ext cx="3860700" cy="3651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9pPr>
          </a:lstStyle>
          <a:p/>
        </p:txBody>
      </p:sp>
      <p:sp>
        <p:nvSpPr>
          <p:cNvPr id="223" name="Google Shape;223;g35ebac10805_0_373"/>
          <p:cNvSpPr txBox="1"/>
          <p:nvPr>
            <p:ph idx="12" type="sldNum"/>
          </p:nvPr>
        </p:nvSpPr>
        <p:spPr>
          <a:xfrm>
            <a:off x="8737601" y="6356351"/>
            <a:ext cx="2844900" cy="36510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4" name="Shape 224"/>
        <p:cNvGrpSpPr/>
        <p:nvPr/>
      </p:nvGrpSpPr>
      <p:grpSpPr>
        <a:xfrm>
          <a:off x="0" y="0"/>
          <a:ext cx="0" cy="0"/>
          <a:chOff x="0" y="0"/>
          <a:chExt cx="0" cy="0"/>
        </a:xfrm>
      </p:grpSpPr>
      <p:sp>
        <p:nvSpPr>
          <p:cNvPr id="225" name="Google Shape;225;g35ebac10805_0_380"/>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26" name="Google Shape;226;g35ebac10805_0_380"/>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27" name="Google Shape;227;g35ebac10805_0_380"/>
          <p:cNvSpPr txBox="1"/>
          <p:nvPr>
            <p:ph idx="12" type="sldNum"/>
          </p:nvPr>
        </p:nvSpPr>
        <p:spPr>
          <a:xfrm>
            <a:off x="11296611" y="6217621"/>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24" name="Shape 24"/>
        <p:cNvGrpSpPr/>
        <p:nvPr/>
      </p:nvGrpSpPr>
      <p:grpSpPr>
        <a:xfrm>
          <a:off x="0" y="0"/>
          <a:ext cx="0" cy="0"/>
          <a:chOff x="0" y="0"/>
          <a:chExt cx="0" cy="0"/>
        </a:xfrm>
      </p:grpSpPr>
      <p:sp>
        <p:nvSpPr>
          <p:cNvPr id="25" name="Google Shape;25;p33"/>
          <p:cNvSpPr txBox="1"/>
          <p:nvPr>
            <p:ph type="title"/>
          </p:nvPr>
        </p:nvSpPr>
        <p:spPr>
          <a:xfrm>
            <a:off x="1045941" y="2453812"/>
            <a:ext cx="10363200" cy="1362075"/>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rgbClr val="009E47"/>
              </a:buClr>
              <a:buSzPts val="4000"/>
              <a:buFont typeface="Calibri"/>
              <a:buNone/>
              <a:defRPr b="0" i="0" sz="4000" u="none" cap="none" strike="noStrike">
                <a:solidFill>
                  <a:srgbClr val="009E47"/>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26" name="Google Shape;26;p33"/>
          <p:cNvGrpSpPr/>
          <p:nvPr/>
        </p:nvGrpSpPr>
        <p:grpSpPr>
          <a:xfrm>
            <a:off x="16934" y="6288897"/>
            <a:ext cx="12192503" cy="581803"/>
            <a:chOff x="12700" y="6288896"/>
            <a:chExt cx="9144377" cy="581803"/>
          </a:xfrm>
        </p:grpSpPr>
        <p:sp>
          <p:nvSpPr>
            <p:cNvPr id="27" name="Google Shape;27;p33"/>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33"/>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33"/>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SWPBSLogo-2011-highres-transbg-web.png" id="30" name="Google Shape;30;p33"/>
          <p:cNvPicPr preferRelativeResize="0"/>
          <p:nvPr/>
        </p:nvPicPr>
        <p:blipFill rotWithShape="1">
          <a:blip r:embed="rId2">
            <a:alphaModFix/>
          </a:blip>
          <a:srcRect b="0" l="0" r="0" t="0"/>
          <a:stretch/>
        </p:blipFill>
        <p:spPr>
          <a:xfrm>
            <a:off x="214462" y="5175849"/>
            <a:ext cx="2141959" cy="168215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31" name="Shape 31"/>
        <p:cNvGrpSpPr/>
        <p:nvPr/>
      </p:nvGrpSpPr>
      <p:grpSpPr>
        <a:xfrm>
          <a:off x="0" y="0"/>
          <a:ext cx="0" cy="0"/>
          <a:chOff x="0" y="0"/>
          <a:chExt cx="0" cy="0"/>
        </a:xfrm>
      </p:grpSpPr>
      <p:sp>
        <p:nvSpPr>
          <p:cNvPr id="32" name="Google Shape;32;p34"/>
          <p:cNvSpPr txBox="1"/>
          <p:nvPr>
            <p:ph type="title"/>
          </p:nvPr>
        </p:nvSpPr>
        <p:spPr>
          <a:xfrm>
            <a:off x="2643718" y="536576"/>
            <a:ext cx="8947148" cy="938213"/>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descr="Macintosh HD:Users:wellspl:Desktop:6-Free-Teamwork-Clipart-Illustration-Showing-Diversity.jpg" id="33" name="Google Shape;33;p34"/>
          <p:cNvPicPr preferRelativeResize="0"/>
          <p:nvPr/>
        </p:nvPicPr>
        <p:blipFill rotWithShape="1">
          <a:blip r:embed="rId2">
            <a:alphaModFix/>
          </a:blip>
          <a:srcRect b="0" l="0" r="25555" t="0"/>
          <a:stretch/>
        </p:blipFill>
        <p:spPr>
          <a:xfrm>
            <a:off x="736600" y="587375"/>
            <a:ext cx="1828799" cy="771524"/>
          </a:xfrm>
          <a:prstGeom prst="rect">
            <a:avLst/>
          </a:prstGeom>
          <a:noFill/>
          <a:ln>
            <a:noFill/>
          </a:ln>
        </p:spPr>
      </p:pic>
      <p:sp>
        <p:nvSpPr>
          <p:cNvPr id="34" name="Google Shape;34;p34"/>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35" name="Google Shape;35;p34"/>
          <p:cNvGrpSpPr/>
          <p:nvPr/>
        </p:nvGrpSpPr>
        <p:grpSpPr>
          <a:xfrm>
            <a:off x="16934" y="6211407"/>
            <a:ext cx="12192503" cy="659292"/>
            <a:chOff x="12700" y="6211407"/>
            <a:chExt cx="9144377" cy="659292"/>
          </a:xfrm>
        </p:grpSpPr>
        <p:sp>
          <p:nvSpPr>
            <p:cNvPr id="36" name="Google Shape;36;p34"/>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34"/>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 name="Google Shape;38;p34"/>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34"/>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40" name="Shape 40"/>
        <p:cNvGrpSpPr/>
        <p:nvPr/>
      </p:nvGrpSpPr>
      <p:grpSpPr>
        <a:xfrm>
          <a:off x="0" y="0"/>
          <a:ext cx="0" cy="0"/>
          <a:chOff x="0" y="0"/>
          <a:chExt cx="0" cy="0"/>
        </a:xfrm>
      </p:grpSpPr>
      <p:pic>
        <p:nvPicPr>
          <p:cNvPr descr="Green-Pencil-Icon-pencils-7151356-150-150.jpg" id="41" name="Google Shape;41;p35"/>
          <p:cNvPicPr preferRelativeResize="0"/>
          <p:nvPr/>
        </p:nvPicPr>
        <p:blipFill rotWithShape="1">
          <a:blip r:embed="rId2">
            <a:alphaModFix/>
          </a:blip>
          <a:srcRect b="0" l="0" r="0" t="0"/>
          <a:stretch/>
        </p:blipFill>
        <p:spPr>
          <a:xfrm flipH="1">
            <a:off x="628695" y="440886"/>
            <a:ext cx="1645628" cy="1234221"/>
          </a:xfrm>
          <a:prstGeom prst="rect">
            <a:avLst/>
          </a:prstGeom>
          <a:noFill/>
          <a:ln>
            <a:noFill/>
          </a:ln>
        </p:spPr>
      </p:pic>
      <p:sp>
        <p:nvSpPr>
          <p:cNvPr id="42" name="Google Shape;42;p35"/>
          <p:cNvSpPr txBox="1"/>
          <p:nvPr>
            <p:ph type="title"/>
          </p:nvPr>
        </p:nvSpPr>
        <p:spPr>
          <a:xfrm>
            <a:off x="1962510" y="491685"/>
            <a:ext cx="9818009" cy="925952"/>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43" name="Google Shape;43;p35"/>
          <p:cNvGrpSpPr/>
          <p:nvPr/>
        </p:nvGrpSpPr>
        <p:grpSpPr>
          <a:xfrm>
            <a:off x="16934" y="6211407"/>
            <a:ext cx="12192503" cy="659292"/>
            <a:chOff x="12700" y="6211407"/>
            <a:chExt cx="9144377" cy="659292"/>
          </a:xfrm>
        </p:grpSpPr>
        <p:sp>
          <p:nvSpPr>
            <p:cNvPr id="44" name="Google Shape;44;p35"/>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 name="Google Shape;45;p35"/>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35"/>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35"/>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48" name="Google Shape;48;p3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49" name="Shape 49"/>
        <p:cNvGrpSpPr/>
        <p:nvPr/>
      </p:nvGrpSpPr>
      <p:grpSpPr>
        <a:xfrm>
          <a:off x="0" y="0"/>
          <a:ext cx="0" cy="0"/>
          <a:chOff x="0" y="0"/>
          <a:chExt cx="0" cy="0"/>
        </a:xfrm>
      </p:grpSpPr>
      <p:sp>
        <p:nvSpPr>
          <p:cNvPr id="50" name="Google Shape;50;p36"/>
          <p:cNvSpPr txBox="1"/>
          <p:nvPr>
            <p:ph type="title"/>
          </p:nvPr>
        </p:nvSpPr>
        <p:spPr>
          <a:xfrm>
            <a:off x="1962507" y="491685"/>
            <a:ext cx="9962789" cy="925952"/>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51" name="Google Shape;51;p36"/>
          <p:cNvPicPr preferRelativeResize="0"/>
          <p:nvPr/>
        </p:nvPicPr>
        <p:blipFill rotWithShape="1">
          <a:blip r:embed="rId2">
            <a:alphaModFix/>
          </a:blip>
          <a:srcRect b="0" l="0" r="0" t="0"/>
          <a:stretch/>
        </p:blipFill>
        <p:spPr>
          <a:xfrm>
            <a:off x="115478" y="207049"/>
            <a:ext cx="1950719" cy="1463039"/>
          </a:xfrm>
          <a:prstGeom prst="rect">
            <a:avLst/>
          </a:prstGeom>
          <a:noFill/>
          <a:ln>
            <a:noFill/>
          </a:ln>
        </p:spPr>
      </p:pic>
      <p:sp>
        <p:nvSpPr>
          <p:cNvPr id="52" name="Google Shape;52;p36"/>
          <p:cNvSpPr txBox="1"/>
          <p:nvPr>
            <p:ph idx="1" type="body"/>
          </p:nvPr>
        </p:nvSpPr>
        <p:spPr>
          <a:xfrm>
            <a:off x="795867" y="1922541"/>
            <a:ext cx="10668000" cy="3636439"/>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53" name="Google Shape;53;p36"/>
          <p:cNvGrpSpPr/>
          <p:nvPr/>
        </p:nvGrpSpPr>
        <p:grpSpPr>
          <a:xfrm>
            <a:off x="16934" y="6211407"/>
            <a:ext cx="12192503" cy="659292"/>
            <a:chOff x="12700" y="6211407"/>
            <a:chExt cx="9144377" cy="659292"/>
          </a:xfrm>
        </p:grpSpPr>
        <p:sp>
          <p:nvSpPr>
            <p:cNvPr id="54" name="Google Shape;54;p36"/>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 name="Google Shape;55;p36"/>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 name="Google Shape;56;p36"/>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 name="Google Shape;57;p36"/>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p:cSld name="Title and Vertical Text">
    <p:spTree>
      <p:nvGrpSpPr>
        <p:cNvPr id="58" name="Shape 58"/>
        <p:cNvGrpSpPr/>
        <p:nvPr/>
      </p:nvGrpSpPr>
      <p:grpSpPr>
        <a:xfrm>
          <a:off x="0" y="0"/>
          <a:ext cx="0" cy="0"/>
          <a:chOff x="0" y="0"/>
          <a:chExt cx="0" cy="0"/>
        </a:xfrm>
      </p:grpSpPr>
      <p:sp>
        <p:nvSpPr>
          <p:cNvPr id="59" name="Google Shape;59;p3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60" name="Google Shape;60;p37"/>
          <p:cNvGrpSpPr/>
          <p:nvPr/>
        </p:nvGrpSpPr>
        <p:grpSpPr>
          <a:xfrm>
            <a:off x="16932" y="6211887"/>
            <a:ext cx="12191999" cy="658812"/>
            <a:chOff x="12700" y="6211407"/>
            <a:chExt cx="9144377" cy="659292"/>
          </a:xfrm>
        </p:grpSpPr>
        <p:sp>
          <p:nvSpPr>
            <p:cNvPr id="61" name="Google Shape;61;p37"/>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37"/>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 name="Google Shape;63;p37"/>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37"/>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65" name="Google Shape;65;p37"/>
          <p:cNvSpPr/>
          <p:nvPr/>
        </p:nvSpPr>
        <p:spPr>
          <a:xfrm>
            <a:off x="4656667" y="4505325"/>
            <a:ext cx="2709333" cy="1198562"/>
          </a:xfrm>
          <a:custGeom>
            <a:rect b="b" l="l" r="r" t="t"/>
            <a:pathLst>
              <a:path extrusionOk="0" h="120000" w="12000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darken" h="120000" w="12000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none" h="120000" w="12000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extrusionOk="0" fill="none" h="120000" w="120000">
                <a:moveTo>
                  <a:pt x="0" y="0"/>
                </a:moveTo>
                <a:lnTo>
                  <a:pt x="120000" y="0"/>
                </a:lnTo>
                <a:lnTo>
                  <a:pt x="120000" y="120000"/>
                </a:lnTo>
                <a:lnTo>
                  <a:pt x="0" y="120000"/>
                </a:lnTo>
                <a:close/>
              </a:path>
            </a:pathLst>
          </a:custGeom>
          <a:solidFill>
            <a:srgbClr val="C2D59B"/>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3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4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69" name="Google Shape;69;p40"/>
          <p:cNvGrpSpPr/>
          <p:nvPr/>
        </p:nvGrpSpPr>
        <p:grpSpPr>
          <a:xfrm>
            <a:off x="16934" y="6211407"/>
            <a:ext cx="12192503" cy="659292"/>
            <a:chOff x="12700" y="6211407"/>
            <a:chExt cx="9144377" cy="659292"/>
          </a:xfrm>
        </p:grpSpPr>
        <p:sp>
          <p:nvSpPr>
            <p:cNvPr id="70" name="Google Shape;70;p40"/>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40"/>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40"/>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40"/>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4" name="Shape 74"/>
        <p:cNvGrpSpPr/>
        <p:nvPr/>
      </p:nvGrpSpPr>
      <p:grpSpPr>
        <a:xfrm>
          <a:off x="0" y="0"/>
          <a:ext cx="0" cy="0"/>
          <a:chOff x="0" y="0"/>
          <a:chExt cx="0" cy="0"/>
        </a:xfrm>
      </p:grpSpPr>
      <p:sp>
        <p:nvSpPr>
          <p:cNvPr id="75" name="Google Shape;75;p3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76" name="Google Shape;76;p38"/>
          <p:cNvSpPr txBox="1"/>
          <p:nvPr>
            <p:ph idx="1" type="body"/>
          </p:nvPr>
        </p:nvSpPr>
        <p:spPr>
          <a:xfrm>
            <a:off x="1363133" y="1417637"/>
            <a:ext cx="10972800" cy="4525961"/>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77" name="Google Shape;77;p38"/>
          <p:cNvGrpSpPr/>
          <p:nvPr/>
        </p:nvGrpSpPr>
        <p:grpSpPr>
          <a:xfrm>
            <a:off x="16934" y="6211407"/>
            <a:ext cx="12192503" cy="659292"/>
            <a:chOff x="12700" y="6211407"/>
            <a:chExt cx="9144377" cy="659292"/>
          </a:xfrm>
        </p:grpSpPr>
        <p:sp>
          <p:nvSpPr>
            <p:cNvPr id="78" name="Google Shape;78;p38"/>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38"/>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38"/>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 name="Google Shape;81;p38"/>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6" Type="http://schemas.openxmlformats.org/officeDocument/2006/relationships/theme" Target="../theme/theme3.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8"/>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6" name="Shape 106"/>
        <p:cNvGrpSpPr/>
        <p:nvPr/>
      </p:nvGrpSpPr>
      <p:grpSpPr>
        <a:xfrm>
          <a:off x="0" y="0"/>
          <a:ext cx="0" cy="0"/>
          <a:chOff x="0" y="0"/>
          <a:chExt cx="0" cy="0"/>
        </a:xfrm>
      </p:grpSpPr>
      <p:sp>
        <p:nvSpPr>
          <p:cNvPr id="107" name="Google Shape;107;g35ebac10805_0_262"/>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08" name="Google Shape;108;g35ebac10805_0_262"/>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omments" Target="../comments/commen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docs.google.com/document/d/1LPeOJy7LYGhlAaKZSO_ctOIDy3ubI2qBR3UL9f53mo0/edit?usp=sharin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image" Target="../media/image1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 Id="rId3" Type="http://schemas.openxmlformats.org/officeDocument/2006/relationships/image" Target="../media/image1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hyperlink" Target="https://doi.org/10.1111/1467-9280.00260" TargetMode="External"/><Relationship Id="rId4" Type="http://schemas.openxmlformats.org/officeDocument/2006/relationships/hyperlink" Target="https://doi.org/10.1177/073428299901700302" TargetMode="External"/><Relationship Id="rId5" Type="http://schemas.openxmlformats.org/officeDocument/2006/relationships/hyperlink" Target="https://doi.org/10.1111/cdev.12012" TargetMode="External"/><Relationship Id="rId6" Type="http://schemas.openxmlformats.org/officeDocument/2006/relationships/hyperlink" Target="https://doi.org/10.1111/j.1467-8624.2006.00905.x" TargetMode="External"/><Relationship Id="rId7" Type="http://schemas.openxmlformats.org/officeDocument/2006/relationships/hyperlink" Target="http://www.studentprogress.org"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hyperlink" Target="https://doi.org/10.1080/02796015.2006.12087980" TargetMode="External"/><Relationship Id="rId4" Type="http://schemas.openxmlformats.org/officeDocument/2006/relationships/hyperlink" Target="https://doi.org/10.1002/pits.20283" TargetMode="External"/><Relationship Id="rId5" Type="http://schemas.openxmlformats.org/officeDocument/2006/relationships/hyperlink" Target="https://psycnet.apa.org/doi/10.1037/edu0000468" TargetMode="External"/><Relationship Id="rId6" Type="http://schemas.openxmlformats.org/officeDocument/2006/relationships/hyperlink" Target="https://doi.org/10.1080/02796015.2002.12086161"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9.xml"/><Relationship Id="rId3" Type="http://schemas.openxmlformats.org/officeDocument/2006/relationships/hyperlink" Target="https://pbismissouri.org/" TargetMode="External"/><Relationship Id="rId4" Type="http://schemas.openxmlformats.org/officeDocument/2006/relationships/hyperlink" Target="https://www.facebook.com/moswpbs" TargetMode="External"/><Relationship Id="rId5" Type="http://schemas.openxmlformats.org/officeDocument/2006/relationships/hyperlink" Target="https://www.instagram.com/moswpbs" TargetMode="External"/><Relationship Id="rId6" Type="http://schemas.openxmlformats.org/officeDocument/2006/relationships/image" Target="../media/image23.png"/><Relationship Id="rId7" Type="http://schemas.openxmlformats.org/officeDocument/2006/relationships/image" Target="../media/image22.png"/><Relationship Id="rId8"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
          <p:cNvSpPr txBox="1"/>
          <p:nvPr>
            <p:ph type="ctrTitle"/>
          </p:nvPr>
        </p:nvSpPr>
        <p:spPr>
          <a:xfrm>
            <a:off x="1053550" y="1014875"/>
            <a:ext cx="10058400" cy="1470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900"/>
              <a:buNone/>
            </a:pPr>
            <a:r>
              <a:rPr lang="en-US"/>
              <a:t>MO SW-PBS Advanced Tiers</a:t>
            </a:r>
            <a:endParaRPr/>
          </a:p>
          <a:p>
            <a:pPr indent="0" lvl="0" marL="0" rtl="0" algn="ctr">
              <a:lnSpc>
                <a:spcPct val="100000"/>
              </a:lnSpc>
              <a:spcBef>
                <a:spcPts val="0"/>
              </a:spcBef>
              <a:spcAft>
                <a:spcPts val="0"/>
              </a:spcAft>
              <a:buSzPts val="900"/>
              <a:buNone/>
            </a:pPr>
            <a:br>
              <a:rPr lang="en-US"/>
            </a:br>
            <a:r>
              <a:rPr lang="en-US">
                <a:solidFill>
                  <a:srgbClr val="0070C0"/>
                </a:solidFill>
              </a:rPr>
              <a:t>Social SKills Intervention Groups </a:t>
            </a:r>
            <a:endParaRPr>
              <a:solidFill>
                <a:srgbClr val="0070C0"/>
              </a:solidFill>
            </a:endParaRPr>
          </a:p>
          <a:p>
            <a:pPr indent="0" lvl="0" marL="0" rtl="0" algn="ctr">
              <a:lnSpc>
                <a:spcPct val="100000"/>
              </a:lnSpc>
              <a:spcBef>
                <a:spcPts val="0"/>
              </a:spcBef>
              <a:spcAft>
                <a:spcPts val="0"/>
              </a:spcAft>
              <a:buSzPts val="900"/>
              <a:buNone/>
            </a:pPr>
            <a:r>
              <a:rPr lang="en-US">
                <a:solidFill>
                  <a:srgbClr val="3D85C6"/>
                </a:solidFill>
              </a:rPr>
              <a:t>Course 7,</a:t>
            </a:r>
            <a:r>
              <a:rPr lang="en-US">
                <a:solidFill>
                  <a:srgbClr val="3D85C6"/>
                </a:solidFill>
              </a:rPr>
              <a:t>Lesson 3:</a:t>
            </a:r>
            <a:r>
              <a:rPr lang="en-US"/>
              <a:t> </a:t>
            </a:r>
            <a:r>
              <a:rPr lang="en-US">
                <a:solidFill>
                  <a:srgbClr val="0070C0"/>
                </a:solidFill>
              </a:rPr>
              <a:t>Practices of Implementation </a:t>
            </a:r>
            <a:endParaRPr>
              <a:solidFill>
                <a:srgbClr val="0070C0"/>
              </a:solidFill>
            </a:endParaRPr>
          </a:p>
          <a:p>
            <a:pPr indent="0" lvl="0" marL="0" rtl="0" algn="ctr">
              <a:lnSpc>
                <a:spcPct val="100000"/>
              </a:lnSpc>
              <a:spcBef>
                <a:spcPts val="0"/>
              </a:spcBef>
              <a:spcAft>
                <a:spcPts val="0"/>
              </a:spcAft>
              <a:buSzPts val="900"/>
              <a:buNone/>
            </a:pPr>
            <a:r>
              <a:rPr lang="en-US">
                <a:solidFill>
                  <a:srgbClr val="0070C0"/>
                </a:solidFill>
              </a:rPr>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33e1b53e781_0_135"/>
          <p:cNvSpPr txBox="1"/>
          <p:nvPr>
            <p:ph type="title"/>
          </p:nvPr>
        </p:nvSpPr>
        <p:spPr>
          <a:xfrm>
            <a:off x="70650" y="195225"/>
            <a:ext cx="11981700" cy="1524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extLst>
                  <a:ext uri="http://customooxmlschemas.google.com/">
                    <go:slidesCustomData xmlns:go="http://customooxmlschemas.google.com/" textRoundtripDataId="2"/>
                  </a:ext>
                </a:extLst>
              </a:rPr>
              <a:t>Lesson Outcomes</a:t>
            </a:r>
            <a:endParaRPr/>
          </a:p>
        </p:txBody>
      </p:sp>
      <p:sp>
        <p:nvSpPr>
          <p:cNvPr id="292" name="Google Shape;292;g33e1b53e781_0_135"/>
          <p:cNvSpPr txBox="1"/>
          <p:nvPr>
            <p:ph idx="1" type="body"/>
          </p:nvPr>
        </p:nvSpPr>
        <p:spPr>
          <a:xfrm>
            <a:off x="660975" y="1641300"/>
            <a:ext cx="11240700" cy="60348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0"/>
              </a:spcAft>
              <a:buSzPts val="3200"/>
              <a:buNone/>
            </a:pPr>
            <a:r>
              <a:rPr i="1" lang="en-US">
                <a:solidFill>
                  <a:srgbClr val="008000"/>
                </a:solidFill>
              </a:rPr>
              <a:t>At the end of this session, you will be able to…</a:t>
            </a:r>
            <a:endParaRPr sz="3100"/>
          </a:p>
          <a:p>
            <a:pPr indent="-412750" lvl="0" marL="457200" rtl="0" algn="l">
              <a:lnSpc>
                <a:spcPct val="115000"/>
              </a:lnSpc>
              <a:spcBef>
                <a:spcPts val="0"/>
              </a:spcBef>
              <a:spcAft>
                <a:spcPts val="0"/>
              </a:spcAft>
              <a:buSzPts val="3100"/>
              <a:buChar char="•"/>
            </a:pPr>
            <a:r>
              <a:rPr lang="en-US" sz="3100"/>
              <a:t>Develop a plan for communication with staff, families and students regarding the SSIG intervention</a:t>
            </a:r>
            <a:endParaRPr sz="3100"/>
          </a:p>
          <a:p>
            <a:pPr indent="-412750" lvl="0" marL="457200" rtl="0" algn="l">
              <a:lnSpc>
                <a:spcPct val="115000"/>
              </a:lnSpc>
              <a:spcBef>
                <a:spcPts val="0"/>
              </a:spcBef>
              <a:spcAft>
                <a:spcPts val="0"/>
              </a:spcAft>
              <a:buSzPts val="3100"/>
              <a:buChar char="•"/>
            </a:pPr>
            <a:r>
              <a:rPr lang="en-US" sz="3100"/>
              <a:t>Develop a plan for training staff, families and students about the SSIG expectations. </a:t>
            </a:r>
            <a:endParaRPr sz="3100"/>
          </a:p>
          <a:p>
            <a:pPr indent="-412750" lvl="0" marL="457200" rtl="0" algn="l">
              <a:lnSpc>
                <a:spcPct val="115000"/>
              </a:lnSpc>
              <a:spcBef>
                <a:spcPts val="0"/>
              </a:spcBef>
              <a:spcAft>
                <a:spcPts val="0"/>
              </a:spcAft>
              <a:buSzPts val="3100"/>
              <a:buChar char="•"/>
            </a:pPr>
            <a:r>
              <a:rPr lang="en-US" sz="3100"/>
              <a:t> Develop a plan for Piloting the SSIG intervention. </a:t>
            </a:r>
            <a:endParaRPr sz="3100"/>
          </a:p>
          <a:p>
            <a:pPr indent="0" lvl="0" marL="457200" rtl="0" algn="l">
              <a:lnSpc>
                <a:spcPct val="115000"/>
              </a:lnSpc>
              <a:spcBef>
                <a:spcPts val="0"/>
              </a:spcBef>
              <a:spcAft>
                <a:spcPts val="0"/>
              </a:spcAft>
              <a:buNone/>
            </a:pPr>
            <a:r>
              <a:t/>
            </a:r>
            <a:endParaRPr sz="2400"/>
          </a:p>
          <a:p>
            <a:pPr indent="0" lvl="0" marL="457200" rtl="0" algn="l">
              <a:lnSpc>
                <a:spcPct val="115000"/>
              </a:lnSpc>
              <a:spcBef>
                <a:spcPts val="0"/>
              </a:spcBef>
              <a:spcAft>
                <a:spcPts val="0"/>
              </a:spcAft>
              <a:buNone/>
            </a:pPr>
            <a:r>
              <a:rPr i="1" lang="en-US">
                <a:solidFill>
                  <a:srgbClr val="008000"/>
                </a:solidFill>
              </a:rPr>
              <a:t> </a:t>
            </a:r>
            <a:endParaRPr/>
          </a:p>
          <a:p>
            <a:pPr indent="0" lvl="0" marL="0" rtl="0" algn="ctr">
              <a:lnSpc>
                <a:spcPct val="100000"/>
              </a:lnSpc>
              <a:spcBef>
                <a:spcPts val="400"/>
              </a:spcBef>
              <a:spcAft>
                <a:spcPts val="0"/>
              </a:spcAft>
              <a:buSzPts val="300"/>
              <a:buNone/>
            </a:pPr>
            <a:r>
              <a:t/>
            </a:r>
            <a:endParaRPr i="1" sz="300">
              <a:solidFill>
                <a:srgbClr val="008000"/>
              </a:solidFill>
            </a:endParaRPr>
          </a:p>
          <a:p>
            <a:pPr indent="0" lvl="0" marL="342900" rtl="0" algn="l">
              <a:lnSpc>
                <a:spcPct val="100000"/>
              </a:lnSpc>
              <a:spcBef>
                <a:spcPts val="1100"/>
              </a:spcBef>
              <a:spcAft>
                <a:spcPts val="0"/>
              </a:spcAft>
              <a:buSzPts val="32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96" name="Shape 296"/>
        <p:cNvGrpSpPr/>
        <p:nvPr/>
      </p:nvGrpSpPr>
      <p:grpSpPr>
        <a:xfrm>
          <a:off x="0" y="0"/>
          <a:ext cx="0" cy="0"/>
          <a:chOff x="0" y="0"/>
          <a:chExt cx="0" cy="0"/>
        </a:xfrm>
      </p:grpSpPr>
      <p:sp>
        <p:nvSpPr>
          <p:cNvPr id="297" name="Google Shape;297;g33e1b53e781_0_0"/>
          <p:cNvSpPr txBox="1"/>
          <p:nvPr>
            <p:ph type="title"/>
          </p:nvPr>
        </p:nvSpPr>
        <p:spPr>
          <a:xfrm>
            <a:off x="812800" y="366175"/>
            <a:ext cx="11237100" cy="1524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800"/>
              <a:buNone/>
            </a:pPr>
            <a:r>
              <a:rPr b="1" lang="en-US"/>
              <a:t>Organization of SSIG Course Lessons</a:t>
            </a:r>
            <a:endParaRPr b="1"/>
          </a:p>
        </p:txBody>
      </p:sp>
      <p:sp>
        <p:nvSpPr>
          <p:cNvPr id="298" name="Google Shape;298;g33e1b53e781_0_0"/>
          <p:cNvSpPr txBox="1"/>
          <p:nvPr>
            <p:ph idx="1" type="body"/>
          </p:nvPr>
        </p:nvSpPr>
        <p:spPr>
          <a:xfrm>
            <a:off x="383025" y="1703800"/>
            <a:ext cx="39072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560"/>
              </a:spcBef>
              <a:spcAft>
                <a:spcPts val="0"/>
              </a:spcAft>
              <a:buSzPts val="2800"/>
              <a:buNone/>
            </a:pPr>
            <a:r>
              <a:rPr b="1" lang="en-US" sz="2000">
                <a:solidFill>
                  <a:srgbClr val="FF0000"/>
                </a:solidFill>
              </a:rPr>
              <a:t> L1</a:t>
            </a:r>
            <a:r>
              <a:rPr lang="en-US" sz="2000">
                <a:solidFill>
                  <a:srgbClr val="FF0000"/>
                </a:solidFill>
              </a:rPr>
              <a:t> - </a:t>
            </a:r>
            <a:r>
              <a:rPr b="1" lang="en-US" sz="2100">
                <a:solidFill>
                  <a:srgbClr val="FF0000"/>
                </a:solidFill>
              </a:rPr>
              <a:t>Systems for Implementation</a:t>
            </a:r>
            <a:endParaRPr b="1" sz="2100">
              <a:solidFill>
                <a:srgbClr val="FF0000"/>
              </a:solidFill>
            </a:endParaRPr>
          </a:p>
          <a:p>
            <a:pPr indent="0" lvl="0" marL="0" rtl="0" algn="ctr">
              <a:lnSpc>
                <a:spcPct val="100000"/>
              </a:lnSpc>
              <a:spcBef>
                <a:spcPts val="560"/>
              </a:spcBef>
              <a:spcAft>
                <a:spcPts val="0"/>
              </a:spcAft>
              <a:buSzPts val="2800"/>
              <a:buNone/>
            </a:pPr>
            <a:r>
              <a:rPr b="1" i="1" lang="en-US" sz="2000"/>
              <a:t>(</a:t>
            </a:r>
            <a:r>
              <a:rPr b="1" i="1" lang="en-US" sz="2000">
                <a:solidFill>
                  <a:srgbClr val="0070C0"/>
                </a:solidFill>
              </a:rPr>
              <a:t>what we do for adults</a:t>
            </a:r>
            <a:r>
              <a:rPr b="1" i="1" lang="en-US" sz="2000"/>
              <a:t>) </a:t>
            </a:r>
            <a:endParaRPr b="1" i="1" sz="2000"/>
          </a:p>
          <a:p>
            <a:pPr indent="0" lvl="0" marL="0" rtl="0" algn="ctr">
              <a:lnSpc>
                <a:spcPct val="100000"/>
              </a:lnSpc>
              <a:spcBef>
                <a:spcPts val="560"/>
              </a:spcBef>
              <a:spcAft>
                <a:spcPts val="0"/>
              </a:spcAft>
              <a:buSzPts val="2800"/>
              <a:buNone/>
            </a:pPr>
            <a:r>
              <a:t/>
            </a:r>
            <a:endParaRPr b="1" i="1" sz="2000"/>
          </a:p>
          <a:p>
            <a:pPr indent="-431800" lvl="0" marL="609600" rtl="0" algn="l">
              <a:spcBef>
                <a:spcPts val="0"/>
              </a:spcBef>
              <a:spcAft>
                <a:spcPts val="0"/>
              </a:spcAft>
              <a:buSzPts val="2000"/>
              <a:buChar char="•"/>
            </a:pPr>
            <a:r>
              <a:rPr lang="en-US" sz="2000"/>
              <a:t>Personnel</a:t>
            </a:r>
            <a:endParaRPr sz="2000"/>
          </a:p>
          <a:p>
            <a:pPr indent="-431800" lvl="0" marL="609600" rtl="0" algn="l">
              <a:spcBef>
                <a:spcPts val="0"/>
              </a:spcBef>
              <a:spcAft>
                <a:spcPts val="0"/>
              </a:spcAft>
              <a:buSzPts val="2000"/>
              <a:buChar char="•"/>
            </a:pPr>
            <a:r>
              <a:rPr lang="en-US" sz="2000"/>
              <a:t>Serviceable Base Rate </a:t>
            </a:r>
            <a:endParaRPr sz="2000"/>
          </a:p>
          <a:p>
            <a:pPr indent="-431800" lvl="0" marL="609600" rtl="0" algn="l">
              <a:spcBef>
                <a:spcPts val="0"/>
              </a:spcBef>
              <a:spcAft>
                <a:spcPts val="0"/>
              </a:spcAft>
              <a:buSzPts val="2000"/>
              <a:buChar char="•"/>
            </a:pPr>
            <a:r>
              <a:rPr lang="en-US" sz="2000"/>
              <a:t>Location </a:t>
            </a:r>
            <a:endParaRPr sz="2000"/>
          </a:p>
          <a:p>
            <a:pPr indent="-431800" lvl="0" marL="609600" rtl="0" algn="l">
              <a:spcBef>
                <a:spcPts val="0"/>
              </a:spcBef>
              <a:spcAft>
                <a:spcPts val="0"/>
              </a:spcAft>
              <a:buSzPts val="2000"/>
              <a:buChar char="•"/>
            </a:pPr>
            <a:r>
              <a:rPr lang="en-US" sz="2000"/>
              <a:t>Scheduling Sessions  </a:t>
            </a:r>
            <a:endParaRPr sz="2000"/>
          </a:p>
          <a:p>
            <a:pPr indent="-431800" lvl="0" marL="609600" rtl="0" algn="l">
              <a:spcBef>
                <a:spcPts val="0"/>
              </a:spcBef>
              <a:spcAft>
                <a:spcPts val="0"/>
              </a:spcAft>
              <a:buSzPts val="2000"/>
              <a:buChar char="•"/>
            </a:pPr>
            <a:r>
              <a:rPr lang="en-US" sz="2000"/>
              <a:t>Assessment of Social Skills</a:t>
            </a:r>
            <a:endParaRPr sz="2000"/>
          </a:p>
          <a:p>
            <a:pPr indent="-431800" lvl="0" marL="609600" rtl="0" algn="l">
              <a:spcBef>
                <a:spcPts val="0"/>
              </a:spcBef>
              <a:spcAft>
                <a:spcPts val="0"/>
              </a:spcAft>
              <a:buSzPts val="2000"/>
              <a:buChar char="•"/>
            </a:pPr>
            <a:r>
              <a:rPr lang="en-US" sz="2000"/>
              <a:t>Designing the Curriculum</a:t>
            </a:r>
            <a:endParaRPr sz="2000"/>
          </a:p>
          <a:p>
            <a:pPr indent="-431800" lvl="0" marL="609600" rtl="0" algn="l">
              <a:spcBef>
                <a:spcPts val="0"/>
              </a:spcBef>
              <a:spcAft>
                <a:spcPts val="0"/>
              </a:spcAft>
              <a:buSzPts val="2000"/>
              <a:buChar char="•"/>
            </a:pPr>
            <a:r>
              <a:rPr lang="en-US" sz="2000"/>
              <a:t>Teaching Social Skills</a:t>
            </a:r>
            <a:endParaRPr sz="2000"/>
          </a:p>
          <a:p>
            <a:pPr indent="-431800" lvl="0" marL="609600" rtl="0" algn="l">
              <a:spcBef>
                <a:spcPts val="0"/>
              </a:spcBef>
              <a:spcAft>
                <a:spcPts val="0"/>
              </a:spcAft>
              <a:buSzPts val="2000"/>
              <a:buChar char="•"/>
            </a:pPr>
            <a:r>
              <a:rPr lang="en-US" sz="2000"/>
              <a:t>System for Reinforcing Expected Behavior </a:t>
            </a:r>
            <a:endParaRPr sz="2000"/>
          </a:p>
          <a:p>
            <a:pPr indent="0" lvl="0" marL="0" rtl="0" algn="l">
              <a:lnSpc>
                <a:spcPct val="100000"/>
              </a:lnSpc>
              <a:spcBef>
                <a:spcPts val="0"/>
              </a:spcBef>
              <a:spcAft>
                <a:spcPts val="0"/>
              </a:spcAft>
              <a:buNone/>
            </a:pPr>
            <a:r>
              <a:t/>
            </a:r>
            <a:endParaRPr sz="2000"/>
          </a:p>
          <a:p>
            <a:pPr indent="0" lvl="0" marL="0" rtl="0" algn="l">
              <a:lnSpc>
                <a:spcPct val="100000"/>
              </a:lnSpc>
              <a:spcBef>
                <a:spcPts val="560"/>
              </a:spcBef>
              <a:spcAft>
                <a:spcPts val="0"/>
              </a:spcAft>
              <a:buSzPts val="2800"/>
              <a:buNone/>
            </a:pPr>
            <a:r>
              <a:t/>
            </a:r>
            <a:endParaRPr sz="2000"/>
          </a:p>
          <a:p>
            <a:pPr indent="0" lvl="0" marL="0" rtl="0" algn="l">
              <a:lnSpc>
                <a:spcPct val="100000"/>
              </a:lnSpc>
              <a:spcBef>
                <a:spcPts val="560"/>
              </a:spcBef>
              <a:spcAft>
                <a:spcPts val="0"/>
              </a:spcAft>
              <a:buSzPts val="2800"/>
              <a:buNone/>
            </a:pPr>
            <a:r>
              <a:t/>
            </a:r>
            <a:endParaRPr b="1" sz="2000"/>
          </a:p>
          <a:p>
            <a:pPr indent="0" lvl="0" marL="0" rtl="0" algn="l">
              <a:lnSpc>
                <a:spcPct val="100000"/>
              </a:lnSpc>
              <a:spcBef>
                <a:spcPts val="560"/>
              </a:spcBef>
              <a:spcAft>
                <a:spcPts val="0"/>
              </a:spcAft>
              <a:buSzPts val="2800"/>
              <a:buNone/>
            </a:pPr>
            <a:r>
              <a:t/>
            </a:r>
            <a:endParaRPr b="1" sz="1900"/>
          </a:p>
          <a:p>
            <a:pPr indent="0" lvl="0" marL="0" rtl="0" algn="l">
              <a:lnSpc>
                <a:spcPct val="100000"/>
              </a:lnSpc>
              <a:spcBef>
                <a:spcPts val="560"/>
              </a:spcBef>
              <a:spcAft>
                <a:spcPts val="0"/>
              </a:spcAft>
              <a:buSzPts val="2800"/>
              <a:buNone/>
            </a:pPr>
            <a:r>
              <a:t/>
            </a:r>
            <a:endParaRPr b="1" sz="1100">
              <a:latin typeface="Arial"/>
              <a:ea typeface="Arial"/>
              <a:cs typeface="Arial"/>
              <a:sym typeface="Arial"/>
            </a:endParaRPr>
          </a:p>
          <a:p>
            <a:pPr indent="0" lvl="0" marL="0" rtl="0" algn="l">
              <a:lnSpc>
                <a:spcPct val="100000"/>
              </a:lnSpc>
              <a:spcBef>
                <a:spcPts val="560"/>
              </a:spcBef>
              <a:spcAft>
                <a:spcPts val="0"/>
              </a:spcAft>
              <a:buSzPts val="2800"/>
              <a:buNone/>
            </a:pPr>
            <a:r>
              <a:t/>
            </a:r>
            <a:endParaRPr/>
          </a:p>
        </p:txBody>
      </p:sp>
      <p:sp>
        <p:nvSpPr>
          <p:cNvPr id="299" name="Google Shape;299;g33e1b53e781_0_0"/>
          <p:cNvSpPr txBox="1"/>
          <p:nvPr>
            <p:ph idx="2" type="body"/>
          </p:nvPr>
        </p:nvSpPr>
        <p:spPr>
          <a:xfrm>
            <a:off x="4290067" y="1703800"/>
            <a:ext cx="34611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560"/>
              </a:spcBef>
              <a:spcAft>
                <a:spcPts val="0"/>
              </a:spcAft>
              <a:buSzPts val="2800"/>
              <a:buNone/>
            </a:pPr>
            <a:r>
              <a:rPr b="1" lang="en-US" sz="2000"/>
              <a:t>L2 - Data for Implementation</a:t>
            </a:r>
            <a:endParaRPr b="1" sz="2000"/>
          </a:p>
          <a:p>
            <a:pPr indent="0" lvl="0" marL="0" rtl="0" algn="ctr">
              <a:lnSpc>
                <a:spcPct val="100000"/>
              </a:lnSpc>
              <a:spcBef>
                <a:spcPts val="560"/>
              </a:spcBef>
              <a:spcAft>
                <a:spcPts val="0"/>
              </a:spcAft>
              <a:buSzPts val="2800"/>
              <a:buNone/>
            </a:pPr>
            <a:r>
              <a:rPr b="1" i="1" lang="en-US" sz="2000"/>
              <a:t>(</a:t>
            </a:r>
            <a:r>
              <a:rPr b="1" i="1" lang="en-US" sz="2000">
                <a:solidFill>
                  <a:srgbClr val="0070C0"/>
                </a:solidFill>
              </a:rPr>
              <a:t>how we make decisions</a:t>
            </a:r>
            <a:r>
              <a:rPr b="1" i="1" lang="en-US" sz="2000"/>
              <a:t>) </a:t>
            </a:r>
            <a:endParaRPr b="1" i="1" sz="2000"/>
          </a:p>
          <a:p>
            <a:pPr indent="0" lvl="0" marL="0" rtl="0" algn="ctr">
              <a:lnSpc>
                <a:spcPct val="100000"/>
              </a:lnSpc>
              <a:spcBef>
                <a:spcPts val="560"/>
              </a:spcBef>
              <a:spcAft>
                <a:spcPts val="0"/>
              </a:spcAft>
              <a:buSzPts val="2800"/>
              <a:buNone/>
            </a:pPr>
            <a:r>
              <a:t/>
            </a:r>
            <a:endParaRPr b="1" sz="2000"/>
          </a:p>
          <a:p>
            <a:pPr indent="-342900" lvl="0" marL="457200" rtl="0" algn="l">
              <a:lnSpc>
                <a:spcPct val="100000"/>
              </a:lnSpc>
              <a:spcBef>
                <a:spcPts val="560"/>
              </a:spcBef>
              <a:spcAft>
                <a:spcPts val="0"/>
              </a:spcAft>
              <a:buClr>
                <a:srgbClr val="FF0000"/>
              </a:buClr>
              <a:buSzPts val="2000"/>
              <a:buFont typeface="Calibri"/>
              <a:buChar char="•"/>
            </a:pPr>
            <a:r>
              <a:rPr lang="en-US" sz="2000"/>
              <a:t>Assess Skill Deficits</a:t>
            </a:r>
            <a:endParaRPr sz="2000"/>
          </a:p>
          <a:p>
            <a:pPr indent="-342900" lvl="0" marL="457200" rtl="0" algn="l">
              <a:lnSpc>
                <a:spcPct val="100000"/>
              </a:lnSpc>
              <a:spcBef>
                <a:spcPts val="560"/>
              </a:spcBef>
              <a:spcAft>
                <a:spcPts val="0"/>
              </a:spcAft>
              <a:buClr>
                <a:srgbClr val="FF0000"/>
              </a:buClr>
              <a:buSzPts val="2000"/>
              <a:buFont typeface="Calibri"/>
              <a:buChar char="•"/>
            </a:pPr>
            <a:r>
              <a:rPr lang="en-US" sz="2000"/>
              <a:t>Process for monitoring student progress</a:t>
            </a:r>
            <a:endParaRPr sz="2000"/>
          </a:p>
          <a:p>
            <a:pPr indent="-342900" lvl="0" marL="457200" rtl="0" algn="l">
              <a:lnSpc>
                <a:spcPct val="100000"/>
              </a:lnSpc>
              <a:spcBef>
                <a:spcPts val="0"/>
              </a:spcBef>
              <a:spcAft>
                <a:spcPts val="0"/>
              </a:spcAft>
              <a:buClr>
                <a:srgbClr val="FF0000"/>
              </a:buClr>
              <a:buSzPts val="2000"/>
              <a:buFont typeface="Calibri"/>
              <a:buChar char="•"/>
            </a:pPr>
            <a:r>
              <a:rPr lang="en-US" sz="2000"/>
              <a:t> Analyzing data</a:t>
            </a:r>
            <a:endParaRPr sz="2000"/>
          </a:p>
          <a:p>
            <a:pPr indent="-342900" lvl="0" marL="457200" rtl="0" algn="l">
              <a:lnSpc>
                <a:spcPct val="100000"/>
              </a:lnSpc>
              <a:spcBef>
                <a:spcPts val="0"/>
              </a:spcBef>
              <a:spcAft>
                <a:spcPts val="0"/>
              </a:spcAft>
              <a:buClr>
                <a:srgbClr val="FF0000"/>
              </a:buClr>
              <a:buSzPts val="2000"/>
              <a:buFont typeface="Calibri"/>
              <a:buChar char="•"/>
            </a:pPr>
            <a:r>
              <a:rPr lang="en-US" sz="2000"/>
              <a:t>Responding to data </a:t>
            </a:r>
            <a:endParaRPr sz="2000">
              <a:highlight>
                <a:srgbClr val="FFFF00"/>
              </a:highlight>
            </a:endParaRPr>
          </a:p>
          <a:p>
            <a:pPr indent="-342900" lvl="1" marL="914400" rtl="0" algn="l">
              <a:lnSpc>
                <a:spcPct val="100000"/>
              </a:lnSpc>
              <a:spcBef>
                <a:spcPts val="0"/>
              </a:spcBef>
              <a:spcAft>
                <a:spcPts val="0"/>
              </a:spcAft>
              <a:buClr>
                <a:srgbClr val="FF0000"/>
              </a:buClr>
              <a:buSzPts val="2000"/>
              <a:buFont typeface="Calibri"/>
              <a:buChar char="•"/>
            </a:pPr>
            <a:r>
              <a:rPr lang="en-US" sz="2000"/>
              <a:t>Modifications</a:t>
            </a:r>
            <a:endParaRPr sz="2000"/>
          </a:p>
          <a:p>
            <a:pPr indent="-342900" lvl="1" marL="914400" rtl="0" algn="l">
              <a:lnSpc>
                <a:spcPct val="100000"/>
              </a:lnSpc>
              <a:spcBef>
                <a:spcPts val="0"/>
              </a:spcBef>
              <a:spcAft>
                <a:spcPts val="0"/>
              </a:spcAft>
              <a:buClr>
                <a:srgbClr val="FF0000"/>
              </a:buClr>
              <a:buSzPts val="2000"/>
              <a:buFont typeface="Calibri"/>
              <a:buChar char="•"/>
            </a:pPr>
            <a:r>
              <a:rPr lang="en-US" sz="2000"/>
              <a:t>Generalization of Skills</a:t>
            </a:r>
            <a:endParaRPr sz="2000"/>
          </a:p>
          <a:p>
            <a:pPr indent="-342900" lvl="1" marL="914400" rtl="0" algn="l">
              <a:lnSpc>
                <a:spcPct val="100000"/>
              </a:lnSpc>
              <a:spcBef>
                <a:spcPts val="0"/>
              </a:spcBef>
              <a:spcAft>
                <a:spcPts val="0"/>
              </a:spcAft>
              <a:buClr>
                <a:srgbClr val="FF0000"/>
              </a:buClr>
              <a:buSzPts val="2000"/>
              <a:buFont typeface="Calibri"/>
              <a:buChar char="•"/>
            </a:pPr>
            <a:r>
              <a:rPr lang="en-US" sz="2000"/>
              <a:t>Self-Monitoring </a:t>
            </a:r>
            <a:endParaRPr sz="2000"/>
          </a:p>
          <a:p>
            <a:pPr indent="-342900" lvl="1" marL="914400" rtl="0" algn="l">
              <a:lnSpc>
                <a:spcPct val="100000"/>
              </a:lnSpc>
              <a:spcBef>
                <a:spcPts val="0"/>
              </a:spcBef>
              <a:spcAft>
                <a:spcPts val="0"/>
              </a:spcAft>
              <a:buClr>
                <a:srgbClr val="FF0000"/>
              </a:buClr>
              <a:buSzPts val="2000"/>
              <a:buFont typeface="Calibri"/>
              <a:buChar char="•"/>
            </a:pPr>
            <a:r>
              <a:rPr lang="en-US" sz="2000"/>
              <a:t>Fading</a:t>
            </a:r>
            <a:endParaRPr/>
          </a:p>
        </p:txBody>
      </p:sp>
      <p:sp>
        <p:nvSpPr>
          <p:cNvPr id="300" name="Google Shape;300;g33e1b53e781_0_0"/>
          <p:cNvSpPr txBox="1"/>
          <p:nvPr>
            <p:ph idx="2" type="body"/>
          </p:nvPr>
        </p:nvSpPr>
        <p:spPr>
          <a:xfrm>
            <a:off x="8102167" y="1703800"/>
            <a:ext cx="37788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560"/>
              </a:spcBef>
              <a:spcAft>
                <a:spcPts val="0"/>
              </a:spcAft>
              <a:buSzPts val="2800"/>
              <a:buNone/>
            </a:pPr>
            <a:r>
              <a:rPr b="1" lang="en-US" sz="2000"/>
              <a:t>L3 - Practices for Implementation</a:t>
            </a:r>
            <a:endParaRPr b="1" sz="2000"/>
          </a:p>
          <a:p>
            <a:pPr indent="0" lvl="0" marL="0" rtl="0" algn="ctr">
              <a:lnSpc>
                <a:spcPct val="100000"/>
              </a:lnSpc>
              <a:spcBef>
                <a:spcPts val="560"/>
              </a:spcBef>
              <a:spcAft>
                <a:spcPts val="0"/>
              </a:spcAft>
              <a:buSzPts val="2800"/>
              <a:buNone/>
            </a:pPr>
            <a:r>
              <a:rPr b="1" i="1" lang="en-US" sz="2000"/>
              <a:t>(</a:t>
            </a:r>
            <a:r>
              <a:rPr b="1" i="1" lang="en-US" sz="2000">
                <a:solidFill>
                  <a:srgbClr val="0070C0"/>
                </a:solidFill>
              </a:rPr>
              <a:t>what we do for students)</a:t>
            </a:r>
            <a:r>
              <a:rPr b="1" i="1" lang="en-US" sz="2000"/>
              <a:t> </a:t>
            </a:r>
            <a:endParaRPr b="1" i="1" sz="2000"/>
          </a:p>
          <a:p>
            <a:pPr indent="0" lvl="0" marL="0" rtl="0" algn="ctr">
              <a:lnSpc>
                <a:spcPct val="100000"/>
              </a:lnSpc>
              <a:spcBef>
                <a:spcPts val="560"/>
              </a:spcBef>
              <a:spcAft>
                <a:spcPts val="0"/>
              </a:spcAft>
              <a:buSzPts val="2800"/>
              <a:buNone/>
            </a:pPr>
            <a:r>
              <a:t/>
            </a:r>
            <a:endParaRPr b="1" i="1" sz="2000"/>
          </a:p>
          <a:p>
            <a:pPr indent="-431800" lvl="0" marL="609600" rtl="0" algn="l">
              <a:lnSpc>
                <a:spcPct val="100000"/>
              </a:lnSpc>
              <a:spcBef>
                <a:spcPts val="560"/>
              </a:spcBef>
              <a:spcAft>
                <a:spcPts val="0"/>
              </a:spcAft>
              <a:buSzPts val="2000"/>
              <a:buChar char="•"/>
            </a:pPr>
            <a:r>
              <a:rPr lang="en-US" sz="2000"/>
              <a:t>Communication for personnel, families &amp; students</a:t>
            </a:r>
            <a:endParaRPr sz="2000"/>
          </a:p>
          <a:p>
            <a:pPr indent="-431800" lvl="0" marL="609600" rtl="0" algn="l">
              <a:lnSpc>
                <a:spcPct val="100000"/>
              </a:lnSpc>
              <a:spcBef>
                <a:spcPts val="0"/>
              </a:spcBef>
              <a:spcAft>
                <a:spcPts val="0"/>
              </a:spcAft>
              <a:buSzPts val="2000"/>
              <a:buChar char="•"/>
            </a:pPr>
            <a:r>
              <a:rPr lang="en-US" sz="2000"/>
              <a:t>Training for personnel, families &amp; students</a:t>
            </a:r>
            <a:endParaRPr b="1" sz="2000"/>
          </a:p>
        </p:txBody>
      </p:sp>
      <p:sp>
        <p:nvSpPr>
          <p:cNvPr id="301" name="Google Shape;301;g33e1b53e781_0_0"/>
          <p:cNvSpPr/>
          <p:nvPr/>
        </p:nvSpPr>
        <p:spPr>
          <a:xfrm>
            <a:off x="7974400" y="1522500"/>
            <a:ext cx="4075500" cy="4492200"/>
          </a:xfrm>
          <a:prstGeom prst="frame">
            <a:avLst>
              <a:gd fmla="val 2975" name="adj1"/>
            </a:avLst>
          </a:prstGeom>
          <a:solidFill>
            <a:srgbClr val="CC4125"/>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33e1b53e781_0_149"/>
          <p:cNvSpPr txBox="1"/>
          <p:nvPr>
            <p:ph type="title"/>
          </p:nvPr>
        </p:nvSpPr>
        <p:spPr>
          <a:xfrm>
            <a:off x="457200" y="205978"/>
            <a:ext cx="8229600" cy="85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t/>
            </a:r>
            <a:endParaRPr/>
          </a:p>
        </p:txBody>
      </p:sp>
      <p:pic>
        <p:nvPicPr>
          <p:cNvPr id="307" name="Google Shape;307;g33e1b53e781_0_149"/>
          <p:cNvPicPr preferRelativeResize="0"/>
          <p:nvPr/>
        </p:nvPicPr>
        <p:blipFill rotWithShape="1">
          <a:blip r:embed="rId3">
            <a:alphaModFix/>
          </a:blip>
          <a:srcRect b="0" l="0" r="0" t="0"/>
          <a:stretch/>
        </p:blipFill>
        <p:spPr>
          <a:xfrm>
            <a:off x="366950" y="246150"/>
            <a:ext cx="11739950" cy="6021550"/>
          </a:xfrm>
          <a:prstGeom prst="rect">
            <a:avLst/>
          </a:prstGeom>
          <a:noFill/>
          <a:ln>
            <a:noFill/>
          </a:ln>
        </p:spPr>
      </p:pic>
      <p:sp>
        <p:nvSpPr>
          <p:cNvPr id="308" name="Google Shape;308;g33e1b53e781_0_149"/>
          <p:cNvSpPr txBox="1"/>
          <p:nvPr/>
        </p:nvSpPr>
        <p:spPr>
          <a:xfrm>
            <a:off x="576475" y="437325"/>
            <a:ext cx="6321300" cy="4617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400">
                <a:solidFill>
                  <a:schemeClr val="lt1"/>
                </a:solidFill>
                <a:latin typeface="Calibri"/>
                <a:ea typeface="Calibri"/>
                <a:cs typeface="Calibri"/>
                <a:sym typeface="Calibri"/>
              </a:rPr>
              <a:t>Rationale:</a:t>
            </a:r>
            <a:endParaRPr sz="2400">
              <a:solidFill>
                <a:schemeClr val="lt1"/>
              </a:solidFill>
              <a:latin typeface="Calibri"/>
              <a:ea typeface="Calibri"/>
              <a:cs typeface="Calibri"/>
              <a:sym typeface="Calibri"/>
            </a:endParaRPr>
          </a:p>
          <a:p>
            <a:pPr indent="-368300" lvl="0" marL="457200" rtl="0" algn="l">
              <a:spcBef>
                <a:spcPts val="0"/>
              </a:spcBef>
              <a:spcAft>
                <a:spcPts val="0"/>
              </a:spcAft>
              <a:buClr>
                <a:schemeClr val="lt1"/>
              </a:buClr>
              <a:buSzPts val="2400"/>
              <a:buFont typeface="Calibri"/>
              <a:buChar char="•"/>
            </a:pPr>
            <a:r>
              <a:rPr lang="en-US" sz="2400">
                <a:solidFill>
                  <a:schemeClr val="lt1"/>
                </a:solidFill>
                <a:latin typeface="Calibri"/>
                <a:ea typeface="Calibri"/>
                <a:cs typeface="Calibri"/>
                <a:sym typeface="Calibri"/>
              </a:rPr>
              <a:t>Social Skills are essential to the success and well-being of all people. There is evidence suggesting a link between demonstrating mastery of social skills and academic achievement.</a:t>
            </a:r>
            <a:endParaRPr sz="2400">
              <a:solidFill>
                <a:schemeClr val="lt1"/>
              </a:solidFill>
              <a:latin typeface="Calibri"/>
              <a:ea typeface="Calibri"/>
              <a:cs typeface="Calibri"/>
              <a:sym typeface="Calibri"/>
            </a:endParaRPr>
          </a:p>
          <a:p>
            <a:pPr indent="0" lvl="0" marL="457200" rtl="0" algn="l">
              <a:spcBef>
                <a:spcPts val="0"/>
              </a:spcBef>
              <a:spcAft>
                <a:spcPts val="0"/>
              </a:spcAft>
              <a:buNone/>
            </a:pPr>
            <a:r>
              <a:t/>
            </a:r>
            <a:endParaRPr sz="2400">
              <a:solidFill>
                <a:schemeClr val="lt1"/>
              </a:solidFill>
              <a:latin typeface="Calibri"/>
              <a:ea typeface="Calibri"/>
              <a:cs typeface="Calibri"/>
              <a:sym typeface="Calibri"/>
            </a:endParaRPr>
          </a:p>
          <a:p>
            <a:pPr indent="-368300" lvl="0" marL="457200" rtl="0" algn="l">
              <a:spcBef>
                <a:spcPts val="0"/>
              </a:spcBef>
              <a:spcAft>
                <a:spcPts val="0"/>
              </a:spcAft>
              <a:buClr>
                <a:schemeClr val="lt1"/>
              </a:buClr>
              <a:buSzPts val="2400"/>
              <a:buFont typeface="Calibri"/>
              <a:buChar char="•"/>
            </a:pPr>
            <a:r>
              <a:rPr lang="en-US" sz="2400">
                <a:solidFill>
                  <a:schemeClr val="lt1"/>
                </a:solidFill>
                <a:latin typeface="Calibri"/>
                <a:ea typeface="Calibri"/>
                <a:cs typeface="Calibri"/>
                <a:sym typeface="Calibri"/>
              </a:rPr>
              <a:t>Piloting SSIG will give the team time to test the systems, evaluate, and adjusted as needed before beginning full implementation.  </a:t>
            </a:r>
            <a:endParaRPr sz="2400">
              <a:solidFill>
                <a:schemeClr val="lt1"/>
              </a:solidFill>
              <a:latin typeface="Calibri"/>
              <a:ea typeface="Calibri"/>
              <a:cs typeface="Calibri"/>
              <a:sym typeface="Calibri"/>
            </a:endParaRPr>
          </a:p>
          <a:p>
            <a:pPr indent="0" lvl="0" marL="0" rtl="0" algn="l">
              <a:spcBef>
                <a:spcPts val="0"/>
              </a:spcBef>
              <a:spcAft>
                <a:spcPts val="0"/>
              </a:spcAft>
              <a:buNone/>
            </a:pPr>
            <a:r>
              <a:t/>
            </a:r>
            <a:endParaRPr sz="24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g33e1b53e781_0_155"/>
          <p:cNvSpPr txBox="1"/>
          <p:nvPr>
            <p:ph type="title"/>
          </p:nvPr>
        </p:nvSpPr>
        <p:spPr>
          <a:xfrm>
            <a:off x="609600" y="274630"/>
            <a:ext cx="10972800" cy="700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Reflective Questions</a:t>
            </a:r>
            <a:endParaRPr/>
          </a:p>
        </p:txBody>
      </p:sp>
      <p:sp>
        <p:nvSpPr>
          <p:cNvPr id="315" name="Google Shape;315;g33e1b53e781_0_155"/>
          <p:cNvSpPr txBox="1"/>
          <p:nvPr>
            <p:ph idx="1" type="body"/>
          </p:nvPr>
        </p:nvSpPr>
        <p:spPr>
          <a:xfrm>
            <a:off x="609600" y="1145767"/>
            <a:ext cx="11453700" cy="5010300"/>
          </a:xfrm>
          <a:prstGeom prst="rect">
            <a:avLst/>
          </a:prstGeom>
          <a:noFill/>
          <a:ln>
            <a:noFill/>
          </a:ln>
        </p:spPr>
        <p:txBody>
          <a:bodyPr anchorCtr="0" anchor="t" bIns="91425" lIns="91425" spcFirstLastPara="1" rIns="91425" wrap="square" tIns="91425">
            <a:noAutofit/>
          </a:bodyPr>
          <a:lstStyle/>
          <a:p>
            <a:pPr indent="-412750" lvl="0" marL="457200" rtl="0" algn="l">
              <a:lnSpc>
                <a:spcPct val="100000"/>
              </a:lnSpc>
              <a:spcBef>
                <a:spcPts val="0"/>
              </a:spcBef>
              <a:spcAft>
                <a:spcPts val="0"/>
              </a:spcAft>
              <a:buSzPts val="3100"/>
              <a:buAutoNum type="arabicPeriod"/>
            </a:pPr>
            <a:r>
              <a:rPr lang="en-US" sz="3100">
                <a:highlight>
                  <a:schemeClr val="lt1"/>
                </a:highlight>
              </a:rPr>
              <a:t>How can you involve staff and families in supporting student success in an intervention? </a:t>
            </a:r>
            <a:endParaRPr sz="3100">
              <a:highlight>
                <a:schemeClr val="lt1"/>
              </a:highlight>
            </a:endParaRPr>
          </a:p>
          <a:p>
            <a:pPr indent="-412750" lvl="0" marL="457200" rtl="0" algn="l">
              <a:lnSpc>
                <a:spcPct val="100000"/>
              </a:lnSpc>
              <a:spcBef>
                <a:spcPts val="0"/>
              </a:spcBef>
              <a:spcAft>
                <a:spcPts val="0"/>
              </a:spcAft>
              <a:buSzPts val="3100"/>
              <a:buAutoNum type="arabicPeriod"/>
            </a:pPr>
            <a:r>
              <a:rPr lang="en-US" sz="3100">
                <a:highlight>
                  <a:schemeClr val="lt1"/>
                </a:highlight>
              </a:rPr>
              <a:t>How can you ensure the student understands what is expected of them prior to participating in SSIG? </a:t>
            </a:r>
            <a:endParaRPr sz="3100">
              <a:highlight>
                <a:schemeClr val="lt1"/>
              </a:highlight>
            </a:endParaRPr>
          </a:p>
          <a:p>
            <a:pPr indent="-412750" lvl="0" marL="457200" rtl="0" algn="l">
              <a:lnSpc>
                <a:spcPct val="100000"/>
              </a:lnSpc>
              <a:spcBef>
                <a:spcPts val="0"/>
              </a:spcBef>
              <a:spcAft>
                <a:spcPts val="0"/>
              </a:spcAft>
              <a:buSzPts val="3100"/>
              <a:buAutoNum type="arabicPeriod"/>
            </a:pPr>
            <a:r>
              <a:rPr lang="en-US" sz="3100">
                <a:highlight>
                  <a:schemeClr val="lt1"/>
                </a:highlight>
              </a:rPr>
              <a:t>Would there be any benefit to piloting the intervention with a few students prior to full implementation? </a:t>
            </a:r>
            <a:endParaRPr sz="3100">
              <a:highlight>
                <a:schemeClr val="lt1"/>
              </a:highlight>
            </a:endParaRPr>
          </a:p>
          <a:p>
            <a:pPr indent="0" lvl="0" marL="457200" rtl="0" algn="l">
              <a:lnSpc>
                <a:spcPct val="100000"/>
              </a:lnSpc>
              <a:spcBef>
                <a:spcPts val="0"/>
              </a:spcBef>
              <a:spcAft>
                <a:spcPts val="0"/>
              </a:spcAft>
              <a:buNone/>
            </a:pPr>
            <a:r>
              <a:t/>
            </a:r>
            <a:endParaRPr sz="3100">
              <a:highlight>
                <a:schemeClr val="lt1"/>
              </a:highlight>
            </a:endParaRPr>
          </a:p>
          <a:p>
            <a:pPr indent="-215900" lvl="0" marL="457200" marR="0" rtl="0" algn="l">
              <a:lnSpc>
                <a:spcPct val="100000"/>
              </a:lnSpc>
              <a:spcBef>
                <a:spcPts val="700"/>
              </a:spcBef>
              <a:spcAft>
                <a:spcPts val="0"/>
              </a:spcAft>
              <a:buClr>
                <a:srgbClr val="FF0000"/>
              </a:buClr>
              <a:buSzPts val="3200"/>
              <a:buFont typeface="Arial"/>
              <a:buNone/>
            </a:pPr>
            <a:r>
              <a:t/>
            </a:r>
            <a:endParaRPr>
              <a:highlight>
                <a:srgbClr val="FFFF00"/>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g33e1b53e781_0_166"/>
          <p:cNvSpPr txBox="1"/>
          <p:nvPr>
            <p:ph type="title"/>
          </p:nvPr>
        </p:nvSpPr>
        <p:spPr>
          <a:xfrm>
            <a:off x="426900" y="143000"/>
            <a:ext cx="11338200" cy="1524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900"/>
              <a:buNone/>
            </a:pPr>
            <a:r>
              <a:rPr b="1" lang="en-US"/>
              <a:t>Missouri Teacher Standards Addressed</a:t>
            </a:r>
            <a:br>
              <a:rPr lang="en-US">
                <a:latin typeface="Cambria"/>
                <a:ea typeface="Cambria"/>
                <a:cs typeface="Cambria"/>
                <a:sym typeface="Cambria"/>
              </a:rPr>
            </a:br>
            <a:endParaRPr/>
          </a:p>
        </p:txBody>
      </p:sp>
      <p:sp>
        <p:nvSpPr>
          <p:cNvPr id="322" name="Google Shape;322;g33e1b53e781_0_166"/>
          <p:cNvSpPr txBox="1"/>
          <p:nvPr>
            <p:ph idx="1" type="body"/>
          </p:nvPr>
        </p:nvSpPr>
        <p:spPr>
          <a:xfrm>
            <a:off x="254900" y="1120800"/>
            <a:ext cx="11775900" cy="6034800"/>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SzPts val="2800"/>
              <a:buNone/>
            </a:pPr>
            <a:r>
              <a:rPr lang="en-US" sz="1900"/>
              <a:t>2.1: Cognitive, social, emotional and physical development</a:t>
            </a:r>
            <a:endParaRPr sz="19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900"/>
              <a:t>2.6: Language, culture, family and knowledge of community</a:t>
            </a:r>
            <a:endParaRPr sz="19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900"/>
              <a:t>3.1: Implementation of curriculum standards</a:t>
            </a:r>
            <a:endParaRPr sz="19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900">
                <a:solidFill>
                  <a:srgbClr val="221E1F"/>
                </a:solidFill>
              </a:rPr>
              <a:t>5.</a:t>
            </a:r>
            <a:r>
              <a:rPr lang="en-US" sz="1900"/>
              <a:t>1: Classroom management, motivation and engagement</a:t>
            </a:r>
            <a:endParaRPr sz="19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900"/>
              <a:t>5.2: Managing time, space, transitions and activities</a:t>
            </a:r>
            <a:endParaRPr sz="19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900"/>
              <a:t>5.3: Classroom, school and community culture</a:t>
            </a:r>
            <a:endParaRPr sz="19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900"/>
              <a:t>6.1: Verbal and nonverbal communication</a:t>
            </a:r>
            <a:endParaRPr sz="19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900"/>
              <a:t>6.2: Sensitivity to culture, gender, intellectual and physical differences</a:t>
            </a:r>
            <a:endParaRPr sz="19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900"/>
              <a:t>8.1: Self-assessment and improvement</a:t>
            </a:r>
            <a:endParaRPr sz="19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900"/>
              <a:t>8.2: Professional learning</a:t>
            </a:r>
            <a:endParaRPr sz="1900">
              <a:latin typeface="Cambria"/>
              <a:ea typeface="Cambria"/>
              <a:cs typeface="Cambria"/>
              <a:sym typeface="Cambria"/>
            </a:endParaRPr>
          </a:p>
          <a:p>
            <a:pPr indent="-215900" lvl="0" marL="457200" rtl="0" algn="l">
              <a:lnSpc>
                <a:spcPct val="90000"/>
              </a:lnSpc>
              <a:spcBef>
                <a:spcPts val="1100"/>
              </a:spcBef>
              <a:spcAft>
                <a:spcPts val="0"/>
              </a:spcAft>
              <a:buSzPts val="28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27" name="Shape 327"/>
        <p:cNvGrpSpPr/>
        <p:nvPr/>
      </p:nvGrpSpPr>
      <p:grpSpPr>
        <a:xfrm>
          <a:off x="0" y="0"/>
          <a:ext cx="0" cy="0"/>
          <a:chOff x="0" y="0"/>
          <a:chExt cx="0" cy="0"/>
        </a:xfrm>
      </p:grpSpPr>
      <p:sp>
        <p:nvSpPr>
          <p:cNvPr id="328" name="Google Shape;328;g33e1b53e781_0_172"/>
          <p:cNvSpPr txBox="1"/>
          <p:nvPr>
            <p:ph type="title"/>
          </p:nvPr>
        </p:nvSpPr>
        <p:spPr>
          <a:xfrm>
            <a:off x="457200" y="205978"/>
            <a:ext cx="8229600" cy="857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Key Terms</a:t>
            </a:r>
            <a:endParaRPr/>
          </a:p>
        </p:txBody>
      </p:sp>
      <p:sp>
        <p:nvSpPr>
          <p:cNvPr id="329" name="Google Shape;329;g33e1b53e781_0_172"/>
          <p:cNvSpPr txBox="1"/>
          <p:nvPr>
            <p:ph idx="1" type="body"/>
          </p:nvPr>
        </p:nvSpPr>
        <p:spPr>
          <a:xfrm>
            <a:off x="457200" y="1200151"/>
            <a:ext cx="8229600" cy="3394500"/>
          </a:xfrm>
          <a:prstGeom prst="rect">
            <a:avLst/>
          </a:prstGeom>
          <a:noFill/>
          <a:ln>
            <a:noFill/>
          </a:ln>
        </p:spPr>
        <p:txBody>
          <a:bodyPr anchorCtr="0" anchor="t" bIns="91425" lIns="91425" spcFirstLastPara="1" rIns="91425" wrap="square" tIns="91425">
            <a:noAutofit/>
          </a:bodyPr>
          <a:lstStyle/>
          <a:p>
            <a:pPr indent="-215900" lvl="0" marL="457200" marR="0" rtl="0" algn="l">
              <a:lnSpc>
                <a:spcPct val="100000"/>
              </a:lnSpc>
              <a:spcBef>
                <a:spcPts val="700"/>
              </a:spcBef>
              <a:spcAft>
                <a:spcPts val="0"/>
              </a:spcAft>
              <a:buClr>
                <a:srgbClr val="FF0000"/>
              </a:buClr>
              <a:buSzPts val="3200"/>
              <a:buFont typeface="Arial"/>
              <a:buNone/>
            </a:pPr>
            <a:r>
              <a:rPr lang="en-US"/>
              <a:t>SSIG- Social Skills Intervention Group</a:t>
            </a:r>
            <a:endParaRPr/>
          </a:p>
          <a:p>
            <a:pPr indent="-215900" lvl="0" marL="457200" marR="0" rtl="0" algn="l">
              <a:lnSpc>
                <a:spcPct val="100000"/>
              </a:lnSpc>
              <a:spcBef>
                <a:spcPts val="700"/>
              </a:spcBef>
              <a:spcAft>
                <a:spcPts val="0"/>
              </a:spcAft>
              <a:buClr>
                <a:srgbClr val="FF0000"/>
              </a:buClr>
              <a:buSzPts val="3200"/>
              <a:buFont typeface="Arial"/>
              <a:buNone/>
            </a:pPr>
            <a:r>
              <a:rPr lang="en-US"/>
              <a:t>Communication Plan</a:t>
            </a:r>
            <a:endParaRPr/>
          </a:p>
          <a:p>
            <a:pPr indent="-215900" lvl="0" marL="457200" marR="0" rtl="0" algn="l">
              <a:lnSpc>
                <a:spcPct val="100000"/>
              </a:lnSpc>
              <a:spcBef>
                <a:spcPts val="700"/>
              </a:spcBef>
              <a:spcAft>
                <a:spcPts val="0"/>
              </a:spcAft>
              <a:buClr>
                <a:srgbClr val="FF0000"/>
              </a:buClr>
              <a:buSzPts val="3200"/>
              <a:buFont typeface="Arial"/>
              <a:buNone/>
            </a:pPr>
            <a:r>
              <a:rPr lang="en-US"/>
              <a:t>Piloting </a:t>
            </a:r>
            <a:endParaRPr/>
          </a:p>
          <a:p>
            <a:pPr indent="-215900" lvl="0" marL="457200" marR="0" rtl="0" algn="l">
              <a:lnSpc>
                <a:spcPct val="100000"/>
              </a:lnSpc>
              <a:spcBef>
                <a:spcPts val="700"/>
              </a:spcBef>
              <a:spcAft>
                <a:spcPts val="0"/>
              </a:spcAft>
              <a:buClr>
                <a:srgbClr val="FF0000"/>
              </a:buClr>
              <a:buSzPts val="3200"/>
              <a:buFont typeface="Arial"/>
              <a:buNone/>
            </a:pPr>
            <a:r>
              <a:t/>
            </a:r>
            <a:endParaRPr/>
          </a:p>
          <a:p>
            <a:pPr indent="-215900" lvl="0" marL="457200" marR="0" rtl="0" algn="l">
              <a:lnSpc>
                <a:spcPct val="100000"/>
              </a:lnSpc>
              <a:spcBef>
                <a:spcPts val="700"/>
              </a:spcBef>
              <a:spcAft>
                <a:spcPts val="0"/>
              </a:spcAft>
              <a:buClr>
                <a:srgbClr val="FF0000"/>
              </a:buClr>
              <a:buSzPts val="3200"/>
              <a:buFont typeface="Arial"/>
              <a:buNone/>
            </a:pPr>
            <a:r>
              <a:t/>
            </a:r>
            <a:endParaRPr>
              <a:highlight>
                <a:srgbClr val="FFFF00"/>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39b534fe3d9_0_0"/>
          <p:cNvSpPr txBox="1"/>
          <p:nvPr>
            <p:ph type="title"/>
          </p:nvPr>
        </p:nvSpPr>
        <p:spPr>
          <a:xfrm>
            <a:off x="609600" y="274632"/>
            <a:ext cx="10972800" cy="46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The  Development Checklist and Action Plan</a:t>
            </a:r>
            <a:endParaRPr/>
          </a:p>
        </p:txBody>
      </p:sp>
      <p:pic>
        <p:nvPicPr>
          <p:cNvPr id="335" name="Google Shape;335;g39b534fe3d9_0_0"/>
          <p:cNvPicPr preferRelativeResize="0"/>
          <p:nvPr/>
        </p:nvPicPr>
        <p:blipFill>
          <a:blip r:embed="rId3">
            <a:alphaModFix/>
          </a:blip>
          <a:stretch>
            <a:fillRect/>
          </a:stretch>
        </p:blipFill>
        <p:spPr>
          <a:xfrm>
            <a:off x="2514600" y="825725"/>
            <a:ext cx="7039400" cy="5206549"/>
          </a:xfrm>
          <a:prstGeom prst="rect">
            <a:avLst/>
          </a:prstGeom>
          <a:noFill/>
          <a:ln>
            <a:noFill/>
          </a:ln>
        </p:spPr>
      </p:pic>
      <p:sp>
        <p:nvSpPr>
          <p:cNvPr id="336" name="Google Shape;336;g39b534fe3d9_0_0"/>
          <p:cNvSpPr/>
          <p:nvPr/>
        </p:nvSpPr>
        <p:spPr>
          <a:xfrm>
            <a:off x="11582400" y="5523596"/>
            <a:ext cx="486900" cy="602700"/>
          </a:xfrm>
          <a:prstGeom prst="star5">
            <a:avLst>
              <a:gd fmla="val 19098" name="adj"/>
              <a:gd fmla="val 105146" name="hf"/>
              <a:gd fmla="val 110557" name="vf"/>
            </a:avLst>
          </a:prstGeom>
          <a:solidFill>
            <a:srgbClr val="38761D"/>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337" name="Google Shape;337;g39b534fe3d9_0_0"/>
          <p:cNvSpPr txBox="1"/>
          <p:nvPr/>
        </p:nvSpPr>
        <p:spPr>
          <a:xfrm>
            <a:off x="4174425" y="5744825"/>
            <a:ext cx="7325100" cy="90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500">
                <a:solidFill>
                  <a:schemeClr val="dk1"/>
                </a:solidFill>
                <a:latin typeface="Calibri"/>
                <a:ea typeface="Calibri"/>
                <a:cs typeface="Calibri"/>
                <a:sym typeface="Calibri"/>
              </a:rPr>
              <a:t>                                                                                                AT-SSIG Development Checklist &amp; Action Plan</a:t>
            </a:r>
            <a:r>
              <a:rPr lang="en-US"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41" name="Shape 341"/>
        <p:cNvGrpSpPr/>
        <p:nvPr/>
      </p:nvGrpSpPr>
      <p:grpSpPr>
        <a:xfrm>
          <a:off x="0" y="0"/>
          <a:ext cx="0" cy="0"/>
          <a:chOff x="0" y="0"/>
          <a:chExt cx="0" cy="0"/>
        </a:xfrm>
      </p:grpSpPr>
      <p:sp>
        <p:nvSpPr>
          <p:cNvPr id="342" name="Google Shape;342;g33e1b53e781_0_178"/>
          <p:cNvSpPr txBox="1"/>
          <p:nvPr>
            <p:ph type="title"/>
          </p:nvPr>
        </p:nvSpPr>
        <p:spPr>
          <a:xfrm>
            <a:off x="680000" y="73537"/>
            <a:ext cx="10972800" cy="1143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Communication Plan </a:t>
            </a:r>
            <a:endParaRPr/>
          </a:p>
        </p:txBody>
      </p:sp>
      <p:pic>
        <p:nvPicPr>
          <p:cNvPr id="343" name="Google Shape;343;g33e1b53e781_0_178"/>
          <p:cNvPicPr preferRelativeResize="0"/>
          <p:nvPr/>
        </p:nvPicPr>
        <p:blipFill>
          <a:blip r:embed="rId3">
            <a:alphaModFix/>
          </a:blip>
          <a:stretch>
            <a:fillRect/>
          </a:stretch>
        </p:blipFill>
        <p:spPr>
          <a:xfrm>
            <a:off x="1806667" y="1075933"/>
            <a:ext cx="9265664" cy="517536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g33e1b53e781_0_183"/>
          <p:cNvSpPr txBox="1"/>
          <p:nvPr>
            <p:ph type="title"/>
          </p:nvPr>
        </p:nvSpPr>
        <p:spPr>
          <a:xfrm>
            <a:off x="812800" y="366175"/>
            <a:ext cx="11106300" cy="1524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900"/>
              <a:buNone/>
            </a:pPr>
            <a:r>
              <a:rPr lang="en-US"/>
              <a:t>Staff Communication Plan Includes:  </a:t>
            </a:r>
            <a:endParaRPr/>
          </a:p>
        </p:txBody>
      </p:sp>
      <p:sp>
        <p:nvSpPr>
          <p:cNvPr id="350" name="Google Shape;350;g33e1b53e781_0_183"/>
          <p:cNvSpPr txBox="1"/>
          <p:nvPr>
            <p:ph idx="1" type="body"/>
          </p:nvPr>
        </p:nvSpPr>
        <p:spPr>
          <a:xfrm>
            <a:off x="548675" y="1681576"/>
            <a:ext cx="10972800" cy="4526100"/>
          </a:xfrm>
          <a:prstGeom prst="rect">
            <a:avLst/>
          </a:prstGeom>
          <a:noFill/>
          <a:ln>
            <a:noFill/>
          </a:ln>
        </p:spPr>
        <p:txBody>
          <a:bodyPr anchorCtr="0" anchor="t" bIns="45700" lIns="91425" spcFirstLastPara="1" rIns="91425" wrap="square" tIns="45700">
            <a:noAutofit/>
          </a:bodyPr>
          <a:lstStyle/>
          <a:p>
            <a:pPr indent="-419100" lvl="0" marL="457200" rtl="0" algn="l">
              <a:lnSpc>
                <a:spcPct val="100000"/>
              </a:lnSpc>
              <a:spcBef>
                <a:spcPts val="700"/>
              </a:spcBef>
              <a:spcAft>
                <a:spcPts val="0"/>
              </a:spcAft>
              <a:buClr>
                <a:srgbClr val="FF0000"/>
              </a:buClr>
              <a:buSzPts val="3200"/>
              <a:buFont typeface="Arial"/>
              <a:buChar char="•"/>
            </a:pPr>
            <a:r>
              <a:rPr lang="en-US" sz="2800"/>
              <a:t>Notification of student participation </a:t>
            </a:r>
            <a:endParaRPr sz="2800"/>
          </a:p>
          <a:p>
            <a:pPr indent="-419100" lvl="0" marL="457200" rtl="0" algn="l">
              <a:lnSpc>
                <a:spcPct val="100000"/>
              </a:lnSpc>
              <a:spcBef>
                <a:spcPts val="700"/>
              </a:spcBef>
              <a:spcAft>
                <a:spcPts val="0"/>
              </a:spcAft>
              <a:buClr>
                <a:srgbClr val="FF0000"/>
              </a:buClr>
              <a:buSzPts val="3200"/>
              <a:buFont typeface="Arial"/>
              <a:buChar char="•"/>
            </a:pPr>
            <a:r>
              <a:rPr lang="en-US" sz="2800"/>
              <a:t>An introduction to the SSIG Intervention </a:t>
            </a:r>
            <a:endParaRPr/>
          </a:p>
          <a:p>
            <a:pPr indent="-419100" lvl="0" marL="457200" rtl="0" algn="l">
              <a:lnSpc>
                <a:spcPct val="100000"/>
              </a:lnSpc>
              <a:spcBef>
                <a:spcPts val="700"/>
              </a:spcBef>
              <a:spcAft>
                <a:spcPts val="0"/>
              </a:spcAft>
              <a:buClr>
                <a:srgbClr val="FF0000"/>
              </a:buClr>
              <a:buSzPts val="3200"/>
              <a:buFont typeface="Arial"/>
              <a:buChar char="•"/>
            </a:pPr>
            <a:r>
              <a:rPr lang="en-US" sz="2800"/>
              <a:t>Regular sharing of individual student data for staff directly involved with students in the intervention</a:t>
            </a:r>
            <a:endParaRPr/>
          </a:p>
          <a:p>
            <a:pPr indent="-419100" lvl="0" marL="457200" rtl="0" algn="l">
              <a:lnSpc>
                <a:spcPct val="100000"/>
              </a:lnSpc>
              <a:spcBef>
                <a:spcPts val="700"/>
              </a:spcBef>
              <a:spcAft>
                <a:spcPts val="0"/>
              </a:spcAft>
              <a:buClr>
                <a:srgbClr val="FF0000"/>
              </a:buClr>
              <a:buSzPts val="3200"/>
              <a:buFont typeface="Arial"/>
              <a:buChar char="•"/>
            </a:pPr>
            <a:r>
              <a:rPr lang="en-US" sz="2800"/>
              <a:t>A general sharing to all staff of how many students are in the intervention and how many are having a positive response</a:t>
            </a:r>
            <a:endParaRPr sz="2800"/>
          </a:p>
          <a:p>
            <a:pPr indent="-419100" lvl="0" marL="457200" rtl="0" algn="l">
              <a:spcBef>
                <a:spcPts val="640"/>
              </a:spcBef>
              <a:spcAft>
                <a:spcPts val="0"/>
              </a:spcAft>
              <a:buSzPts val="3200"/>
              <a:buChar char="•"/>
            </a:pPr>
            <a:r>
              <a:rPr lang="en-US" sz="2800"/>
              <a:t>A means for staff to voice questions, concerns or celebrations </a:t>
            </a:r>
            <a:endParaRPr/>
          </a:p>
          <a:p>
            <a:pPr indent="0" lvl="0" marL="0" rtl="0" algn="l">
              <a:lnSpc>
                <a:spcPct val="100000"/>
              </a:lnSpc>
              <a:spcBef>
                <a:spcPts val="700"/>
              </a:spcBef>
              <a:spcAft>
                <a:spcPts val="0"/>
              </a:spcAft>
              <a:buNone/>
            </a:pPr>
            <a:r>
              <a:t/>
            </a:r>
            <a:endParaRPr sz="2800"/>
          </a:p>
          <a:p>
            <a:pPr indent="-215900" lvl="0" marL="457200" rtl="0" algn="l">
              <a:lnSpc>
                <a:spcPct val="100000"/>
              </a:lnSpc>
              <a:spcBef>
                <a:spcPts val="700"/>
              </a:spcBef>
              <a:spcAft>
                <a:spcPts val="0"/>
              </a:spcAft>
              <a:buClr>
                <a:srgbClr val="FF0000"/>
              </a:buClr>
              <a:buSzPts val="3200"/>
              <a:buFont typeface="Arial"/>
              <a:buNone/>
            </a:pPr>
            <a:r>
              <a:t/>
            </a: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g33e1b53e781_0_189"/>
          <p:cNvSpPr txBox="1"/>
          <p:nvPr>
            <p:ph type="title"/>
          </p:nvPr>
        </p:nvSpPr>
        <p:spPr>
          <a:xfrm>
            <a:off x="219025" y="0"/>
            <a:ext cx="11846100" cy="1524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Staff Notification Example  </a:t>
            </a:r>
            <a:endParaRPr/>
          </a:p>
        </p:txBody>
      </p:sp>
      <p:sp>
        <p:nvSpPr>
          <p:cNvPr id="356" name="Google Shape;356;g33e1b53e781_0_189"/>
          <p:cNvSpPr txBox="1"/>
          <p:nvPr>
            <p:ph idx="1" type="body"/>
          </p:nvPr>
        </p:nvSpPr>
        <p:spPr>
          <a:xfrm>
            <a:off x="351150" y="1187700"/>
            <a:ext cx="11489700" cy="44826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US" sz="1800"/>
              <a:t>Staff Notification of SSIG Participation</a:t>
            </a:r>
            <a:endParaRPr sz="1800"/>
          </a:p>
          <a:p>
            <a:pPr indent="0" lvl="0" marL="0" rtl="0" algn="ctr">
              <a:lnSpc>
                <a:spcPct val="115000"/>
              </a:lnSpc>
              <a:spcBef>
                <a:spcPts val="0"/>
              </a:spcBef>
              <a:spcAft>
                <a:spcPts val="0"/>
              </a:spcAft>
              <a:buClr>
                <a:schemeClr val="dk1"/>
              </a:buClr>
              <a:buSzPts val="1100"/>
              <a:buFont typeface="Arial"/>
              <a:buNone/>
            </a:pPr>
            <a:r>
              <a:t/>
            </a:r>
            <a:endParaRPr sz="1800"/>
          </a:p>
          <a:p>
            <a:pPr indent="0" lvl="0" marL="0" rtl="0" algn="l">
              <a:lnSpc>
                <a:spcPct val="115000"/>
              </a:lnSpc>
              <a:spcBef>
                <a:spcPts val="0"/>
              </a:spcBef>
              <a:spcAft>
                <a:spcPts val="0"/>
              </a:spcAft>
              <a:buClr>
                <a:schemeClr val="dk1"/>
              </a:buClr>
              <a:buSzPts val="1100"/>
              <a:buFont typeface="Arial"/>
              <a:buNone/>
            </a:pPr>
            <a:r>
              <a:rPr lang="en-US" sz="1800"/>
              <a:t>Teacher: ____________________  Student: _______________________________  </a:t>
            </a:r>
            <a:endParaRPr sz="1800"/>
          </a:p>
          <a:p>
            <a:pPr indent="0" lvl="0" marL="0" rtl="0" algn="l">
              <a:lnSpc>
                <a:spcPct val="115000"/>
              </a:lnSpc>
              <a:spcBef>
                <a:spcPts val="0"/>
              </a:spcBef>
              <a:spcAft>
                <a:spcPts val="0"/>
              </a:spcAft>
              <a:buClr>
                <a:schemeClr val="dk1"/>
              </a:buClr>
              <a:buSzPts val="1100"/>
              <a:buFont typeface="Arial"/>
              <a:buNone/>
            </a:pPr>
            <a:r>
              <a:rPr lang="en-US" sz="1800"/>
              <a:t>Date: ___________</a:t>
            </a:r>
            <a:endParaRPr sz="1800"/>
          </a:p>
          <a:p>
            <a:pPr indent="0" lvl="0" marL="0" rtl="0" algn="l">
              <a:spcBef>
                <a:spcPts val="0"/>
              </a:spcBef>
              <a:spcAft>
                <a:spcPts val="0"/>
              </a:spcAft>
              <a:buClr>
                <a:schemeClr val="dk1"/>
              </a:buClr>
              <a:buSzPts val="1100"/>
              <a:buFont typeface="Arial"/>
              <a:buNone/>
            </a:pPr>
            <a:r>
              <a:t/>
            </a:r>
            <a:endParaRPr sz="1800">
              <a:solidFill>
                <a:srgbClr val="231F20"/>
              </a:solidFill>
            </a:endParaRPr>
          </a:p>
          <a:p>
            <a:pPr indent="0" lvl="0" marL="0" rtl="0" algn="l">
              <a:spcBef>
                <a:spcPts val="0"/>
              </a:spcBef>
              <a:spcAft>
                <a:spcPts val="0"/>
              </a:spcAft>
              <a:buClr>
                <a:schemeClr val="dk1"/>
              </a:buClr>
              <a:buSzPts val="1100"/>
              <a:buFont typeface="Arial"/>
              <a:buNone/>
            </a:pPr>
            <a:r>
              <a:rPr lang="en-US" sz="1800">
                <a:solidFill>
                  <a:srgbClr val="231F20"/>
                </a:solidFill>
              </a:rPr>
              <a:t>Our school’s Advanced Tier Team has determined the above named student has met eligibility criteria for participation in Social Skill Intervention Group (SSIG). The student’s parents/guardians have been contacted and we are planning for the student to begin participation in SSIG soon. </a:t>
            </a:r>
            <a:endParaRPr sz="1800">
              <a:solidFill>
                <a:srgbClr val="231F20"/>
              </a:solidFill>
            </a:endParaRPr>
          </a:p>
          <a:p>
            <a:pPr indent="0" lvl="0" marL="0" rtl="0" algn="l">
              <a:spcBef>
                <a:spcPts val="0"/>
              </a:spcBef>
              <a:spcAft>
                <a:spcPts val="0"/>
              </a:spcAft>
              <a:buClr>
                <a:schemeClr val="dk1"/>
              </a:buClr>
              <a:buSzPts val="1100"/>
              <a:buFont typeface="Arial"/>
              <a:buNone/>
            </a:pPr>
            <a:r>
              <a:t/>
            </a:r>
            <a:endParaRPr sz="1800">
              <a:solidFill>
                <a:srgbClr val="231F20"/>
              </a:solidFill>
            </a:endParaRPr>
          </a:p>
          <a:p>
            <a:pPr indent="0" lvl="0" marL="0" rtl="0" algn="l">
              <a:spcBef>
                <a:spcPts val="0"/>
              </a:spcBef>
              <a:spcAft>
                <a:spcPts val="0"/>
              </a:spcAft>
              <a:buClr>
                <a:schemeClr val="dk1"/>
              </a:buClr>
              <a:buSzPts val="1100"/>
              <a:buFont typeface="Arial"/>
              <a:buNone/>
            </a:pPr>
            <a:r>
              <a:rPr lang="en-US" sz="1800">
                <a:solidFill>
                  <a:srgbClr val="231F20"/>
                </a:solidFill>
              </a:rPr>
              <a:t>As the SSIG Coordinator, I will be supporting you as you implement SSIG. I will contact you soon to review the steps of SSIG and your implementation responsibilities.  </a:t>
            </a:r>
            <a:endParaRPr sz="1800">
              <a:solidFill>
                <a:srgbClr val="231F20"/>
              </a:solidFill>
            </a:endParaRPr>
          </a:p>
          <a:p>
            <a:pPr indent="0" lvl="0" marL="0" rtl="0" algn="l">
              <a:spcBef>
                <a:spcPts val="0"/>
              </a:spcBef>
              <a:spcAft>
                <a:spcPts val="0"/>
              </a:spcAft>
              <a:buClr>
                <a:schemeClr val="dk1"/>
              </a:buClr>
              <a:buSzPts val="1100"/>
              <a:buFont typeface="Arial"/>
              <a:buNone/>
            </a:pPr>
            <a:r>
              <a:rPr lang="en-US" sz="1800">
                <a:solidFill>
                  <a:srgbClr val="231F20"/>
                </a:solidFill>
              </a:rPr>
              <a:t>Mrs Smith, </a:t>
            </a:r>
            <a:endParaRPr sz="1800">
              <a:solidFill>
                <a:srgbClr val="231F20"/>
              </a:solidFill>
            </a:endParaRPr>
          </a:p>
          <a:p>
            <a:pPr indent="0" lvl="0" marL="0" rtl="0" algn="l">
              <a:spcBef>
                <a:spcPts val="0"/>
              </a:spcBef>
              <a:spcAft>
                <a:spcPts val="0"/>
              </a:spcAft>
              <a:buClr>
                <a:schemeClr val="dk1"/>
              </a:buClr>
              <a:buSzPts val="1100"/>
              <a:buFont typeface="Arial"/>
              <a:buNone/>
            </a:pPr>
            <a:r>
              <a:rPr lang="en-US" sz="1800">
                <a:solidFill>
                  <a:srgbClr val="231F20"/>
                </a:solidFill>
              </a:rPr>
              <a:t>SSIG Coordinator </a:t>
            </a:r>
            <a:endParaRPr sz="1800"/>
          </a:p>
        </p:txBody>
      </p:sp>
      <p:sp>
        <p:nvSpPr>
          <p:cNvPr id="357" name="Google Shape;357;g33e1b53e781_0_189"/>
          <p:cNvSpPr/>
          <p:nvPr/>
        </p:nvSpPr>
        <p:spPr>
          <a:xfrm>
            <a:off x="11440350" y="5526150"/>
            <a:ext cx="718200" cy="7014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358" name="Google Shape;358;g33e1b53e781_0_189"/>
          <p:cNvSpPr txBox="1"/>
          <p:nvPr/>
        </p:nvSpPr>
        <p:spPr>
          <a:xfrm>
            <a:off x="7374800" y="5595725"/>
            <a:ext cx="4333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rPr>
              <a:t>AT-C7L3 Example Staff Notification Letters</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00"/>
        </a:solidFill>
      </p:bgPr>
    </p:bg>
    <p:spTree>
      <p:nvGrpSpPr>
        <p:cNvPr id="236" name="Shape 236"/>
        <p:cNvGrpSpPr/>
        <p:nvPr/>
      </p:nvGrpSpPr>
      <p:grpSpPr>
        <a:xfrm>
          <a:off x="0" y="0"/>
          <a:ext cx="0" cy="0"/>
          <a:chOff x="0" y="0"/>
          <a:chExt cx="0" cy="0"/>
        </a:xfrm>
      </p:grpSpPr>
      <p:sp>
        <p:nvSpPr>
          <p:cNvPr id="237" name="Google Shape;237;p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Developer Notes: Delete this Slide</a:t>
            </a:r>
            <a:endParaRPr/>
          </a:p>
        </p:txBody>
      </p:sp>
      <p:sp>
        <p:nvSpPr>
          <p:cNvPr id="238" name="Google Shape;238;p3"/>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fontScale="85000" lnSpcReduction="10000"/>
          </a:bodyPr>
          <a:lstStyle/>
          <a:p>
            <a:pPr indent="-172720" lvl="0" marL="342900" rtl="0" algn="l">
              <a:lnSpc>
                <a:spcPct val="100000"/>
              </a:lnSpc>
              <a:spcBef>
                <a:spcPts val="0"/>
              </a:spcBef>
              <a:spcAft>
                <a:spcPts val="0"/>
              </a:spcAft>
              <a:buSzPct val="100000"/>
              <a:buChar char="•"/>
            </a:pPr>
            <a:r>
              <a:rPr lang="en-US"/>
              <a:t> Use this slide deck to develop each lesson in the course.</a:t>
            </a:r>
            <a:endParaRPr/>
          </a:p>
          <a:p>
            <a:pPr indent="-172720" lvl="0" marL="342900" rtl="0" algn="l">
              <a:lnSpc>
                <a:spcPct val="100000"/>
              </a:lnSpc>
              <a:spcBef>
                <a:spcPts val="640"/>
              </a:spcBef>
              <a:spcAft>
                <a:spcPts val="0"/>
              </a:spcAft>
              <a:buSzPct val="100000"/>
              <a:buChar char="•"/>
            </a:pPr>
            <a:r>
              <a:rPr lang="en-US"/>
              <a:t> Yellow slides to be deleted by developer &amp; / or Facilitator as appropriate.</a:t>
            </a:r>
            <a:endParaRPr/>
          </a:p>
          <a:p>
            <a:pPr indent="-172720" lvl="0" marL="342900" rtl="0" algn="l">
              <a:lnSpc>
                <a:spcPct val="100000"/>
              </a:lnSpc>
              <a:spcBef>
                <a:spcPts val="640"/>
              </a:spcBef>
              <a:spcAft>
                <a:spcPts val="0"/>
              </a:spcAft>
              <a:buSzPct val="100000"/>
              <a:buChar char="•"/>
            </a:pPr>
            <a:r>
              <a:rPr lang="en-US"/>
              <a:t> Salmon colored slides are slides that will be personalized by the presenter</a:t>
            </a:r>
            <a:endParaRPr/>
          </a:p>
          <a:p>
            <a:pPr indent="-172720" lvl="0" marL="342900" rtl="0" algn="l">
              <a:lnSpc>
                <a:spcPct val="100000"/>
              </a:lnSpc>
              <a:spcBef>
                <a:spcPts val="640"/>
              </a:spcBef>
              <a:spcAft>
                <a:spcPts val="0"/>
              </a:spcAft>
              <a:buSzPct val="100000"/>
              <a:buChar char="•"/>
            </a:pPr>
            <a:r>
              <a:rPr lang="en-US"/>
              <a:t> Incorporate at least one activity for every 10 minutes of instruction</a:t>
            </a:r>
            <a:endParaRPr/>
          </a:p>
          <a:p>
            <a:pPr indent="-172720" lvl="0" marL="342900" rtl="0" algn="l">
              <a:lnSpc>
                <a:spcPct val="100000"/>
              </a:lnSpc>
              <a:spcBef>
                <a:spcPts val="640"/>
              </a:spcBef>
              <a:spcAft>
                <a:spcPts val="0"/>
              </a:spcAft>
              <a:buSzPct val="100000"/>
              <a:buChar char="•"/>
            </a:pPr>
            <a:r>
              <a:rPr lang="en-US"/>
              <a:t> LESS is more in terms of words on a slide</a:t>
            </a:r>
            <a:endParaRPr/>
          </a:p>
          <a:p>
            <a:pPr indent="-151130" lvl="1" marL="742950" rtl="0" algn="l">
              <a:lnSpc>
                <a:spcPct val="100000"/>
              </a:lnSpc>
              <a:spcBef>
                <a:spcPts val="560"/>
              </a:spcBef>
              <a:spcAft>
                <a:spcPts val="0"/>
              </a:spcAft>
              <a:buSzPct val="100000"/>
              <a:buChar char="•"/>
            </a:pPr>
            <a:r>
              <a:rPr lang="en-US"/>
              <a:t> Use IMAGES and then have notes to describe the concept</a:t>
            </a:r>
            <a:endParaRPr/>
          </a:p>
          <a:p>
            <a:pPr indent="-151130" lvl="1" marL="742950" rtl="0" algn="l">
              <a:lnSpc>
                <a:spcPct val="100000"/>
              </a:lnSpc>
              <a:spcBef>
                <a:spcPts val="560"/>
              </a:spcBef>
              <a:spcAft>
                <a:spcPts val="0"/>
              </a:spcAft>
              <a:buSzPct val="100000"/>
              <a:buChar char="•"/>
            </a:pPr>
            <a:r>
              <a:rPr lang="en-US"/>
              <a:t> Format a screenshot of a handout to look like a page on a desk and say pull out handout X vs expecting people to be able to read HO content.</a:t>
            </a:r>
            <a:endParaRPr/>
          </a:p>
          <a:p>
            <a:pPr indent="-151130" lvl="1" marL="742950" rtl="0" algn="l">
              <a:lnSpc>
                <a:spcPct val="100000"/>
              </a:lnSpc>
              <a:spcBef>
                <a:spcPts val="560"/>
              </a:spcBef>
              <a:spcAft>
                <a:spcPts val="0"/>
              </a:spcAft>
              <a:buSzPct val="100000"/>
              <a:buChar char="•"/>
            </a:pPr>
            <a:r>
              <a:rPr lang="en-US"/>
              <a:t> If walking through how to use the handout step by step use screen captures to do this </a:t>
            </a:r>
            <a:endParaRPr/>
          </a:p>
          <a:p>
            <a:pPr indent="0" lvl="0" marL="342900" rtl="0" algn="l">
              <a:lnSpc>
                <a:spcPct val="100000"/>
              </a:lnSpc>
              <a:spcBef>
                <a:spcPts val="640"/>
              </a:spcBef>
              <a:spcAft>
                <a:spcPts val="0"/>
              </a:spcAft>
              <a:buSzPct val="100000"/>
              <a:buNone/>
            </a:pPr>
            <a:r>
              <a:t/>
            </a:r>
            <a:endParaRPr/>
          </a:p>
          <a:p>
            <a:pPr indent="0" lvl="0" marL="342900" rtl="0" algn="l">
              <a:lnSpc>
                <a:spcPct val="100000"/>
              </a:lnSpc>
              <a:spcBef>
                <a:spcPts val="640"/>
              </a:spcBef>
              <a:spcAft>
                <a:spcPts val="0"/>
              </a:spcAft>
              <a:buSzPct val="1000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33e1b53e781_0_195"/>
          <p:cNvSpPr txBox="1"/>
          <p:nvPr>
            <p:ph type="title"/>
          </p:nvPr>
        </p:nvSpPr>
        <p:spPr>
          <a:xfrm>
            <a:off x="752700" y="0"/>
            <a:ext cx="11124300" cy="1104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Staff Notification Example   </a:t>
            </a:r>
            <a:endParaRPr/>
          </a:p>
        </p:txBody>
      </p:sp>
      <p:sp>
        <p:nvSpPr>
          <p:cNvPr id="364" name="Google Shape;364;g33e1b53e781_0_195"/>
          <p:cNvSpPr/>
          <p:nvPr/>
        </p:nvSpPr>
        <p:spPr>
          <a:xfrm>
            <a:off x="11231950" y="5575850"/>
            <a:ext cx="839100" cy="6492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365" name="Google Shape;365;g33e1b53e781_0_195"/>
          <p:cNvSpPr txBox="1"/>
          <p:nvPr/>
        </p:nvSpPr>
        <p:spPr>
          <a:xfrm>
            <a:off x="477800" y="1104300"/>
            <a:ext cx="11450100" cy="43329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Staff Notification of Self-Monitoring Phase </a:t>
            </a:r>
            <a:endParaRPr sz="1800">
              <a:solidFill>
                <a:schemeClr val="dk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Social Skills Intervention Group (SSIG)</a:t>
            </a:r>
            <a:endParaRPr sz="1800">
              <a:solidFill>
                <a:schemeClr val="dk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sz="18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Teacher: ____________________  Student: ______________________  Date: ________</a:t>
            </a:r>
            <a:endParaRPr sz="18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Date Self-Monitoring is to Begin: __________________</a:t>
            </a:r>
            <a:endParaRPr sz="1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8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a:solidFill>
                  <a:srgbClr val="231F20"/>
                </a:solidFill>
                <a:latin typeface="Calibri"/>
                <a:ea typeface="Calibri"/>
                <a:cs typeface="Calibri"/>
                <a:sym typeface="Calibri"/>
              </a:rPr>
              <a:t>Our school’s Advanced Tier Team has reviewed the daily progress data for the above named student and determined the student is ready to begin the self-management phase of </a:t>
            </a:r>
            <a:r>
              <a:rPr lang="en-US" sz="1800">
                <a:solidFill>
                  <a:schemeClr val="dk1"/>
                </a:solidFill>
                <a:latin typeface="Calibri"/>
                <a:ea typeface="Calibri"/>
                <a:cs typeface="Calibri"/>
                <a:sym typeface="Calibri"/>
              </a:rPr>
              <a:t>Social Skills Intervention Group (SSIG)</a:t>
            </a:r>
            <a:r>
              <a:rPr lang="en-US" sz="1800">
                <a:solidFill>
                  <a:srgbClr val="231F20"/>
                </a:solidFill>
                <a:latin typeface="Calibri"/>
                <a:ea typeface="Calibri"/>
                <a:cs typeface="Calibri"/>
                <a:sym typeface="Calibri"/>
              </a:rPr>
              <a:t>. Self-monitoring involves both you and the student scoring the progress report. </a:t>
            </a:r>
            <a:endParaRPr sz="18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8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a:solidFill>
                  <a:srgbClr val="231F20"/>
                </a:solidFill>
                <a:latin typeface="Calibri"/>
                <a:ea typeface="Calibri"/>
                <a:cs typeface="Calibri"/>
                <a:sym typeface="Calibri"/>
              </a:rPr>
              <a:t>As the SSIG Coordinator, I will contact you soon to review the steps for self-monitoring  and your implementation responsibilities.  </a:t>
            </a:r>
            <a:endParaRPr sz="18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a:solidFill>
                  <a:srgbClr val="231F20"/>
                </a:solidFill>
                <a:latin typeface="Calibri"/>
                <a:ea typeface="Calibri"/>
                <a:cs typeface="Calibri"/>
                <a:sym typeface="Calibri"/>
              </a:rPr>
              <a:t>Mrs Smith, </a:t>
            </a:r>
            <a:endParaRPr sz="18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a:solidFill>
                  <a:srgbClr val="231F20"/>
                </a:solidFill>
                <a:latin typeface="Calibri"/>
                <a:ea typeface="Calibri"/>
                <a:cs typeface="Calibri"/>
                <a:sym typeface="Calibri"/>
              </a:rPr>
              <a:t>SSIG Coordinator</a:t>
            </a:r>
            <a:endParaRPr sz="1800">
              <a:solidFill>
                <a:srgbClr val="231F20"/>
              </a:solidFill>
              <a:latin typeface="Calibri"/>
              <a:ea typeface="Calibri"/>
              <a:cs typeface="Calibri"/>
              <a:sym typeface="Calibri"/>
            </a:endParaRPr>
          </a:p>
        </p:txBody>
      </p:sp>
      <p:sp>
        <p:nvSpPr>
          <p:cNvPr id="366" name="Google Shape;366;g33e1b53e781_0_195"/>
          <p:cNvSpPr txBox="1"/>
          <p:nvPr/>
        </p:nvSpPr>
        <p:spPr>
          <a:xfrm>
            <a:off x="8231950" y="5486150"/>
            <a:ext cx="3000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rPr>
              <a:t>AT-C7L3 Example Staff Notification Letters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g33e1b53e781_0_201"/>
          <p:cNvSpPr txBox="1"/>
          <p:nvPr>
            <p:ph type="title"/>
          </p:nvPr>
        </p:nvSpPr>
        <p:spPr>
          <a:xfrm>
            <a:off x="332150" y="143000"/>
            <a:ext cx="11163600" cy="1524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Staff Notification Example    </a:t>
            </a:r>
            <a:endParaRPr/>
          </a:p>
        </p:txBody>
      </p:sp>
      <p:sp>
        <p:nvSpPr>
          <p:cNvPr id="372" name="Google Shape;372;g33e1b53e781_0_201"/>
          <p:cNvSpPr/>
          <p:nvPr/>
        </p:nvSpPr>
        <p:spPr>
          <a:xfrm>
            <a:off x="11310722" y="5555972"/>
            <a:ext cx="720600" cy="6990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373" name="Google Shape;373;g33e1b53e781_0_201"/>
          <p:cNvSpPr txBox="1"/>
          <p:nvPr/>
        </p:nvSpPr>
        <p:spPr>
          <a:xfrm>
            <a:off x="79333" y="1821733"/>
            <a:ext cx="11897100" cy="3460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Staff Notification of Fading from SSIG</a:t>
            </a:r>
            <a:endParaRPr sz="1800">
              <a:solidFill>
                <a:schemeClr val="dk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sz="18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Teacher: ____________________  Student: ______________________  Date: ________</a:t>
            </a:r>
            <a:endParaRPr sz="18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Date Fading is to Begin: __________________</a:t>
            </a:r>
            <a:endParaRPr sz="1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8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a:solidFill>
                  <a:srgbClr val="231F20"/>
                </a:solidFill>
                <a:latin typeface="Calibri"/>
                <a:ea typeface="Calibri"/>
                <a:cs typeface="Calibri"/>
                <a:sym typeface="Calibri"/>
              </a:rPr>
              <a:t>Our school’s Advanced Tier Team has reviewed the daily progress data for the above named student and determined the student is ready to begin fading from the Social</a:t>
            </a:r>
            <a:r>
              <a:rPr lang="en-US" sz="1800">
                <a:solidFill>
                  <a:schemeClr val="dk1"/>
                </a:solidFill>
                <a:latin typeface="Calibri"/>
                <a:ea typeface="Calibri"/>
                <a:cs typeface="Calibri"/>
                <a:sym typeface="Calibri"/>
              </a:rPr>
              <a:t> Skills Intervention Group (SSIG).</a:t>
            </a:r>
            <a:r>
              <a:rPr lang="en-US" sz="1800">
                <a:solidFill>
                  <a:srgbClr val="231F20"/>
                </a:solidFill>
                <a:latin typeface="Calibri"/>
                <a:ea typeface="Calibri"/>
                <a:cs typeface="Calibri"/>
                <a:sym typeface="Calibri"/>
              </a:rPr>
              <a:t> As the SSIG Coordinator, I will contact you soon to review the steps for fading and your implementation responsibilities.  </a:t>
            </a:r>
            <a:endParaRPr sz="18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a:solidFill>
                  <a:srgbClr val="231F20"/>
                </a:solidFill>
                <a:latin typeface="Calibri"/>
                <a:ea typeface="Calibri"/>
                <a:cs typeface="Calibri"/>
                <a:sym typeface="Calibri"/>
              </a:rPr>
              <a:t>Mrs Smith, </a:t>
            </a:r>
            <a:endParaRPr sz="18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a:solidFill>
                  <a:srgbClr val="231F20"/>
                </a:solidFill>
                <a:latin typeface="Calibri"/>
                <a:ea typeface="Calibri"/>
                <a:cs typeface="Calibri"/>
                <a:sym typeface="Calibri"/>
              </a:rPr>
              <a:t>SSIG Coordinator</a:t>
            </a:r>
            <a:endParaRPr sz="1800">
              <a:solidFill>
                <a:srgbClr val="231F20"/>
              </a:solidFill>
              <a:latin typeface="Calibri"/>
              <a:ea typeface="Calibri"/>
              <a:cs typeface="Calibri"/>
              <a:sym typeface="Calibri"/>
            </a:endParaRPr>
          </a:p>
          <a:p>
            <a:pPr indent="0" lvl="0" marL="673100" rtl="0" algn="l">
              <a:spcBef>
                <a:spcPts val="0"/>
              </a:spcBef>
              <a:spcAft>
                <a:spcPts val="0"/>
              </a:spcAft>
              <a:buNone/>
            </a:pPr>
            <a:r>
              <a:t/>
            </a:r>
            <a:endParaRPr b="1" sz="1800">
              <a:solidFill>
                <a:schemeClr val="dk1"/>
              </a:solidFill>
              <a:latin typeface="Calibri"/>
              <a:ea typeface="Calibri"/>
              <a:cs typeface="Calibri"/>
              <a:sym typeface="Calibri"/>
            </a:endParaRPr>
          </a:p>
        </p:txBody>
      </p:sp>
      <p:sp>
        <p:nvSpPr>
          <p:cNvPr id="374" name="Google Shape;374;g33e1b53e781_0_201"/>
          <p:cNvSpPr txBox="1"/>
          <p:nvPr/>
        </p:nvSpPr>
        <p:spPr>
          <a:xfrm>
            <a:off x="8310725" y="5536025"/>
            <a:ext cx="3000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rPr>
              <a:t>AT-C7L3 Example Staff Notification Letters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g33e1b53e781_0_207"/>
          <p:cNvSpPr txBox="1"/>
          <p:nvPr>
            <p:ph type="title"/>
          </p:nvPr>
        </p:nvSpPr>
        <p:spPr>
          <a:xfrm>
            <a:off x="787050" y="0"/>
            <a:ext cx="11484000" cy="1524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Staff Notification Example    </a:t>
            </a:r>
            <a:endParaRPr/>
          </a:p>
        </p:txBody>
      </p:sp>
      <p:sp>
        <p:nvSpPr>
          <p:cNvPr id="380" name="Google Shape;380;g33e1b53e781_0_207"/>
          <p:cNvSpPr/>
          <p:nvPr/>
        </p:nvSpPr>
        <p:spPr>
          <a:xfrm>
            <a:off x="11393350" y="5486425"/>
            <a:ext cx="662700" cy="7686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381" name="Google Shape;381;g33e1b53e781_0_207"/>
          <p:cNvSpPr txBox="1"/>
          <p:nvPr/>
        </p:nvSpPr>
        <p:spPr>
          <a:xfrm>
            <a:off x="79333" y="1451800"/>
            <a:ext cx="11897100" cy="31740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Staff Notification of Graduation from SSIG</a:t>
            </a:r>
            <a:endParaRPr sz="1200">
              <a:solidFill>
                <a:schemeClr val="dk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Teacher: ____________________  Student: _______________________________</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 Date: ___________     Date SSIG will end: __________________</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rgbClr val="231F20"/>
                </a:solidFill>
                <a:latin typeface="Calibri"/>
                <a:ea typeface="Calibri"/>
                <a:cs typeface="Calibri"/>
                <a:sym typeface="Calibri"/>
              </a:rPr>
              <a:t>Our school’s Advanced Tier Team has reviewed the daily progress data for the above named student and determined the student is ready to graduate from the </a:t>
            </a:r>
            <a:r>
              <a:rPr lang="en-US" sz="1200">
                <a:solidFill>
                  <a:schemeClr val="dk1"/>
                </a:solidFill>
                <a:latin typeface="Calibri"/>
                <a:ea typeface="Calibri"/>
                <a:cs typeface="Calibri"/>
                <a:sym typeface="Calibri"/>
              </a:rPr>
              <a:t>Social Skills Intervention Group (SSIG)</a:t>
            </a:r>
            <a:r>
              <a:rPr lang="en-US" sz="1200">
                <a:solidFill>
                  <a:srgbClr val="231F20"/>
                </a:solidFill>
                <a:latin typeface="Calibri"/>
                <a:ea typeface="Calibri"/>
                <a:cs typeface="Calibri"/>
                <a:sym typeface="Calibri"/>
              </a:rPr>
              <a:t>! Congratulations and thank you for your effort to help the student be successful in SSIG. This would not have been possible without your ongoing dedication!  </a:t>
            </a:r>
            <a:endParaRPr sz="12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rgbClr val="231F20"/>
                </a:solidFill>
                <a:latin typeface="Calibri"/>
                <a:ea typeface="Calibri"/>
                <a:cs typeface="Calibri"/>
                <a:sym typeface="Calibri"/>
              </a:rPr>
              <a:t>The Tier 2 Team is planning a graduation ceremony where you and the student will be recognized. The graduation ceremony will be announced through the Principal’s Notes to Staff. </a:t>
            </a:r>
            <a:endParaRPr sz="12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rgbClr val="231F20"/>
                </a:solidFill>
                <a:latin typeface="Calibri"/>
                <a:ea typeface="Calibri"/>
                <a:cs typeface="Calibri"/>
                <a:sym typeface="Calibri"/>
              </a:rPr>
              <a:t>Again, thank you for everything you have done to help this student be successful in SSIG.</a:t>
            </a:r>
            <a:endParaRPr sz="12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rgbClr val="231F20"/>
                </a:solidFill>
                <a:latin typeface="Calibri"/>
                <a:ea typeface="Calibri"/>
                <a:cs typeface="Calibri"/>
                <a:sym typeface="Calibri"/>
              </a:rPr>
              <a:t>Mrs Smith, </a:t>
            </a:r>
            <a:endParaRPr sz="1200">
              <a:solidFill>
                <a:srgbClr val="231F2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rgbClr val="231F20"/>
                </a:solidFill>
                <a:latin typeface="Calibri"/>
                <a:ea typeface="Calibri"/>
                <a:cs typeface="Calibri"/>
                <a:sym typeface="Calibri"/>
              </a:rPr>
              <a:t>SSIG Coordinator</a:t>
            </a:r>
            <a:endParaRPr b="1" sz="1200">
              <a:solidFill>
                <a:srgbClr val="231F20"/>
              </a:solidFill>
              <a:latin typeface="Calibri"/>
              <a:ea typeface="Calibri"/>
              <a:cs typeface="Calibri"/>
              <a:sym typeface="Calibri"/>
            </a:endParaRPr>
          </a:p>
          <a:p>
            <a:pPr indent="0" lvl="0" marL="673100" rtl="0" algn="l">
              <a:spcBef>
                <a:spcPts val="0"/>
              </a:spcBef>
              <a:spcAft>
                <a:spcPts val="0"/>
              </a:spcAft>
              <a:buNone/>
            </a:pPr>
            <a:r>
              <a:t/>
            </a:r>
            <a:endParaRPr b="1" sz="1500">
              <a:solidFill>
                <a:schemeClr val="dk1"/>
              </a:solidFill>
            </a:endParaRPr>
          </a:p>
        </p:txBody>
      </p:sp>
      <p:sp>
        <p:nvSpPr>
          <p:cNvPr id="382" name="Google Shape;382;g33e1b53e781_0_207"/>
          <p:cNvSpPr txBox="1"/>
          <p:nvPr/>
        </p:nvSpPr>
        <p:spPr>
          <a:xfrm>
            <a:off x="8488025" y="5555975"/>
            <a:ext cx="3000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rPr>
              <a:t>AT-C7L3 Example Staff Notification Letters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g33e1b53e781_0_213"/>
          <p:cNvSpPr txBox="1"/>
          <p:nvPr>
            <p:ph type="title"/>
          </p:nvPr>
        </p:nvSpPr>
        <p:spPr>
          <a:xfrm>
            <a:off x="812800" y="366175"/>
            <a:ext cx="11379300" cy="1524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Sharing Student Progress with Staff </a:t>
            </a:r>
            <a:endParaRPr/>
          </a:p>
        </p:txBody>
      </p:sp>
      <p:sp>
        <p:nvSpPr>
          <p:cNvPr id="388" name="Google Shape;388;g33e1b53e781_0_213"/>
          <p:cNvSpPr txBox="1"/>
          <p:nvPr>
            <p:ph idx="1" type="body"/>
          </p:nvPr>
        </p:nvSpPr>
        <p:spPr>
          <a:xfrm>
            <a:off x="812800" y="2133601"/>
            <a:ext cx="14630400" cy="6034800"/>
          </a:xfrm>
          <a:prstGeom prst="rect">
            <a:avLst/>
          </a:prstGeom>
        </p:spPr>
        <p:txBody>
          <a:bodyPr anchorCtr="0" anchor="t" bIns="91425" lIns="91425" spcFirstLastPara="1" rIns="91425" wrap="square" tIns="91425">
            <a:noAutofit/>
          </a:bodyPr>
          <a:lstStyle/>
          <a:p>
            <a:pPr indent="0" lvl="0" marL="0" rtl="0" algn="l">
              <a:spcBef>
                <a:spcPts val="640"/>
              </a:spcBef>
              <a:spcAft>
                <a:spcPts val="0"/>
              </a:spcAft>
              <a:buNone/>
            </a:pPr>
            <a:r>
              <a:rPr lang="en-US"/>
              <a:t>Considerations: </a:t>
            </a:r>
            <a:endParaRPr/>
          </a:p>
          <a:p>
            <a:pPr indent="0" lvl="0" marL="0" rtl="0" algn="l">
              <a:spcBef>
                <a:spcPts val="640"/>
              </a:spcBef>
              <a:spcAft>
                <a:spcPts val="0"/>
              </a:spcAft>
              <a:buNone/>
            </a:pPr>
            <a:r>
              <a:rPr lang="en-US"/>
              <a:t>Share progress with classroom teacher on a biweekly (ex. email)</a:t>
            </a:r>
            <a:endParaRPr/>
          </a:p>
          <a:p>
            <a:pPr indent="0" lvl="0" marL="0" rtl="0" algn="l">
              <a:spcBef>
                <a:spcPts val="640"/>
              </a:spcBef>
              <a:spcAft>
                <a:spcPts val="0"/>
              </a:spcAft>
              <a:buNone/>
            </a:pPr>
            <a:r>
              <a:rPr lang="en-US"/>
              <a:t>Send a progress report to the teacher quarterly  </a:t>
            </a:r>
            <a:endParaRPr/>
          </a:p>
          <a:p>
            <a:pPr indent="0" lvl="0" marL="0" rtl="0" algn="l">
              <a:spcBef>
                <a:spcPts val="640"/>
              </a:spcBef>
              <a:spcAft>
                <a:spcPts val="0"/>
              </a:spcAft>
              <a:buNone/>
            </a:pPr>
            <a:r>
              <a:rPr lang="en-US"/>
              <a:t>Share progress with all staff on quarterly basis.  </a:t>
            </a:r>
            <a:endParaRPr/>
          </a:p>
          <a:p>
            <a:pPr indent="-508000" lvl="0" marL="609600" rtl="0" algn="l">
              <a:spcBef>
                <a:spcPts val="640"/>
              </a:spcBef>
              <a:spcAft>
                <a:spcPts val="0"/>
              </a:spcAft>
              <a:buSzPts val="3200"/>
              <a:buChar char="•"/>
            </a:pPr>
            <a:r>
              <a:rPr lang="en-US"/>
              <a:t>Number of students participating</a:t>
            </a:r>
            <a:endParaRPr/>
          </a:p>
          <a:p>
            <a:pPr indent="-508000" lvl="0" marL="609600" rtl="0" algn="l">
              <a:spcBef>
                <a:spcPts val="0"/>
              </a:spcBef>
              <a:spcAft>
                <a:spcPts val="0"/>
              </a:spcAft>
              <a:buSzPts val="3200"/>
              <a:buChar char="•"/>
            </a:pPr>
            <a:r>
              <a:rPr lang="en-US"/>
              <a:t>Number graduated</a:t>
            </a:r>
            <a:endParaRPr/>
          </a:p>
          <a:p>
            <a:pPr indent="0" lvl="0" marL="0" rtl="0" algn="l">
              <a:spcBef>
                <a:spcPts val="64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g33e1b53e781_0_218"/>
          <p:cNvSpPr txBox="1"/>
          <p:nvPr>
            <p:ph type="title"/>
          </p:nvPr>
        </p:nvSpPr>
        <p:spPr>
          <a:xfrm>
            <a:off x="609600" y="4"/>
            <a:ext cx="10972800" cy="1143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Example for Classroom Teacher </a:t>
            </a:r>
            <a:endParaRPr/>
          </a:p>
        </p:txBody>
      </p:sp>
      <p:sp>
        <p:nvSpPr>
          <p:cNvPr id="394" name="Google Shape;394;g33e1b53e781_0_218"/>
          <p:cNvSpPr/>
          <p:nvPr/>
        </p:nvSpPr>
        <p:spPr>
          <a:xfrm>
            <a:off x="3523033" y="1046033"/>
            <a:ext cx="5799900" cy="5306400"/>
          </a:xfrm>
          <a:prstGeom prst="frame">
            <a:avLst>
              <a:gd fmla="val 2830" name="adj1"/>
            </a:avLst>
          </a:prstGeom>
          <a:solidFill>
            <a:srgbClr val="FFD966"/>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395" name="Google Shape;395;g33e1b53e781_0_218"/>
          <p:cNvSpPr/>
          <p:nvPr/>
        </p:nvSpPr>
        <p:spPr>
          <a:xfrm>
            <a:off x="11484597" y="5545872"/>
            <a:ext cx="707400" cy="6891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pic>
        <p:nvPicPr>
          <p:cNvPr id="396" name="Google Shape;396;g33e1b53e781_0_218"/>
          <p:cNvPicPr preferRelativeResize="0"/>
          <p:nvPr/>
        </p:nvPicPr>
        <p:blipFill>
          <a:blip r:embed="rId3">
            <a:alphaModFix/>
          </a:blip>
          <a:stretch>
            <a:fillRect/>
          </a:stretch>
        </p:blipFill>
        <p:spPr>
          <a:xfrm>
            <a:off x="3982600" y="1353825"/>
            <a:ext cx="4865075" cy="4881151"/>
          </a:xfrm>
          <a:prstGeom prst="rect">
            <a:avLst/>
          </a:prstGeom>
          <a:noFill/>
          <a:ln>
            <a:noFill/>
          </a:ln>
        </p:spPr>
      </p:pic>
      <p:sp>
        <p:nvSpPr>
          <p:cNvPr id="397" name="Google Shape;397;g33e1b53e781_0_218"/>
          <p:cNvSpPr txBox="1"/>
          <p:nvPr/>
        </p:nvSpPr>
        <p:spPr>
          <a:xfrm>
            <a:off x="9402400" y="5819475"/>
            <a:ext cx="30000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500">
                <a:solidFill>
                  <a:schemeClr val="dk1"/>
                </a:solidFill>
              </a:rPr>
              <a:t>AT-C7L3 Stars progress</a:t>
            </a:r>
            <a:endParaRPr sz="11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g33e1b53e781_0_225"/>
          <p:cNvSpPr txBox="1"/>
          <p:nvPr>
            <p:ph type="title"/>
          </p:nvPr>
        </p:nvSpPr>
        <p:spPr>
          <a:xfrm>
            <a:off x="783475" y="102425"/>
            <a:ext cx="10242600" cy="832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Staff Voice </a:t>
            </a:r>
            <a:endParaRPr/>
          </a:p>
        </p:txBody>
      </p:sp>
      <p:sp>
        <p:nvSpPr>
          <p:cNvPr id="403" name="Google Shape;403;g33e1b53e781_0_225"/>
          <p:cNvSpPr txBox="1"/>
          <p:nvPr>
            <p:ph idx="1" type="body"/>
          </p:nvPr>
        </p:nvSpPr>
        <p:spPr>
          <a:xfrm>
            <a:off x="-43025" y="1043950"/>
            <a:ext cx="11895600" cy="6034800"/>
          </a:xfrm>
          <a:prstGeom prst="rect">
            <a:avLst/>
          </a:prstGeom>
        </p:spPr>
        <p:txBody>
          <a:bodyPr anchorCtr="0" anchor="t" bIns="91425" lIns="91425" spcFirstLastPara="1" rIns="91425" wrap="square" tIns="91425">
            <a:noAutofit/>
          </a:bodyPr>
          <a:lstStyle/>
          <a:p>
            <a:pPr indent="-508000" lvl="0" marL="609600" rtl="0" algn="l">
              <a:spcBef>
                <a:spcPts val="640"/>
              </a:spcBef>
              <a:spcAft>
                <a:spcPts val="0"/>
              </a:spcAft>
              <a:buClr>
                <a:srgbClr val="001D35"/>
              </a:buClr>
              <a:buSzPts val="3200"/>
              <a:buFont typeface="Calibri"/>
              <a:buChar char="•"/>
            </a:pPr>
            <a:r>
              <a:rPr lang="en-US">
                <a:solidFill>
                  <a:srgbClr val="001D35"/>
                </a:solidFill>
                <a:highlight>
                  <a:srgbClr val="FFFFFF"/>
                </a:highlight>
              </a:rPr>
              <a:t>Inform staff that feedback is welcomed. </a:t>
            </a:r>
            <a:endParaRPr>
              <a:solidFill>
                <a:srgbClr val="001D35"/>
              </a:solidFill>
              <a:highlight>
                <a:srgbClr val="FFFFFF"/>
              </a:highlight>
            </a:endParaRPr>
          </a:p>
          <a:p>
            <a:pPr indent="-508000" lvl="0" marL="609600" rtl="0" algn="l">
              <a:spcBef>
                <a:spcPts val="0"/>
              </a:spcBef>
              <a:spcAft>
                <a:spcPts val="0"/>
              </a:spcAft>
              <a:buClr>
                <a:srgbClr val="001D35"/>
              </a:buClr>
              <a:buSzPts val="3200"/>
              <a:buFont typeface="Calibri"/>
              <a:buChar char="•"/>
            </a:pPr>
            <a:r>
              <a:rPr lang="en-US">
                <a:solidFill>
                  <a:srgbClr val="001D35"/>
                </a:solidFill>
                <a:highlight>
                  <a:srgbClr val="FFFFFF"/>
                </a:highlight>
              </a:rPr>
              <a:t>Options for feedback </a:t>
            </a:r>
            <a:endParaRPr>
              <a:solidFill>
                <a:srgbClr val="001D35"/>
              </a:solidFill>
              <a:highlight>
                <a:srgbClr val="FFFFFF"/>
              </a:highlight>
            </a:endParaRPr>
          </a:p>
          <a:p>
            <a:pPr indent="-508000" lvl="1" marL="1219200" rtl="0" algn="l">
              <a:spcBef>
                <a:spcPts val="0"/>
              </a:spcBef>
              <a:spcAft>
                <a:spcPts val="0"/>
              </a:spcAft>
              <a:buClr>
                <a:srgbClr val="001D35"/>
              </a:buClr>
              <a:buSzPts val="3200"/>
              <a:buFont typeface="Calibri"/>
              <a:buChar char="•"/>
            </a:pPr>
            <a:r>
              <a:rPr lang="en-US" sz="3200">
                <a:solidFill>
                  <a:srgbClr val="001D35"/>
                </a:solidFill>
                <a:highlight>
                  <a:srgbClr val="FFFFFF"/>
                </a:highlight>
              </a:rPr>
              <a:t>Email facilitator or coordinator</a:t>
            </a:r>
            <a:endParaRPr sz="3200">
              <a:solidFill>
                <a:srgbClr val="001D35"/>
              </a:solidFill>
              <a:highlight>
                <a:srgbClr val="FFFFFF"/>
              </a:highlight>
            </a:endParaRPr>
          </a:p>
          <a:p>
            <a:pPr indent="-508000" lvl="1" marL="1219200" rtl="0" algn="l">
              <a:spcBef>
                <a:spcPts val="0"/>
              </a:spcBef>
              <a:spcAft>
                <a:spcPts val="0"/>
              </a:spcAft>
              <a:buClr>
                <a:srgbClr val="001D35"/>
              </a:buClr>
              <a:buSzPts val="3200"/>
              <a:buFont typeface="Calibri"/>
              <a:buChar char="•"/>
            </a:pPr>
            <a:r>
              <a:rPr lang="en-US" sz="3200">
                <a:solidFill>
                  <a:srgbClr val="001D35"/>
                </a:solidFill>
                <a:highlight>
                  <a:srgbClr val="FFFFFF"/>
                </a:highlight>
              </a:rPr>
              <a:t>Use a suggestion box</a:t>
            </a:r>
            <a:endParaRPr sz="3200">
              <a:solidFill>
                <a:srgbClr val="001D35"/>
              </a:solidFill>
              <a:highlight>
                <a:srgbClr val="FFFFFF"/>
              </a:highlight>
            </a:endParaRPr>
          </a:p>
          <a:p>
            <a:pPr indent="-508000" lvl="1" marL="1219200" rtl="0" algn="l">
              <a:spcBef>
                <a:spcPts val="0"/>
              </a:spcBef>
              <a:spcAft>
                <a:spcPts val="0"/>
              </a:spcAft>
              <a:buClr>
                <a:srgbClr val="001D35"/>
              </a:buClr>
              <a:buSzPts val="3200"/>
              <a:buFont typeface="Calibri"/>
              <a:buChar char="•"/>
            </a:pPr>
            <a:r>
              <a:rPr lang="en-US" sz="3200">
                <a:solidFill>
                  <a:srgbClr val="001D35"/>
                </a:solidFill>
                <a:highlight>
                  <a:srgbClr val="FFFFFF"/>
                </a:highlight>
              </a:rPr>
              <a:t>Coordinator or Facilitator can ask open-ended questions about their experience with the current Social Skills Intervention process</a:t>
            </a:r>
            <a:endParaRPr sz="32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g33e1b53e781_0_230"/>
          <p:cNvSpPr txBox="1"/>
          <p:nvPr>
            <p:ph type="title"/>
          </p:nvPr>
        </p:nvSpPr>
        <p:spPr>
          <a:xfrm>
            <a:off x="2938557" y="337760"/>
            <a:ext cx="11929500" cy="1250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900"/>
              <a:buNone/>
            </a:pPr>
            <a:r>
              <a:rPr lang="en-US"/>
              <a:t>Discussion </a:t>
            </a:r>
            <a:endParaRPr/>
          </a:p>
        </p:txBody>
      </p:sp>
      <p:sp>
        <p:nvSpPr>
          <p:cNvPr id="410" name="Google Shape;410;g33e1b53e781_0_230"/>
          <p:cNvSpPr txBox="1"/>
          <p:nvPr>
            <p:ph idx="1" type="body"/>
          </p:nvPr>
        </p:nvSpPr>
        <p:spPr>
          <a:xfrm>
            <a:off x="812800" y="2133601"/>
            <a:ext cx="14630400" cy="6034800"/>
          </a:xfrm>
          <a:prstGeom prst="rect">
            <a:avLst/>
          </a:prstGeom>
          <a:noFill/>
          <a:ln>
            <a:noFill/>
          </a:ln>
        </p:spPr>
        <p:txBody>
          <a:bodyPr anchorCtr="0" anchor="t" bIns="45700" lIns="91425" spcFirstLastPara="1" rIns="91425" wrap="square" tIns="45700">
            <a:noAutofit/>
          </a:bodyPr>
          <a:lstStyle/>
          <a:p>
            <a:pPr indent="-304800" lvl="0" marL="546100" rtl="0" algn="l">
              <a:lnSpc>
                <a:spcPct val="100000"/>
              </a:lnSpc>
              <a:spcBef>
                <a:spcPts val="700"/>
              </a:spcBef>
              <a:spcAft>
                <a:spcPts val="0"/>
              </a:spcAft>
              <a:buSzPts val="3200"/>
              <a:buNone/>
            </a:pPr>
            <a:r>
              <a:t/>
            </a:r>
            <a:endParaRPr/>
          </a:p>
          <a:p>
            <a:pPr indent="-304800" lvl="0" marL="546100" rtl="0" algn="l">
              <a:lnSpc>
                <a:spcPct val="100000"/>
              </a:lnSpc>
              <a:spcBef>
                <a:spcPts val="700"/>
              </a:spcBef>
              <a:spcAft>
                <a:spcPts val="0"/>
              </a:spcAft>
              <a:buSzPts val="3200"/>
              <a:buNone/>
            </a:pPr>
            <a:r>
              <a:t/>
            </a:r>
            <a:endParaRPr/>
          </a:p>
          <a:p>
            <a:pPr indent="-215900" lvl="0" marL="457200" rtl="0" algn="l">
              <a:lnSpc>
                <a:spcPct val="100000"/>
              </a:lnSpc>
              <a:spcBef>
                <a:spcPts val="700"/>
              </a:spcBef>
              <a:spcAft>
                <a:spcPts val="0"/>
              </a:spcAft>
              <a:buClr>
                <a:srgbClr val="FF0000"/>
              </a:buClr>
              <a:buSzPts val="3200"/>
              <a:buFont typeface="Arial"/>
              <a:buNone/>
            </a:pPr>
            <a:r>
              <a:t/>
            </a:r>
            <a:endParaRPr/>
          </a:p>
        </p:txBody>
      </p:sp>
      <p:sp>
        <p:nvSpPr>
          <p:cNvPr id="411" name="Google Shape;411;g33e1b53e781_0_230"/>
          <p:cNvSpPr/>
          <p:nvPr/>
        </p:nvSpPr>
        <p:spPr>
          <a:xfrm>
            <a:off x="301076" y="1417650"/>
            <a:ext cx="10785300" cy="452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t/>
            </a:r>
            <a:endParaRPr sz="2900">
              <a:latin typeface="Calibri"/>
              <a:ea typeface="Calibri"/>
              <a:cs typeface="Calibri"/>
              <a:sym typeface="Calibri"/>
            </a:endParaRPr>
          </a:p>
          <a:p>
            <a:pPr indent="-323850" lvl="0" marL="342900" rtl="0" algn="l">
              <a:spcBef>
                <a:spcPts val="0"/>
              </a:spcBef>
              <a:spcAft>
                <a:spcPts val="0"/>
              </a:spcAft>
              <a:buClr>
                <a:srgbClr val="FF0000"/>
              </a:buClr>
              <a:buSzPts val="2900"/>
              <a:buFont typeface="Calibri"/>
              <a:buChar char="•"/>
            </a:pPr>
            <a:r>
              <a:rPr lang="en-US" sz="2900">
                <a:solidFill>
                  <a:schemeClr val="dk1"/>
                </a:solidFill>
                <a:latin typeface="Calibri"/>
                <a:ea typeface="Calibri"/>
                <a:cs typeface="Calibri"/>
                <a:sym typeface="Calibri"/>
              </a:rPr>
              <a:t>Review the staff notification examples. </a:t>
            </a:r>
            <a:endParaRPr sz="2900">
              <a:solidFill>
                <a:schemeClr val="dk1"/>
              </a:solidFill>
              <a:latin typeface="Calibri"/>
              <a:ea typeface="Calibri"/>
              <a:cs typeface="Calibri"/>
              <a:sym typeface="Calibri"/>
            </a:endParaRPr>
          </a:p>
          <a:p>
            <a:pPr indent="-323850" lvl="0" marL="342900" rtl="0" algn="l">
              <a:spcBef>
                <a:spcPts val="700"/>
              </a:spcBef>
              <a:spcAft>
                <a:spcPts val="0"/>
              </a:spcAft>
              <a:buClr>
                <a:srgbClr val="FF0000"/>
              </a:buClr>
              <a:buSzPts val="2900"/>
              <a:buFont typeface="Calibri"/>
              <a:buChar char="•"/>
            </a:pPr>
            <a:r>
              <a:rPr lang="en-US" sz="2900">
                <a:solidFill>
                  <a:schemeClr val="dk1"/>
                </a:solidFill>
                <a:latin typeface="Calibri"/>
                <a:ea typeface="Calibri"/>
                <a:cs typeface="Calibri"/>
                <a:sym typeface="Calibri"/>
              </a:rPr>
              <a:t>Develop staff notification templates to meet the needs of your building. </a:t>
            </a:r>
            <a:endParaRPr sz="2900">
              <a:solidFill>
                <a:schemeClr val="dk1"/>
              </a:solidFill>
              <a:latin typeface="Calibri"/>
              <a:ea typeface="Calibri"/>
              <a:cs typeface="Calibri"/>
              <a:sym typeface="Calibri"/>
            </a:endParaRPr>
          </a:p>
          <a:p>
            <a:pPr indent="-323850" lvl="0" marL="342900" rtl="0" algn="l">
              <a:spcBef>
                <a:spcPts val="700"/>
              </a:spcBef>
              <a:spcAft>
                <a:spcPts val="0"/>
              </a:spcAft>
              <a:buClr>
                <a:srgbClr val="FF0000"/>
              </a:buClr>
              <a:buSzPts val="2900"/>
              <a:buFont typeface="Calibri"/>
              <a:buChar char="•"/>
            </a:pPr>
            <a:r>
              <a:rPr lang="en-US" sz="2900">
                <a:solidFill>
                  <a:schemeClr val="dk1"/>
                </a:solidFill>
                <a:latin typeface="Calibri"/>
                <a:ea typeface="Calibri"/>
                <a:cs typeface="Calibri"/>
                <a:sym typeface="Calibri"/>
              </a:rPr>
              <a:t>Determine who will notify staff as students move through the phases of implementation(Coordinator/Facilitator)</a:t>
            </a:r>
            <a:endParaRPr sz="2900">
              <a:solidFill>
                <a:schemeClr val="dk1"/>
              </a:solidFill>
              <a:latin typeface="Calibri"/>
              <a:ea typeface="Calibri"/>
              <a:cs typeface="Calibri"/>
              <a:sym typeface="Calibri"/>
            </a:endParaRPr>
          </a:p>
          <a:p>
            <a:pPr indent="-323850" lvl="0" marL="342900" rtl="0" algn="l">
              <a:spcBef>
                <a:spcPts val="700"/>
              </a:spcBef>
              <a:spcAft>
                <a:spcPts val="0"/>
              </a:spcAft>
              <a:buClr>
                <a:srgbClr val="FF0000"/>
              </a:buClr>
              <a:buSzPts val="2900"/>
              <a:buFont typeface="Calibri"/>
              <a:buChar char="•"/>
            </a:pPr>
            <a:r>
              <a:rPr i="0" lang="en-US" sz="2900" u="none" cap="none" strike="noStrike">
                <a:solidFill>
                  <a:srgbClr val="000000"/>
                </a:solidFill>
                <a:latin typeface="Calibri"/>
                <a:ea typeface="Calibri"/>
                <a:cs typeface="Calibri"/>
                <a:sym typeface="Calibri"/>
              </a:rPr>
              <a:t>How often will you share student progress data</a:t>
            </a:r>
            <a:r>
              <a:rPr lang="en-US" sz="2900">
                <a:latin typeface="Calibri"/>
                <a:ea typeface="Calibri"/>
                <a:cs typeface="Calibri"/>
                <a:sym typeface="Calibri"/>
              </a:rPr>
              <a:t> and how</a:t>
            </a:r>
            <a:r>
              <a:rPr i="0" lang="en-US" sz="2900" u="none" cap="none" strike="noStrike">
                <a:solidFill>
                  <a:srgbClr val="000000"/>
                </a:solidFill>
                <a:latin typeface="Calibri"/>
                <a:ea typeface="Calibri"/>
                <a:cs typeface="Calibri"/>
                <a:sym typeface="Calibri"/>
              </a:rPr>
              <a:t>? </a:t>
            </a:r>
            <a:endParaRPr sz="2900">
              <a:latin typeface="Calibri"/>
              <a:ea typeface="Calibri"/>
              <a:cs typeface="Calibri"/>
              <a:sym typeface="Calibri"/>
            </a:endParaRPr>
          </a:p>
          <a:p>
            <a:pPr indent="-323850" lvl="0" marL="342900" rtl="0" algn="l">
              <a:spcBef>
                <a:spcPts val="700"/>
              </a:spcBef>
              <a:spcAft>
                <a:spcPts val="0"/>
              </a:spcAft>
              <a:buClr>
                <a:srgbClr val="FF0000"/>
              </a:buClr>
              <a:buSzPts val="2900"/>
              <a:buFont typeface="Calibri"/>
              <a:buChar char="•"/>
            </a:pPr>
            <a:r>
              <a:rPr i="0" lang="en-US" sz="2900" u="none" cap="none" strike="noStrike">
                <a:solidFill>
                  <a:srgbClr val="000000"/>
                </a:solidFill>
                <a:latin typeface="Calibri"/>
                <a:ea typeface="Calibri"/>
                <a:cs typeface="Calibri"/>
                <a:sym typeface="Calibri"/>
              </a:rPr>
              <a:t>What method will you use fo</a:t>
            </a:r>
            <a:r>
              <a:rPr lang="en-US" sz="2900">
                <a:latin typeface="Calibri"/>
                <a:ea typeface="Calibri"/>
                <a:cs typeface="Calibri"/>
                <a:sym typeface="Calibri"/>
              </a:rPr>
              <a:t>r staff</a:t>
            </a:r>
            <a:r>
              <a:rPr i="0" lang="en-US" sz="2900" u="none" cap="none" strike="noStrike">
                <a:solidFill>
                  <a:srgbClr val="000000"/>
                </a:solidFill>
                <a:latin typeface="Calibri"/>
                <a:ea typeface="Calibri"/>
                <a:cs typeface="Calibri"/>
                <a:sym typeface="Calibri"/>
              </a:rPr>
              <a:t> to voice questions, concerns, and celebrations? </a:t>
            </a:r>
            <a:endParaRPr i="0" sz="2900" u="none" cap="none" strike="noStrike">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g33e1b53e781_0_237"/>
          <p:cNvSpPr txBox="1"/>
          <p:nvPr>
            <p:ph type="title"/>
          </p:nvPr>
        </p:nvSpPr>
        <p:spPr>
          <a:xfrm>
            <a:off x="609600" y="75601"/>
            <a:ext cx="10972800" cy="1143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900"/>
              <a:buNone/>
            </a:pPr>
            <a:r>
              <a:rPr lang="en-US"/>
              <a:t>Family Communication Plan Includes: </a:t>
            </a:r>
            <a:endParaRPr/>
          </a:p>
        </p:txBody>
      </p:sp>
      <p:sp>
        <p:nvSpPr>
          <p:cNvPr id="418" name="Google Shape;418;g33e1b53e781_0_237"/>
          <p:cNvSpPr txBox="1"/>
          <p:nvPr>
            <p:ph idx="1" type="body"/>
          </p:nvPr>
        </p:nvSpPr>
        <p:spPr>
          <a:xfrm>
            <a:off x="535108" y="1537609"/>
            <a:ext cx="10972800" cy="4526100"/>
          </a:xfrm>
          <a:prstGeom prst="rect">
            <a:avLst/>
          </a:prstGeom>
          <a:noFill/>
          <a:ln>
            <a:noFill/>
          </a:ln>
        </p:spPr>
        <p:txBody>
          <a:bodyPr anchorCtr="0" anchor="t" bIns="45700" lIns="91425" spcFirstLastPara="1" rIns="91425" wrap="square" tIns="45700">
            <a:noAutofit/>
          </a:bodyPr>
          <a:lstStyle/>
          <a:p>
            <a:pPr indent="-419100" lvl="0" marL="457200" rtl="0" algn="l">
              <a:lnSpc>
                <a:spcPct val="100000"/>
              </a:lnSpc>
              <a:spcBef>
                <a:spcPts val="700"/>
              </a:spcBef>
              <a:spcAft>
                <a:spcPts val="0"/>
              </a:spcAft>
              <a:buClr>
                <a:srgbClr val="FF0000"/>
              </a:buClr>
              <a:buSzPts val="3200"/>
              <a:buFont typeface="Arial"/>
              <a:buChar char="•"/>
            </a:pPr>
            <a:r>
              <a:rPr lang="en-US"/>
              <a:t>Notification of participation</a:t>
            </a:r>
            <a:endParaRPr/>
          </a:p>
          <a:p>
            <a:pPr indent="-419100" lvl="0" marL="457200" rtl="0" algn="l">
              <a:lnSpc>
                <a:spcPct val="100000"/>
              </a:lnSpc>
              <a:spcBef>
                <a:spcPts val="700"/>
              </a:spcBef>
              <a:spcAft>
                <a:spcPts val="0"/>
              </a:spcAft>
              <a:buClr>
                <a:srgbClr val="FF0000"/>
              </a:buClr>
              <a:buSzPts val="3200"/>
              <a:buFont typeface="Arial"/>
              <a:buChar char="•"/>
            </a:pPr>
            <a:r>
              <a:rPr lang="en-US"/>
              <a:t>Introducing the Intervention </a:t>
            </a:r>
            <a:endParaRPr/>
          </a:p>
          <a:p>
            <a:pPr indent="-419100" lvl="0" marL="457200" rtl="0" algn="l">
              <a:lnSpc>
                <a:spcPct val="100000"/>
              </a:lnSpc>
              <a:spcBef>
                <a:spcPts val="700"/>
              </a:spcBef>
              <a:spcAft>
                <a:spcPts val="0"/>
              </a:spcAft>
              <a:buClr>
                <a:srgbClr val="FF0000"/>
              </a:buClr>
              <a:buSzPts val="3200"/>
              <a:buFont typeface="Arial"/>
              <a:buChar char="•"/>
            </a:pPr>
            <a:r>
              <a:rPr lang="en-US"/>
              <a:t>The frequency and mode that student progress data will be shared with families. </a:t>
            </a:r>
            <a:endParaRPr/>
          </a:p>
          <a:p>
            <a:pPr indent="-419100" lvl="0" marL="457200" rtl="0" algn="l">
              <a:lnSpc>
                <a:spcPct val="100000"/>
              </a:lnSpc>
              <a:spcBef>
                <a:spcPts val="700"/>
              </a:spcBef>
              <a:spcAft>
                <a:spcPts val="0"/>
              </a:spcAft>
              <a:buClr>
                <a:srgbClr val="FF0000"/>
              </a:buClr>
              <a:buSzPts val="3200"/>
              <a:buFont typeface="Arial"/>
              <a:buChar char="•"/>
            </a:pPr>
            <a:r>
              <a:rPr lang="en-US"/>
              <a:t>A means for families to voice questions, concerns, and celebrations.</a:t>
            </a:r>
            <a:endParaRPr/>
          </a:p>
          <a:p>
            <a:pPr indent="-215900" lvl="0" marL="457200" rtl="0" algn="l">
              <a:lnSpc>
                <a:spcPct val="100000"/>
              </a:lnSpc>
              <a:spcBef>
                <a:spcPts val="700"/>
              </a:spcBef>
              <a:spcAft>
                <a:spcPts val="0"/>
              </a:spcAft>
              <a:buClr>
                <a:srgbClr val="FF0000"/>
              </a:buClr>
              <a:buSzPts val="3200"/>
              <a:buFont typeface="Arial"/>
              <a:buNone/>
            </a:pPr>
            <a:r>
              <a:t/>
            </a:r>
            <a:endParaRPr/>
          </a:p>
          <a:p>
            <a:pPr indent="-215900" lvl="0" marL="457200" rtl="0" algn="l">
              <a:lnSpc>
                <a:spcPct val="100000"/>
              </a:lnSpc>
              <a:spcBef>
                <a:spcPts val="700"/>
              </a:spcBef>
              <a:spcAft>
                <a:spcPts val="0"/>
              </a:spcAft>
              <a:buClr>
                <a:srgbClr val="FF0000"/>
              </a:buClr>
              <a:buSzPts val="3200"/>
              <a:buFont typeface="Arial"/>
              <a:buNone/>
            </a:pPr>
            <a:r>
              <a:t/>
            </a:r>
            <a:endParaRPr/>
          </a:p>
          <a:p>
            <a:pPr indent="-215900" lvl="0" marL="457200" rtl="0" algn="l">
              <a:lnSpc>
                <a:spcPct val="100000"/>
              </a:lnSpc>
              <a:spcBef>
                <a:spcPts val="700"/>
              </a:spcBef>
              <a:spcAft>
                <a:spcPts val="0"/>
              </a:spcAft>
              <a:buClr>
                <a:srgbClr val="FF0000"/>
              </a:buClr>
              <a:buSzPts val="3200"/>
              <a:buFont typeface="Arial"/>
              <a:buNone/>
            </a:pPr>
            <a:r>
              <a:t/>
            </a:r>
            <a:endParaRPr/>
          </a:p>
          <a:p>
            <a:pPr indent="-215900" lvl="0" marL="457200" rtl="0" algn="l">
              <a:lnSpc>
                <a:spcPct val="100000"/>
              </a:lnSpc>
              <a:spcBef>
                <a:spcPts val="700"/>
              </a:spcBef>
              <a:spcAft>
                <a:spcPts val="0"/>
              </a:spcAft>
              <a:buClr>
                <a:srgbClr val="FF0000"/>
              </a:buClr>
              <a:buSzPts val="3200"/>
              <a:buFont typeface="Arial"/>
              <a:buNone/>
            </a:pPr>
            <a:r>
              <a:t/>
            </a:r>
            <a:endParaRPr/>
          </a:p>
          <a:p>
            <a:pPr indent="-215900" lvl="0" marL="457200" rtl="0" algn="l">
              <a:lnSpc>
                <a:spcPct val="100000"/>
              </a:lnSpc>
              <a:spcBef>
                <a:spcPts val="700"/>
              </a:spcBef>
              <a:spcAft>
                <a:spcPts val="0"/>
              </a:spcAft>
              <a:buClr>
                <a:srgbClr val="FF0000"/>
              </a:buClr>
              <a:buSzPts val="3200"/>
              <a:buFont typeface="Arial"/>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g33e1b53e781_0_243"/>
          <p:cNvSpPr txBox="1"/>
          <p:nvPr>
            <p:ph type="title"/>
          </p:nvPr>
        </p:nvSpPr>
        <p:spPr>
          <a:xfrm>
            <a:off x="795225" y="8"/>
            <a:ext cx="10972800" cy="1143300"/>
          </a:xfrm>
          <a:prstGeom prst="rect">
            <a:avLst/>
          </a:prstGeom>
          <a:noFill/>
          <a:ln>
            <a:noFill/>
          </a:ln>
        </p:spPr>
        <p:txBody>
          <a:bodyPr anchorCtr="0" anchor="ctr" bIns="45700" lIns="91425" spcFirstLastPara="1" rIns="91425" wrap="square" tIns="45700">
            <a:noAutofit/>
          </a:bodyPr>
          <a:lstStyle/>
          <a:p>
            <a:pPr indent="457200" lvl="0" marL="1371600" rtl="0" algn="l">
              <a:lnSpc>
                <a:spcPct val="100000"/>
              </a:lnSpc>
              <a:spcBef>
                <a:spcPts val="0"/>
              </a:spcBef>
              <a:spcAft>
                <a:spcPts val="0"/>
              </a:spcAft>
              <a:buClr>
                <a:srgbClr val="00B050"/>
              </a:buClr>
              <a:buSzPts val="4400"/>
              <a:buFont typeface="Calibri"/>
              <a:buNone/>
            </a:pPr>
            <a:r>
              <a:rPr lang="en-US"/>
              <a:t>Family</a:t>
            </a:r>
            <a:r>
              <a:rPr lang="en-US">
                <a:extLst>
                  <a:ext uri="http://customooxmlschemas.google.com/">
                    <go:slidesCustomData xmlns:go="http://customooxmlschemas.google.com/" textRoundtripDataId="3"/>
                  </a:ext>
                </a:extLst>
              </a:rPr>
              <a:t> Notification Example </a:t>
            </a:r>
            <a:r>
              <a:rPr lang="en-US" u="sng">
                <a:solidFill>
                  <a:schemeClr val="hlink"/>
                </a:solidFill>
                <a:highlight>
                  <a:srgbClr val="FFF123"/>
                </a:highlight>
                <a:hlinkClick r:id="rId3"/>
                <a:extLst>
                  <a:ext uri="http://customooxmlschemas.google.com/">
                    <go:slidesCustomData xmlns:go="http://customooxmlschemas.google.com/" textRoundtripDataId="4"/>
                  </a:ext>
                </a:extLst>
              </a:rPr>
              <a:t> </a:t>
            </a:r>
            <a:endParaRPr>
              <a:highlight>
                <a:srgbClr val="FFF123"/>
              </a:highlight>
            </a:endParaRPr>
          </a:p>
        </p:txBody>
      </p:sp>
      <p:sp>
        <p:nvSpPr>
          <p:cNvPr id="425" name="Google Shape;425;g33e1b53e781_0_243"/>
          <p:cNvSpPr/>
          <p:nvPr/>
        </p:nvSpPr>
        <p:spPr>
          <a:xfrm>
            <a:off x="11542424" y="5629425"/>
            <a:ext cx="593400" cy="6156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426" name="Google Shape;426;g33e1b53e781_0_243"/>
          <p:cNvSpPr txBox="1"/>
          <p:nvPr/>
        </p:nvSpPr>
        <p:spPr>
          <a:xfrm>
            <a:off x="1283767" y="5745167"/>
            <a:ext cx="5792100" cy="615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t/>
            </a:r>
            <a:endParaRPr sz="2400">
              <a:solidFill>
                <a:schemeClr val="dk2"/>
              </a:solidFill>
              <a:latin typeface="Calibri"/>
              <a:ea typeface="Calibri"/>
              <a:cs typeface="Calibri"/>
              <a:sym typeface="Calibri"/>
            </a:endParaRPr>
          </a:p>
        </p:txBody>
      </p:sp>
      <p:sp>
        <p:nvSpPr>
          <p:cNvPr id="427" name="Google Shape;427;g33e1b53e781_0_243"/>
          <p:cNvSpPr txBox="1"/>
          <p:nvPr/>
        </p:nvSpPr>
        <p:spPr>
          <a:xfrm>
            <a:off x="387625" y="945975"/>
            <a:ext cx="11529300" cy="4860900"/>
          </a:xfrm>
          <a:prstGeom prst="rect">
            <a:avLst/>
          </a:prstGeom>
          <a:noFill/>
          <a:ln>
            <a:noFill/>
          </a:ln>
        </p:spPr>
        <p:txBody>
          <a:bodyPr anchorCtr="0" anchor="t" bIns="91425" lIns="91425" spcFirstLastPara="1" rIns="91425" wrap="square" tIns="91425">
            <a:spAutoFit/>
          </a:bodyPr>
          <a:lstStyle/>
          <a:p>
            <a:pPr indent="0" lvl="0" marL="482600" rtl="0" algn="ctr">
              <a:lnSpc>
                <a:spcPct val="115000"/>
              </a:lnSpc>
              <a:spcBef>
                <a:spcPts val="0"/>
              </a:spcBef>
              <a:spcAft>
                <a:spcPts val="0"/>
              </a:spcAft>
              <a:buNone/>
            </a:pPr>
            <a:r>
              <a:rPr lang="en-US">
                <a:solidFill>
                  <a:schemeClr val="dk1"/>
                </a:solidFill>
                <a:highlight>
                  <a:srgbClr val="FFFFFF"/>
                </a:highlight>
                <a:latin typeface="Calibri"/>
                <a:ea typeface="Calibri"/>
                <a:cs typeface="Calibri"/>
                <a:sym typeface="Calibri"/>
              </a:rPr>
              <a:t> NOTIFICATION OF </a:t>
            </a:r>
            <a:r>
              <a:rPr lang="en-US">
                <a:solidFill>
                  <a:schemeClr val="dk1"/>
                </a:solidFill>
                <a:highlight>
                  <a:srgbClr val="FFFFFF"/>
                </a:highlight>
                <a:latin typeface="Calibri"/>
                <a:ea typeface="Calibri"/>
                <a:cs typeface="Calibri"/>
                <a:sym typeface="Calibri"/>
              </a:rPr>
              <a:t>PARTICIPATION</a:t>
            </a:r>
            <a:r>
              <a:rPr lang="en-US">
                <a:solidFill>
                  <a:schemeClr val="dk1"/>
                </a:solidFill>
                <a:highlight>
                  <a:srgbClr val="FFFFFF"/>
                </a:highlight>
                <a:latin typeface="Calibri"/>
                <a:ea typeface="Calibri"/>
                <a:cs typeface="Calibri"/>
                <a:sym typeface="Calibri"/>
              </a:rPr>
              <a:t> IN A SOCIAL SKILLS GROUP</a:t>
            </a:r>
            <a:endParaRPr>
              <a:solidFill>
                <a:schemeClr val="dk1"/>
              </a:solidFill>
              <a:highlight>
                <a:srgbClr val="FFFFFF"/>
              </a:highlight>
              <a:latin typeface="Calibri"/>
              <a:ea typeface="Calibri"/>
              <a:cs typeface="Calibri"/>
              <a:sym typeface="Calibri"/>
            </a:endParaRPr>
          </a:p>
          <a:p>
            <a:pPr indent="0" lvl="0" marL="0" rtl="0" algn="ctr">
              <a:lnSpc>
                <a:spcPct val="115000"/>
              </a:lnSpc>
              <a:spcBef>
                <a:spcPts val="0"/>
              </a:spcBef>
              <a:spcAft>
                <a:spcPts val="0"/>
              </a:spcAft>
              <a:buNone/>
            </a:pPr>
            <a:r>
              <a:rPr lang="en-US">
                <a:solidFill>
                  <a:schemeClr val="dk1"/>
                </a:solidFill>
                <a:highlight>
                  <a:srgbClr val="FFFFFF"/>
                </a:highlight>
                <a:latin typeface="Calibri"/>
                <a:ea typeface="Calibri"/>
                <a:cs typeface="Calibri"/>
                <a:sym typeface="Calibri"/>
              </a:rPr>
              <a:t> </a:t>
            </a:r>
            <a:endParaRPr>
              <a:solidFill>
                <a:schemeClr val="dk1"/>
              </a:solidFill>
              <a:highlight>
                <a:srgbClr val="FFFFFF"/>
              </a:highlight>
              <a:latin typeface="Calibri"/>
              <a:ea typeface="Calibri"/>
              <a:cs typeface="Calibri"/>
              <a:sym typeface="Calibri"/>
            </a:endParaRPr>
          </a:p>
          <a:p>
            <a:pPr indent="0" lvl="0" marL="457200" marR="0" rtl="0" algn="l">
              <a:lnSpc>
                <a:spcPct val="115000"/>
              </a:lnSpc>
              <a:spcBef>
                <a:spcPts val="0"/>
              </a:spcBef>
              <a:spcAft>
                <a:spcPts val="0"/>
              </a:spcAft>
              <a:buNone/>
            </a:pPr>
            <a:r>
              <a:rPr lang="en-US">
                <a:solidFill>
                  <a:srgbClr val="231F20"/>
                </a:solidFill>
                <a:highlight>
                  <a:srgbClr val="FFFFFF"/>
                </a:highlight>
                <a:latin typeface="Calibri"/>
                <a:ea typeface="Calibri"/>
                <a:cs typeface="Calibri"/>
                <a:sym typeface="Calibri"/>
              </a:rPr>
              <a:t>Dear Parent/Guardian,</a:t>
            </a:r>
            <a:endParaRPr>
              <a:solidFill>
                <a:srgbClr val="231F20"/>
              </a:solidFill>
              <a:highlight>
                <a:srgbClr val="FFFFFF"/>
              </a:highlight>
              <a:latin typeface="Calibri"/>
              <a:ea typeface="Calibri"/>
              <a:cs typeface="Calibri"/>
              <a:sym typeface="Calibri"/>
            </a:endParaRPr>
          </a:p>
          <a:p>
            <a:pPr indent="0" lvl="0" marL="457200" rtl="0" algn="l">
              <a:lnSpc>
                <a:spcPct val="115000"/>
              </a:lnSpc>
              <a:spcBef>
                <a:spcPts val="0"/>
              </a:spcBef>
              <a:spcAft>
                <a:spcPts val="0"/>
              </a:spcAft>
              <a:buNone/>
            </a:pPr>
            <a:r>
              <a:rPr lang="en-US">
                <a:solidFill>
                  <a:schemeClr val="dk1"/>
                </a:solidFill>
                <a:highlight>
                  <a:srgbClr val="FFFFFF"/>
                </a:highlight>
                <a:latin typeface="Calibri"/>
                <a:ea typeface="Calibri"/>
                <a:cs typeface="Calibri"/>
                <a:sym typeface="Calibri"/>
              </a:rPr>
              <a:t> </a:t>
            </a:r>
            <a:endParaRPr>
              <a:solidFill>
                <a:schemeClr val="dk1"/>
              </a:solidFill>
              <a:highlight>
                <a:srgbClr val="FFFFFF"/>
              </a:highlight>
              <a:latin typeface="Calibri"/>
              <a:ea typeface="Calibri"/>
              <a:cs typeface="Calibri"/>
              <a:sym typeface="Calibri"/>
            </a:endParaRPr>
          </a:p>
          <a:p>
            <a:pPr indent="0" lvl="0" marL="457200" marR="584200" rtl="0" algn="l">
              <a:lnSpc>
                <a:spcPct val="115000"/>
              </a:lnSpc>
              <a:spcBef>
                <a:spcPts val="0"/>
              </a:spcBef>
              <a:spcAft>
                <a:spcPts val="0"/>
              </a:spcAft>
              <a:buNone/>
            </a:pPr>
            <a:r>
              <a:rPr lang="en-US">
                <a:solidFill>
                  <a:srgbClr val="231F20"/>
                </a:solidFill>
                <a:highlight>
                  <a:srgbClr val="FFFFFF"/>
                </a:highlight>
                <a:latin typeface="Calibri"/>
                <a:ea typeface="Calibri"/>
                <a:cs typeface="Calibri"/>
                <a:sym typeface="Calibri"/>
              </a:rPr>
              <a:t>Your child has been identified through our Care Team Process and qualifies to participate in a Social SKills Intervention Group (SSIG). The SGIG program provides explicit instruction on specific skills that are designed to support student success.  The group will meet twice a week for 30 minutes.   This intervention also provides a positive communication link between home and school, and can be faded to develop student self-man</a:t>
            </a:r>
            <a:r>
              <a:rPr lang="en-US">
                <a:solidFill>
                  <a:srgbClr val="231F20"/>
                </a:solidFill>
                <a:highlight>
                  <a:srgbClr val="FFFFFF"/>
                </a:highlight>
                <a:latin typeface="Calibri"/>
                <a:ea typeface="Calibri"/>
                <a:cs typeface="Calibri"/>
                <a:sym typeface="Calibri"/>
              </a:rPr>
              <a:t>agement skills. </a:t>
            </a:r>
            <a:endParaRPr>
              <a:solidFill>
                <a:srgbClr val="231F20"/>
              </a:solidFill>
              <a:highlight>
                <a:srgbClr val="FFFFFF"/>
              </a:highlight>
              <a:latin typeface="Calibri"/>
              <a:ea typeface="Calibri"/>
              <a:cs typeface="Calibri"/>
              <a:sym typeface="Calibri"/>
            </a:endParaRPr>
          </a:p>
          <a:p>
            <a:pPr indent="0" lvl="0" marL="457200" rtl="0" algn="l">
              <a:lnSpc>
                <a:spcPct val="115000"/>
              </a:lnSpc>
              <a:spcBef>
                <a:spcPts val="0"/>
              </a:spcBef>
              <a:spcAft>
                <a:spcPts val="0"/>
              </a:spcAft>
              <a:buNone/>
            </a:pPr>
            <a:r>
              <a:rPr lang="en-US">
                <a:solidFill>
                  <a:schemeClr val="dk1"/>
                </a:solidFill>
                <a:highlight>
                  <a:srgbClr val="FFFFFF"/>
                </a:highlight>
                <a:latin typeface="Calibri"/>
                <a:ea typeface="Calibri"/>
                <a:cs typeface="Calibri"/>
                <a:sym typeface="Calibri"/>
              </a:rPr>
              <a:t> </a:t>
            </a:r>
            <a:endParaRPr>
              <a:solidFill>
                <a:schemeClr val="dk1"/>
              </a:solidFill>
              <a:highlight>
                <a:srgbClr val="FFFFFF"/>
              </a:highlight>
              <a:latin typeface="Calibri"/>
              <a:ea typeface="Calibri"/>
              <a:cs typeface="Calibri"/>
              <a:sym typeface="Calibri"/>
            </a:endParaRPr>
          </a:p>
          <a:p>
            <a:pPr indent="0" lvl="0" marL="457200" marR="711200" rtl="0" algn="l">
              <a:lnSpc>
                <a:spcPct val="115000"/>
              </a:lnSpc>
              <a:spcBef>
                <a:spcPts val="0"/>
              </a:spcBef>
              <a:spcAft>
                <a:spcPts val="0"/>
              </a:spcAft>
              <a:buNone/>
            </a:pPr>
            <a:r>
              <a:rPr lang="en-US">
                <a:solidFill>
                  <a:srgbClr val="231F20"/>
                </a:solidFill>
                <a:highlight>
                  <a:srgbClr val="FFFFFF"/>
                </a:highlight>
                <a:latin typeface="Calibri"/>
                <a:ea typeface="Calibri"/>
                <a:cs typeface="Calibri"/>
                <a:sym typeface="Calibri"/>
              </a:rPr>
              <a:t> At the end of each week your child will bring home a chart explaining the targeted skill that the group worked on, along with their goal of  where and how many times they plan on using the skill. Please provide positive feedback to your child when he/she displays the skill. Your child will be able to earn incentives and rewards for their use of the skill.</a:t>
            </a:r>
            <a:endParaRPr>
              <a:solidFill>
                <a:srgbClr val="231F20"/>
              </a:solidFill>
              <a:highlight>
                <a:srgbClr val="FFFFFF"/>
              </a:highlight>
              <a:latin typeface="Calibri"/>
              <a:ea typeface="Calibri"/>
              <a:cs typeface="Calibri"/>
              <a:sym typeface="Calibri"/>
            </a:endParaRPr>
          </a:p>
          <a:p>
            <a:pPr indent="0" lvl="0" marL="457200" marR="711200" rtl="0" algn="l">
              <a:lnSpc>
                <a:spcPct val="115000"/>
              </a:lnSpc>
              <a:spcBef>
                <a:spcPts val="0"/>
              </a:spcBef>
              <a:spcAft>
                <a:spcPts val="0"/>
              </a:spcAft>
              <a:buNone/>
            </a:pPr>
            <a:r>
              <a:t/>
            </a:r>
            <a:endParaRPr>
              <a:solidFill>
                <a:srgbClr val="231F20"/>
              </a:solidFill>
              <a:highlight>
                <a:srgbClr val="FFFFFF"/>
              </a:highlight>
              <a:latin typeface="Calibri"/>
              <a:ea typeface="Calibri"/>
              <a:cs typeface="Calibri"/>
              <a:sym typeface="Calibri"/>
            </a:endParaRPr>
          </a:p>
          <a:p>
            <a:pPr indent="0" lvl="0" marL="457200" marR="711200" rtl="0" algn="l">
              <a:lnSpc>
                <a:spcPct val="115000"/>
              </a:lnSpc>
              <a:spcBef>
                <a:spcPts val="0"/>
              </a:spcBef>
              <a:spcAft>
                <a:spcPts val="0"/>
              </a:spcAft>
              <a:buNone/>
            </a:pPr>
            <a:r>
              <a:rPr lang="en-US">
                <a:solidFill>
                  <a:srgbClr val="231F20"/>
                </a:solidFill>
                <a:highlight>
                  <a:srgbClr val="FFFFFF"/>
                </a:highlight>
                <a:latin typeface="Calibri"/>
                <a:ea typeface="Calibri"/>
                <a:cs typeface="Calibri"/>
                <a:sym typeface="Calibri"/>
              </a:rPr>
              <a:t>If you have any questions, concerns or celebrations you would like to share please feel free to contact__________________(SSIG Group Facilitator). </a:t>
            </a:r>
            <a:endParaRPr>
              <a:solidFill>
                <a:srgbClr val="231F20"/>
              </a:solidFill>
              <a:highlight>
                <a:srgbClr val="FFFFFF"/>
              </a:highlight>
              <a:latin typeface="Calibri"/>
              <a:ea typeface="Calibri"/>
              <a:cs typeface="Calibri"/>
              <a:sym typeface="Calibri"/>
            </a:endParaRPr>
          </a:p>
          <a:p>
            <a:pPr indent="0" lvl="0" marL="457200" rtl="0" algn="l">
              <a:lnSpc>
                <a:spcPct val="115000"/>
              </a:lnSpc>
              <a:spcBef>
                <a:spcPts val="0"/>
              </a:spcBef>
              <a:spcAft>
                <a:spcPts val="0"/>
              </a:spcAft>
              <a:buNone/>
            </a:pPr>
            <a:r>
              <a:rPr lang="en-US">
                <a:solidFill>
                  <a:schemeClr val="dk1"/>
                </a:solidFill>
                <a:highlight>
                  <a:srgbClr val="FFFFFF"/>
                </a:highlight>
                <a:latin typeface="Calibri"/>
                <a:ea typeface="Calibri"/>
                <a:cs typeface="Calibri"/>
                <a:sym typeface="Calibri"/>
              </a:rPr>
              <a:t> </a:t>
            </a:r>
            <a:endParaRPr>
              <a:solidFill>
                <a:schemeClr val="dk1"/>
              </a:solidFill>
              <a:highlight>
                <a:srgbClr val="FFFFFF"/>
              </a:highlight>
              <a:latin typeface="Calibri"/>
              <a:ea typeface="Calibri"/>
              <a:cs typeface="Calibri"/>
              <a:sym typeface="Calibri"/>
            </a:endParaRPr>
          </a:p>
          <a:p>
            <a:pPr indent="0" lvl="0" marL="457200" marR="571500" rtl="0" algn="l">
              <a:lnSpc>
                <a:spcPct val="115000"/>
              </a:lnSpc>
              <a:spcBef>
                <a:spcPts val="0"/>
              </a:spcBef>
              <a:spcAft>
                <a:spcPts val="0"/>
              </a:spcAft>
              <a:buNone/>
            </a:pPr>
            <a:r>
              <a:rPr lang="en-US">
                <a:solidFill>
                  <a:srgbClr val="231F20"/>
                </a:solidFill>
                <a:highlight>
                  <a:srgbClr val="FFFFFF"/>
                </a:highlight>
                <a:latin typeface="Calibri"/>
                <a:ea typeface="Calibri"/>
                <a:cs typeface="Calibri"/>
                <a:sym typeface="Calibri"/>
              </a:rPr>
              <a:t>If you do not wish your child to participate in this program, please call Ms. Smith at 314 555-5555.</a:t>
            </a:r>
            <a:endParaRPr>
              <a:solidFill>
                <a:srgbClr val="231F20"/>
              </a:solidFill>
              <a:highlight>
                <a:srgbClr val="FFFFFF"/>
              </a:highlight>
              <a:latin typeface="Calibri"/>
              <a:ea typeface="Calibri"/>
              <a:cs typeface="Calibri"/>
              <a:sym typeface="Calibri"/>
            </a:endParaRPr>
          </a:p>
          <a:p>
            <a:pPr indent="0" lvl="0" marL="457200" rtl="0" algn="l">
              <a:lnSpc>
                <a:spcPct val="115000"/>
              </a:lnSpc>
              <a:spcBef>
                <a:spcPts val="0"/>
              </a:spcBef>
              <a:spcAft>
                <a:spcPts val="0"/>
              </a:spcAft>
              <a:buNone/>
            </a:pPr>
            <a:r>
              <a:rPr lang="en-US">
                <a:solidFill>
                  <a:schemeClr val="dk1"/>
                </a:solidFill>
                <a:highlight>
                  <a:srgbClr val="FFFFFF"/>
                </a:highlight>
                <a:latin typeface="Calibri"/>
                <a:ea typeface="Calibri"/>
                <a:cs typeface="Calibri"/>
                <a:sym typeface="Calibri"/>
              </a:rPr>
              <a:t> </a:t>
            </a:r>
            <a:endParaRPr>
              <a:solidFill>
                <a:schemeClr val="dk1"/>
              </a:solidFill>
              <a:highlight>
                <a:srgbClr val="FFFFFF"/>
              </a:highlight>
              <a:latin typeface="Calibri"/>
              <a:ea typeface="Calibri"/>
              <a:cs typeface="Calibri"/>
              <a:sym typeface="Calibri"/>
            </a:endParaRPr>
          </a:p>
          <a:p>
            <a:pPr indent="0" lvl="0" marL="457200" marR="0" rtl="0" algn="l">
              <a:lnSpc>
                <a:spcPct val="115000"/>
              </a:lnSpc>
              <a:spcBef>
                <a:spcPts val="0"/>
              </a:spcBef>
              <a:spcAft>
                <a:spcPts val="0"/>
              </a:spcAft>
              <a:buNone/>
            </a:pPr>
            <a:r>
              <a:rPr lang="en-US">
                <a:solidFill>
                  <a:srgbClr val="231F20"/>
                </a:solidFill>
                <a:highlight>
                  <a:srgbClr val="FFFFFF"/>
                </a:highlight>
                <a:latin typeface="Calibri"/>
                <a:ea typeface="Calibri"/>
                <a:cs typeface="Calibri"/>
                <a:sym typeface="Calibri"/>
              </a:rPr>
              <a:t>Sincerely,</a:t>
            </a:r>
            <a:endParaRPr>
              <a:solidFill>
                <a:srgbClr val="231F20"/>
              </a:solidFill>
              <a:highlight>
                <a:srgbClr val="FFFFFF"/>
              </a:highlight>
              <a:latin typeface="Calibri"/>
              <a:ea typeface="Calibri"/>
              <a:cs typeface="Calibri"/>
              <a:sym typeface="Calibri"/>
            </a:endParaRPr>
          </a:p>
        </p:txBody>
      </p:sp>
      <p:sp>
        <p:nvSpPr>
          <p:cNvPr id="428" name="Google Shape;428;g33e1b53e781_0_243"/>
          <p:cNvSpPr txBox="1"/>
          <p:nvPr/>
        </p:nvSpPr>
        <p:spPr>
          <a:xfrm>
            <a:off x="8542425" y="5629425"/>
            <a:ext cx="3000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500">
                <a:solidFill>
                  <a:schemeClr val="dk1"/>
                </a:solidFill>
              </a:rPr>
              <a:t> AT-C7L3 Example Family Notification Letters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g33e1b53e781_0_268"/>
          <p:cNvSpPr txBox="1"/>
          <p:nvPr>
            <p:ph type="title"/>
          </p:nvPr>
        </p:nvSpPr>
        <p:spPr>
          <a:xfrm>
            <a:off x="609600" y="4"/>
            <a:ext cx="10972800" cy="1143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Example of Progress Report  </a:t>
            </a:r>
            <a:endParaRPr/>
          </a:p>
        </p:txBody>
      </p:sp>
      <p:sp>
        <p:nvSpPr>
          <p:cNvPr id="434" name="Google Shape;434;g33e1b53e781_0_268"/>
          <p:cNvSpPr txBox="1"/>
          <p:nvPr/>
        </p:nvSpPr>
        <p:spPr>
          <a:xfrm>
            <a:off x="786900" y="981600"/>
            <a:ext cx="10618200" cy="4894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Weekly Progress Note to Family</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rgbClr val="231F20"/>
                </a:solidFill>
                <a:latin typeface="Calibri"/>
                <a:ea typeface="Calibri"/>
                <a:cs typeface="Calibri"/>
                <a:sym typeface="Calibri"/>
              </a:rPr>
              <a:t> </a:t>
            </a:r>
            <a:r>
              <a:rPr lang="en-US" sz="1800">
                <a:solidFill>
                  <a:schemeClr val="dk1"/>
                </a:solidFill>
                <a:latin typeface="Calibri"/>
                <a:ea typeface="Calibri"/>
                <a:cs typeface="Calibri"/>
                <a:sym typeface="Calibri"/>
              </a:rPr>
              <a:t>Social Skills Group </a:t>
            </a:r>
            <a:endParaRPr sz="18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Date : __________     Student: ____________________  </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Grade: ____ Teacher: ___________________</a:t>
            </a:r>
            <a:endParaRPr sz="18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Dear Parent or Guardian,</a:t>
            </a:r>
            <a:endParaRPr sz="18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This week your child’s average Social Skills Group points earned was  ________%. Your child’s goal is _____%.</a:t>
            </a:r>
            <a:endParaRPr sz="18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We thank you for encouraging your child to follow expectations at school. </a:t>
            </a:r>
            <a:endParaRPr sz="18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Contact me if you have questions or concerns. </a:t>
            </a:r>
            <a:endParaRPr sz="18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Social Skills Group Facilitator</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Phone Number</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Email</a:t>
            </a:r>
            <a:endParaRPr sz="1800">
              <a:solidFill>
                <a:schemeClr val="dk1"/>
              </a:solidFill>
              <a:latin typeface="Calibri"/>
              <a:ea typeface="Calibri"/>
              <a:cs typeface="Calibri"/>
              <a:sym typeface="Calibri"/>
            </a:endParaRPr>
          </a:p>
        </p:txBody>
      </p:sp>
      <p:sp>
        <p:nvSpPr>
          <p:cNvPr id="435" name="Google Shape;435;g33e1b53e781_0_268"/>
          <p:cNvSpPr/>
          <p:nvPr/>
        </p:nvSpPr>
        <p:spPr>
          <a:xfrm>
            <a:off x="11393350" y="5575825"/>
            <a:ext cx="742200" cy="6195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436" name="Google Shape;436;g33e1b53e781_0_268"/>
          <p:cNvSpPr txBox="1"/>
          <p:nvPr/>
        </p:nvSpPr>
        <p:spPr>
          <a:xfrm>
            <a:off x="8582400" y="5645425"/>
            <a:ext cx="3000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rPr>
              <a:t> AT-C7L3 Example Family Notification Letters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00"/>
        </a:solidFill>
      </p:bgPr>
    </p:bg>
    <p:spTree>
      <p:nvGrpSpPr>
        <p:cNvPr id="242" name="Shape 242"/>
        <p:cNvGrpSpPr/>
        <p:nvPr/>
      </p:nvGrpSpPr>
      <p:grpSpPr>
        <a:xfrm>
          <a:off x="0" y="0"/>
          <a:ext cx="0" cy="0"/>
          <a:chOff x="0" y="0"/>
          <a:chExt cx="0" cy="0"/>
        </a:xfrm>
      </p:grpSpPr>
      <p:sp>
        <p:nvSpPr>
          <p:cNvPr id="243" name="Google Shape;243;g35ebac10805_0_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Facilitator Notes: Delete This Slide</a:t>
            </a:r>
            <a:endParaRPr/>
          </a:p>
        </p:txBody>
      </p:sp>
      <p:sp>
        <p:nvSpPr>
          <p:cNvPr id="244" name="Google Shape;244;g35ebac10805_0_0"/>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165100" lvl="0" marL="342900" rtl="0" algn="l">
              <a:spcBef>
                <a:spcPts val="500"/>
              </a:spcBef>
              <a:spcAft>
                <a:spcPts val="0"/>
              </a:spcAft>
              <a:buClr>
                <a:srgbClr val="FF0000"/>
              </a:buClr>
              <a:buSzPts val="2400"/>
              <a:buFont typeface="Arial"/>
              <a:buNone/>
            </a:pPr>
            <a:r>
              <a:rPr lang="en-US" sz="2400"/>
              <a:t>Include the following slides: </a:t>
            </a:r>
            <a:endParaRPr sz="2400"/>
          </a:p>
          <a:p>
            <a:pPr indent="-317500" lvl="0" marL="342900" rtl="0" algn="l">
              <a:spcBef>
                <a:spcPts val="500"/>
              </a:spcBef>
              <a:spcAft>
                <a:spcPts val="0"/>
              </a:spcAft>
              <a:buSzPts val="2400"/>
              <a:buChar char="•"/>
            </a:pPr>
            <a:r>
              <a:rPr lang="en-US" sz="2400"/>
              <a:t>Attention Signal</a:t>
            </a:r>
            <a:endParaRPr sz="2400"/>
          </a:p>
          <a:p>
            <a:pPr indent="-317500" lvl="0" marL="342900" rtl="0" algn="l">
              <a:spcBef>
                <a:spcPts val="0"/>
              </a:spcBef>
              <a:spcAft>
                <a:spcPts val="0"/>
              </a:spcAft>
              <a:buSzPts val="2400"/>
              <a:buChar char="•"/>
            </a:pPr>
            <a:r>
              <a:rPr lang="en-US" sz="2400"/>
              <a:t>Introduction</a:t>
            </a:r>
            <a:endParaRPr sz="2400"/>
          </a:p>
          <a:p>
            <a:pPr indent="-317500" lvl="0" marL="342900" rtl="0" algn="l">
              <a:spcBef>
                <a:spcPts val="0"/>
              </a:spcBef>
              <a:spcAft>
                <a:spcPts val="0"/>
              </a:spcAft>
              <a:buSzPts val="2400"/>
              <a:buChar char="•"/>
            </a:pPr>
            <a:r>
              <a:rPr lang="en-US" sz="2400"/>
              <a:t>Breaks</a:t>
            </a:r>
            <a:endParaRPr sz="2400"/>
          </a:p>
          <a:p>
            <a:pPr indent="0" lvl="0" marL="0" rtl="0" algn="l">
              <a:spcBef>
                <a:spcPts val="500"/>
              </a:spcBef>
              <a:spcAft>
                <a:spcPts val="0"/>
              </a:spcAft>
              <a:buClr>
                <a:schemeClr val="dk1"/>
              </a:buClr>
              <a:buSzPts val="2400"/>
              <a:buFont typeface="Arial"/>
              <a:buNone/>
            </a:pPr>
            <a:r>
              <a:rPr lang="en-US" sz="2400"/>
              <a:t>Determine how you will provide access to resources:</a:t>
            </a:r>
            <a:endParaRPr sz="2400"/>
          </a:p>
          <a:p>
            <a:pPr indent="0" lvl="0" marL="0" rtl="0" algn="l">
              <a:spcBef>
                <a:spcPts val="500"/>
              </a:spcBef>
              <a:spcAft>
                <a:spcPts val="0"/>
              </a:spcAft>
              <a:buClr>
                <a:schemeClr val="dk1"/>
              </a:buClr>
              <a:buSzPts val="2400"/>
              <a:buFont typeface="Arial"/>
              <a:buNone/>
            </a:pPr>
            <a:r>
              <a:rPr lang="en-US" sz="2400"/>
              <a:t>This presentation is designed to cover the core content in a concise manner.  Each consultant has the option to add activities that will help to enhance the content. </a:t>
            </a:r>
            <a:endParaRPr sz="2400"/>
          </a:p>
          <a:p>
            <a:pPr indent="0" lvl="0" marL="0" marR="0" rtl="0" algn="l">
              <a:lnSpc>
                <a:spcPct val="100000"/>
              </a:lnSpc>
              <a:spcBef>
                <a:spcPts val="640"/>
              </a:spcBef>
              <a:spcAft>
                <a:spcPts val="0"/>
              </a:spcAft>
              <a:buClr>
                <a:srgbClr val="FF0000"/>
              </a:buClr>
              <a:buSzPts val="3200"/>
              <a:buFont typeface="Arial"/>
              <a:buNone/>
            </a:pPr>
            <a:r>
              <a:rPr lang="en-US" sz="2400"/>
              <a:t> </a:t>
            </a:r>
            <a:endParaRPr sz="2400"/>
          </a:p>
          <a:p>
            <a:pPr indent="0" lvl="0" marL="228600" marR="0" rtl="0" algn="l">
              <a:lnSpc>
                <a:spcPct val="100000"/>
              </a:lnSpc>
              <a:spcBef>
                <a:spcPts val="640"/>
              </a:spcBef>
              <a:spcAft>
                <a:spcPts val="0"/>
              </a:spcAft>
              <a:buClr>
                <a:srgbClr val="FF0000"/>
              </a:buClr>
              <a:buSzPts val="3200"/>
              <a:buFont typeface="Arial"/>
              <a:buNone/>
            </a:pPr>
            <a:r>
              <a:rPr lang="en-US" sz="2400"/>
              <a:t> </a:t>
            </a:r>
            <a:endParaRPr sz="24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33e1b53e781_0_280"/>
          <p:cNvSpPr txBox="1"/>
          <p:nvPr>
            <p:ph type="title"/>
          </p:nvPr>
        </p:nvSpPr>
        <p:spPr>
          <a:xfrm>
            <a:off x="304800" y="0"/>
            <a:ext cx="11379300" cy="1213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Example: Family Fading Notification </a:t>
            </a:r>
            <a:endParaRPr/>
          </a:p>
        </p:txBody>
      </p:sp>
      <p:sp>
        <p:nvSpPr>
          <p:cNvPr id="442" name="Google Shape;442;g33e1b53e781_0_280"/>
          <p:cNvSpPr txBox="1"/>
          <p:nvPr/>
        </p:nvSpPr>
        <p:spPr>
          <a:xfrm>
            <a:off x="304800" y="954150"/>
            <a:ext cx="11085600" cy="4863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700">
                <a:solidFill>
                  <a:schemeClr val="dk1"/>
                </a:solidFill>
                <a:latin typeface="Calibri"/>
                <a:ea typeface="Calibri"/>
                <a:cs typeface="Calibri"/>
                <a:sym typeface="Calibri"/>
              </a:rPr>
              <a:t>Fading  Note to Family</a:t>
            </a:r>
            <a:endParaRPr sz="1700">
              <a:solidFill>
                <a:schemeClr val="dk1"/>
              </a:solidFill>
              <a:latin typeface="Calibri"/>
              <a:ea typeface="Calibri"/>
              <a:cs typeface="Calibri"/>
              <a:sym typeface="Calibri"/>
            </a:endParaRPr>
          </a:p>
          <a:p>
            <a:pPr indent="0" lvl="0" marL="0" rtl="0" algn="l">
              <a:spcBef>
                <a:spcPts val="0"/>
              </a:spcBef>
              <a:spcAft>
                <a:spcPts val="0"/>
              </a:spcAft>
              <a:buNone/>
            </a:pPr>
            <a:r>
              <a:t/>
            </a:r>
            <a:endParaRPr sz="17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Date : __________     Student: ____________________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Grade: ____ Teacher: ___________________</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Dear Parent or Guardian,</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This week your child’s average Social Skills Group points earned was  ________%. Your child’s goal is _____%.</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We are excited to inform you that our child has met his/her goal often enough that it is time to help him/her become more independent. We will slowly fade the number of prompts  your child receives from his/her teacher(s) throughout the day. We will continue to monitor progress to ensure he/she is successful.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We thank you for encouraging your child to follow expectations at school.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Contact me if you have questions or concerns.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Social Skills Group Facilitator</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Phone Number</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Email</a:t>
            </a:r>
            <a:endParaRPr sz="1500">
              <a:solidFill>
                <a:schemeClr val="dk1"/>
              </a:solidFill>
              <a:latin typeface="Calibri"/>
              <a:ea typeface="Calibri"/>
              <a:cs typeface="Calibri"/>
              <a:sym typeface="Calibri"/>
            </a:endParaRPr>
          </a:p>
        </p:txBody>
      </p:sp>
      <p:sp>
        <p:nvSpPr>
          <p:cNvPr id="443" name="Google Shape;443;g33e1b53e781_0_280"/>
          <p:cNvSpPr/>
          <p:nvPr/>
        </p:nvSpPr>
        <p:spPr>
          <a:xfrm>
            <a:off x="11104348" y="5487047"/>
            <a:ext cx="869400" cy="6894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444" name="Google Shape;444;g33e1b53e781_0_280"/>
          <p:cNvSpPr txBox="1"/>
          <p:nvPr/>
        </p:nvSpPr>
        <p:spPr>
          <a:xfrm>
            <a:off x="8239550" y="5635500"/>
            <a:ext cx="3000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500">
                <a:solidFill>
                  <a:schemeClr val="dk1"/>
                </a:solidFill>
              </a:rPr>
              <a:t> AT-C7L3 Example Family Notification Letters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g33e1b53e781_0_285"/>
          <p:cNvSpPr txBox="1"/>
          <p:nvPr>
            <p:ph type="title"/>
          </p:nvPr>
        </p:nvSpPr>
        <p:spPr>
          <a:xfrm>
            <a:off x="812800" y="151250"/>
            <a:ext cx="10731300" cy="100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Example: Family Graduation Notification </a:t>
            </a:r>
            <a:endParaRPr/>
          </a:p>
        </p:txBody>
      </p:sp>
      <p:sp>
        <p:nvSpPr>
          <p:cNvPr id="450" name="Google Shape;450;g33e1b53e781_0_285"/>
          <p:cNvSpPr txBox="1"/>
          <p:nvPr>
            <p:ph idx="1" type="body"/>
          </p:nvPr>
        </p:nvSpPr>
        <p:spPr>
          <a:xfrm>
            <a:off x="895500" y="1296050"/>
            <a:ext cx="11049000" cy="461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1600"/>
              <a:t>Letter to Family Regarding Graduation from Social Skills Group</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Clr>
                <a:schemeClr val="dk1"/>
              </a:buClr>
              <a:buSzPts val="1100"/>
              <a:buFont typeface="Arial"/>
              <a:buNone/>
            </a:pPr>
            <a:r>
              <a:rPr lang="en-US" sz="1600"/>
              <a:t>Date : __________     Student: ____________________  </a:t>
            </a:r>
            <a:endParaRPr sz="1600"/>
          </a:p>
          <a:p>
            <a:pPr indent="0" lvl="0" marL="0" rtl="0" algn="l">
              <a:spcBef>
                <a:spcPts val="0"/>
              </a:spcBef>
              <a:spcAft>
                <a:spcPts val="0"/>
              </a:spcAft>
              <a:buClr>
                <a:schemeClr val="dk1"/>
              </a:buClr>
              <a:buSzPts val="1100"/>
              <a:buFont typeface="Arial"/>
              <a:buNone/>
            </a:pPr>
            <a:r>
              <a:rPr lang="en-US" sz="1600"/>
              <a:t>Grade: ____ Teacher: ___________________</a:t>
            </a:r>
            <a:endParaRPr sz="1600"/>
          </a:p>
          <a:p>
            <a:pPr indent="0" lvl="0" marL="0" rtl="0" algn="l">
              <a:spcBef>
                <a:spcPts val="0"/>
              </a:spcBef>
              <a:spcAft>
                <a:spcPts val="0"/>
              </a:spcAft>
              <a:buClr>
                <a:schemeClr val="dk1"/>
              </a:buClr>
              <a:buSzPts val="1100"/>
              <a:buFont typeface="Arial"/>
              <a:buNone/>
            </a:pPr>
            <a:r>
              <a:t/>
            </a:r>
            <a:endParaRPr sz="1600">
              <a:highlight>
                <a:srgbClr val="00FF00"/>
              </a:highlight>
            </a:endParaRPr>
          </a:p>
          <a:p>
            <a:pPr indent="0" lvl="0" marL="0" rtl="0" algn="l">
              <a:spcBef>
                <a:spcPts val="0"/>
              </a:spcBef>
              <a:spcAft>
                <a:spcPts val="0"/>
              </a:spcAft>
              <a:buClr>
                <a:schemeClr val="dk1"/>
              </a:buClr>
              <a:buSzPts val="1100"/>
              <a:buFont typeface="Arial"/>
              <a:buNone/>
            </a:pPr>
            <a:r>
              <a:rPr lang="en-US" sz="1600"/>
              <a:t>Dear Parent or Guardian, </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Clr>
                <a:schemeClr val="dk1"/>
              </a:buClr>
              <a:buSzPts val="1100"/>
              <a:buFont typeface="Arial"/>
              <a:buNone/>
            </a:pPr>
            <a:r>
              <a:rPr lang="en-US" sz="1600"/>
              <a:t>Congratulations! Your child has successfully completed our school Social Skills Group and will be graduating from it. </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Clr>
                <a:schemeClr val="dk1"/>
              </a:buClr>
              <a:buSzPts val="1100"/>
              <a:buFont typeface="Arial"/>
              <a:buNone/>
            </a:pPr>
            <a:r>
              <a:rPr lang="en-US" sz="1600"/>
              <a:t>We are proud of the progress your child has made and look forward to continued success at school.</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Clr>
                <a:schemeClr val="dk1"/>
              </a:buClr>
              <a:buSzPts val="1100"/>
              <a:buFont typeface="Arial"/>
              <a:buNone/>
            </a:pPr>
            <a:r>
              <a:rPr lang="en-US" sz="1600"/>
              <a:t>Please contact us if you have any concerns or questions. </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Clr>
                <a:schemeClr val="dk1"/>
              </a:buClr>
              <a:buSzPts val="1100"/>
              <a:buFont typeface="Arial"/>
              <a:buNone/>
            </a:pPr>
            <a:r>
              <a:rPr lang="en-US" sz="1600"/>
              <a:t>Sincerely,</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Clr>
                <a:schemeClr val="dk1"/>
              </a:buClr>
              <a:buSzPts val="1100"/>
              <a:buFont typeface="Arial"/>
              <a:buNone/>
            </a:pPr>
            <a:r>
              <a:rPr lang="en-US" sz="1600"/>
              <a:t>Building Social Skills Group Coordinator Name </a:t>
            </a:r>
            <a:endParaRPr sz="1600"/>
          </a:p>
          <a:p>
            <a:pPr indent="0" lvl="0" marL="0" rtl="0" algn="l">
              <a:spcBef>
                <a:spcPts val="0"/>
              </a:spcBef>
              <a:spcAft>
                <a:spcPts val="0"/>
              </a:spcAft>
              <a:buClr>
                <a:schemeClr val="dk1"/>
              </a:buClr>
              <a:buSzPts val="1100"/>
              <a:buFont typeface="Arial"/>
              <a:buNone/>
            </a:pPr>
            <a:r>
              <a:rPr lang="en-US" sz="1600"/>
              <a:t>Social Skills Group Facilitator</a:t>
            </a:r>
            <a:endParaRPr sz="1600"/>
          </a:p>
          <a:p>
            <a:pPr indent="0" lvl="0" marL="0" rtl="0" algn="l">
              <a:spcBef>
                <a:spcPts val="0"/>
              </a:spcBef>
              <a:spcAft>
                <a:spcPts val="0"/>
              </a:spcAft>
              <a:buClr>
                <a:schemeClr val="dk1"/>
              </a:buClr>
              <a:buSzPts val="1100"/>
              <a:buFont typeface="Arial"/>
              <a:buNone/>
            </a:pPr>
            <a:r>
              <a:rPr lang="en-US" sz="1600"/>
              <a:t>Phone Number</a:t>
            </a:r>
            <a:endParaRPr sz="1600"/>
          </a:p>
          <a:p>
            <a:pPr indent="0" lvl="0" marL="0" rtl="0" algn="l">
              <a:spcBef>
                <a:spcPts val="0"/>
              </a:spcBef>
              <a:spcAft>
                <a:spcPts val="0"/>
              </a:spcAft>
              <a:buClr>
                <a:schemeClr val="dk1"/>
              </a:buClr>
              <a:buSzPts val="1100"/>
              <a:buFont typeface="Arial"/>
              <a:buNone/>
            </a:pPr>
            <a:r>
              <a:rPr lang="en-US" sz="1600"/>
              <a:t>Email                                                                                                                                          AT-C7L3 Example Family Notification Letters</a:t>
            </a:r>
            <a:endParaRPr sz="1600"/>
          </a:p>
          <a:p>
            <a:pPr indent="0" lvl="0" marL="0" rtl="0" algn="l">
              <a:spcBef>
                <a:spcPts val="640"/>
              </a:spcBef>
              <a:spcAft>
                <a:spcPts val="0"/>
              </a:spcAft>
              <a:buNone/>
            </a:pPr>
            <a:r>
              <a:t/>
            </a:r>
            <a:endParaRPr sz="1600"/>
          </a:p>
        </p:txBody>
      </p:sp>
      <p:sp>
        <p:nvSpPr>
          <p:cNvPr id="451" name="Google Shape;451;g33e1b53e781_0_285"/>
          <p:cNvSpPr/>
          <p:nvPr/>
        </p:nvSpPr>
        <p:spPr>
          <a:xfrm>
            <a:off x="11221573" y="5481647"/>
            <a:ext cx="869400" cy="6894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g33e1b53e781_0_290"/>
          <p:cNvSpPr txBox="1"/>
          <p:nvPr>
            <p:ph type="title"/>
          </p:nvPr>
        </p:nvSpPr>
        <p:spPr>
          <a:xfrm>
            <a:off x="529500" y="112175"/>
            <a:ext cx="10828800" cy="949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Family Voice </a:t>
            </a:r>
            <a:endParaRPr/>
          </a:p>
        </p:txBody>
      </p:sp>
      <p:sp>
        <p:nvSpPr>
          <p:cNvPr id="457" name="Google Shape;457;g33e1b53e781_0_290"/>
          <p:cNvSpPr txBox="1"/>
          <p:nvPr>
            <p:ph idx="1" type="body"/>
          </p:nvPr>
        </p:nvSpPr>
        <p:spPr>
          <a:xfrm>
            <a:off x="220200" y="1296150"/>
            <a:ext cx="11971800" cy="6034800"/>
          </a:xfrm>
          <a:prstGeom prst="rect">
            <a:avLst/>
          </a:prstGeom>
        </p:spPr>
        <p:txBody>
          <a:bodyPr anchorCtr="0" anchor="t" bIns="91425" lIns="91425" spcFirstLastPara="1" rIns="91425" wrap="square" tIns="91425">
            <a:noAutofit/>
          </a:bodyPr>
          <a:lstStyle/>
          <a:p>
            <a:pPr indent="-508000" lvl="0" marL="609600" rtl="0" algn="l">
              <a:spcBef>
                <a:spcPts val="640"/>
              </a:spcBef>
              <a:spcAft>
                <a:spcPts val="0"/>
              </a:spcAft>
              <a:buClr>
                <a:srgbClr val="001D35"/>
              </a:buClr>
              <a:buSzPts val="3200"/>
              <a:buFont typeface="Calibri"/>
              <a:buChar char="•"/>
            </a:pPr>
            <a:r>
              <a:rPr lang="en-US">
                <a:solidFill>
                  <a:srgbClr val="001D35"/>
                </a:solidFill>
                <a:highlight>
                  <a:srgbClr val="FFFFFF"/>
                </a:highlight>
              </a:rPr>
              <a:t>Inform families that feedback is welcomed</a:t>
            </a:r>
            <a:endParaRPr>
              <a:solidFill>
                <a:srgbClr val="001D35"/>
              </a:solidFill>
              <a:highlight>
                <a:srgbClr val="FFFFFF"/>
              </a:highlight>
            </a:endParaRPr>
          </a:p>
          <a:p>
            <a:pPr indent="-508000" lvl="0" marL="609600" rtl="0" algn="l">
              <a:spcBef>
                <a:spcPts val="0"/>
              </a:spcBef>
              <a:spcAft>
                <a:spcPts val="0"/>
              </a:spcAft>
              <a:buClr>
                <a:srgbClr val="001D35"/>
              </a:buClr>
              <a:buSzPts val="3200"/>
              <a:buFont typeface="Calibri"/>
              <a:buChar char="•"/>
            </a:pPr>
            <a:r>
              <a:rPr lang="en-US">
                <a:solidFill>
                  <a:srgbClr val="001D35"/>
                </a:solidFill>
                <a:highlight>
                  <a:srgbClr val="FFFFFF"/>
                </a:highlight>
              </a:rPr>
              <a:t> Options for feedback </a:t>
            </a:r>
            <a:endParaRPr>
              <a:solidFill>
                <a:srgbClr val="001D35"/>
              </a:solidFill>
              <a:highlight>
                <a:srgbClr val="FFFFFF"/>
              </a:highlight>
            </a:endParaRPr>
          </a:p>
          <a:p>
            <a:pPr indent="-508000" lvl="1" marL="1219200" rtl="0" algn="l">
              <a:spcBef>
                <a:spcPts val="0"/>
              </a:spcBef>
              <a:spcAft>
                <a:spcPts val="0"/>
              </a:spcAft>
              <a:buClr>
                <a:srgbClr val="001D35"/>
              </a:buClr>
              <a:buSzPts val="3200"/>
              <a:buFont typeface="Calibri"/>
              <a:buChar char="•"/>
            </a:pPr>
            <a:r>
              <a:rPr lang="en-US" sz="3200">
                <a:solidFill>
                  <a:srgbClr val="001D35"/>
                </a:solidFill>
                <a:highlight>
                  <a:srgbClr val="FFFFFF"/>
                </a:highlight>
              </a:rPr>
              <a:t>Email or call facilitator or coordinator</a:t>
            </a:r>
            <a:endParaRPr sz="3200">
              <a:solidFill>
                <a:srgbClr val="001D35"/>
              </a:solidFill>
              <a:highlight>
                <a:srgbClr val="FFFFFF"/>
              </a:highlight>
            </a:endParaRPr>
          </a:p>
          <a:p>
            <a:pPr indent="-508000" lvl="1" marL="1219200" rtl="0" algn="l">
              <a:spcBef>
                <a:spcPts val="0"/>
              </a:spcBef>
              <a:spcAft>
                <a:spcPts val="0"/>
              </a:spcAft>
              <a:buClr>
                <a:srgbClr val="001D35"/>
              </a:buClr>
              <a:buSzPts val="3200"/>
              <a:buChar char="•"/>
            </a:pPr>
            <a:r>
              <a:rPr lang="en-US" sz="3200">
                <a:solidFill>
                  <a:srgbClr val="001D35"/>
                </a:solidFill>
                <a:highlight>
                  <a:srgbClr val="FFFFFF"/>
                </a:highlight>
              </a:rPr>
              <a:t>Write comments on the WPR when signing daily</a:t>
            </a:r>
            <a:endParaRPr sz="3200">
              <a:solidFill>
                <a:srgbClr val="001D35"/>
              </a:solidFill>
              <a:highlight>
                <a:srgbClr val="FFFFFF"/>
              </a:highlight>
            </a:endParaRPr>
          </a:p>
          <a:p>
            <a:pPr indent="0" lvl="0" marL="0" rtl="0" algn="l">
              <a:spcBef>
                <a:spcPts val="640"/>
              </a:spcBef>
              <a:spcAft>
                <a:spcPts val="0"/>
              </a:spcAft>
              <a:buNone/>
            </a:pPr>
            <a:r>
              <a:t/>
            </a:r>
            <a:endParaRPr sz="3200"/>
          </a:p>
        </p:txBody>
      </p:sp>
      <p:pic>
        <p:nvPicPr>
          <p:cNvPr id="458" name="Google Shape;458;g33e1b53e781_0_290"/>
          <p:cNvPicPr preferRelativeResize="0"/>
          <p:nvPr/>
        </p:nvPicPr>
        <p:blipFill>
          <a:blip r:embed="rId3">
            <a:alphaModFix/>
          </a:blip>
          <a:stretch>
            <a:fillRect/>
          </a:stretch>
        </p:blipFill>
        <p:spPr>
          <a:xfrm>
            <a:off x="8769500" y="4095450"/>
            <a:ext cx="3422500" cy="216962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g33e1b53e781_0_296"/>
          <p:cNvSpPr txBox="1"/>
          <p:nvPr>
            <p:ph type="title"/>
          </p:nvPr>
        </p:nvSpPr>
        <p:spPr>
          <a:xfrm>
            <a:off x="3524957" y="715435"/>
            <a:ext cx="11929500" cy="1250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900"/>
              <a:buNone/>
            </a:pPr>
            <a:r>
              <a:rPr lang="en-US"/>
              <a:t>Discussion </a:t>
            </a:r>
            <a:endParaRPr/>
          </a:p>
        </p:txBody>
      </p:sp>
      <p:sp>
        <p:nvSpPr>
          <p:cNvPr id="465" name="Google Shape;465;g33e1b53e781_0_296"/>
          <p:cNvSpPr txBox="1"/>
          <p:nvPr>
            <p:ph idx="1" type="body"/>
          </p:nvPr>
        </p:nvSpPr>
        <p:spPr>
          <a:xfrm>
            <a:off x="812800" y="2133601"/>
            <a:ext cx="14630400" cy="6034800"/>
          </a:xfrm>
          <a:prstGeom prst="rect">
            <a:avLst/>
          </a:prstGeom>
          <a:noFill/>
          <a:ln>
            <a:noFill/>
          </a:ln>
        </p:spPr>
        <p:txBody>
          <a:bodyPr anchorCtr="0" anchor="t" bIns="45700" lIns="91425" spcFirstLastPara="1" rIns="91425" wrap="square" tIns="45700">
            <a:noAutofit/>
          </a:bodyPr>
          <a:lstStyle/>
          <a:p>
            <a:pPr indent="-304800" lvl="0" marL="546100" rtl="0" algn="l">
              <a:lnSpc>
                <a:spcPct val="100000"/>
              </a:lnSpc>
              <a:spcBef>
                <a:spcPts val="700"/>
              </a:spcBef>
              <a:spcAft>
                <a:spcPts val="0"/>
              </a:spcAft>
              <a:buSzPts val="3200"/>
              <a:buNone/>
            </a:pPr>
            <a:r>
              <a:t/>
            </a:r>
            <a:endParaRPr/>
          </a:p>
          <a:p>
            <a:pPr indent="-304800" lvl="0" marL="546100" rtl="0" algn="l">
              <a:lnSpc>
                <a:spcPct val="100000"/>
              </a:lnSpc>
              <a:spcBef>
                <a:spcPts val="700"/>
              </a:spcBef>
              <a:spcAft>
                <a:spcPts val="0"/>
              </a:spcAft>
              <a:buSzPts val="3200"/>
              <a:buNone/>
            </a:pPr>
            <a:r>
              <a:t/>
            </a:r>
            <a:endParaRPr/>
          </a:p>
          <a:p>
            <a:pPr indent="-215900" lvl="0" marL="457200" rtl="0" algn="l">
              <a:lnSpc>
                <a:spcPct val="100000"/>
              </a:lnSpc>
              <a:spcBef>
                <a:spcPts val="700"/>
              </a:spcBef>
              <a:spcAft>
                <a:spcPts val="0"/>
              </a:spcAft>
              <a:buClr>
                <a:srgbClr val="FF0000"/>
              </a:buClr>
              <a:buSzPts val="3200"/>
              <a:buFont typeface="Arial"/>
              <a:buNone/>
            </a:pPr>
            <a:r>
              <a:t/>
            </a:r>
            <a:endParaRPr/>
          </a:p>
        </p:txBody>
      </p:sp>
      <p:sp>
        <p:nvSpPr>
          <p:cNvPr id="466" name="Google Shape;466;g33e1b53e781_0_296"/>
          <p:cNvSpPr/>
          <p:nvPr/>
        </p:nvSpPr>
        <p:spPr>
          <a:xfrm>
            <a:off x="301076" y="1417650"/>
            <a:ext cx="10785300" cy="452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t/>
            </a:r>
            <a:endParaRPr sz="29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sz="2900">
              <a:latin typeface="Calibri"/>
              <a:ea typeface="Calibri"/>
              <a:cs typeface="Calibri"/>
              <a:sym typeface="Calibri"/>
            </a:endParaRPr>
          </a:p>
          <a:p>
            <a:pPr indent="-323850" lvl="0" marL="342900" rtl="0" algn="l">
              <a:spcBef>
                <a:spcPts val="0"/>
              </a:spcBef>
              <a:spcAft>
                <a:spcPts val="0"/>
              </a:spcAft>
              <a:buClr>
                <a:srgbClr val="FF0000"/>
              </a:buClr>
              <a:buSzPts val="2900"/>
              <a:buFont typeface="Calibri"/>
              <a:buChar char="•"/>
            </a:pPr>
            <a:r>
              <a:rPr lang="en-US" sz="2900">
                <a:solidFill>
                  <a:schemeClr val="dk1"/>
                </a:solidFill>
                <a:latin typeface="Calibri"/>
                <a:ea typeface="Calibri"/>
                <a:cs typeface="Calibri"/>
                <a:sym typeface="Calibri"/>
              </a:rPr>
              <a:t>Review the family notification examples. </a:t>
            </a:r>
            <a:endParaRPr sz="2900">
              <a:solidFill>
                <a:schemeClr val="dk1"/>
              </a:solidFill>
              <a:latin typeface="Calibri"/>
              <a:ea typeface="Calibri"/>
              <a:cs typeface="Calibri"/>
              <a:sym typeface="Calibri"/>
            </a:endParaRPr>
          </a:p>
          <a:p>
            <a:pPr indent="-400050" lvl="0" marL="457200" rtl="0" algn="l">
              <a:spcBef>
                <a:spcPts val="700"/>
              </a:spcBef>
              <a:spcAft>
                <a:spcPts val="0"/>
              </a:spcAft>
              <a:buClr>
                <a:srgbClr val="FF0000"/>
              </a:buClr>
              <a:buSzPts val="2900"/>
              <a:buFont typeface="Calibri"/>
              <a:buChar char="•"/>
            </a:pPr>
            <a:r>
              <a:rPr lang="en-US" sz="2900">
                <a:solidFill>
                  <a:schemeClr val="dk1"/>
                </a:solidFill>
                <a:latin typeface="Calibri"/>
                <a:ea typeface="Calibri"/>
                <a:cs typeface="Calibri"/>
                <a:sym typeface="Calibri"/>
              </a:rPr>
              <a:t>Develop family notification templates to meet the needs of your building. </a:t>
            </a:r>
            <a:endParaRPr sz="2900">
              <a:solidFill>
                <a:schemeClr val="dk1"/>
              </a:solidFill>
              <a:latin typeface="Calibri"/>
              <a:ea typeface="Calibri"/>
              <a:cs typeface="Calibri"/>
              <a:sym typeface="Calibri"/>
            </a:endParaRPr>
          </a:p>
          <a:p>
            <a:pPr indent="-323850" lvl="0" marL="342900" rtl="0" algn="l">
              <a:spcBef>
                <a:spcPts val="700"/>
              </a:spcBef>
              <a:spcAft>
                <a:spcPts val="0"/>
              </a:spcAft>
              <a:buClr>
                <a:srgbClr val="FF0000"/>
              </a:buClr>
              <a:buSzPts val="2900"/>
              <a:buFont typeface="Calibri"/>
              <a:buChar char="•"/>
            </a:pPr>
            <a:r>
              <a:rPr lang="en-US" sz="2900">
                <a:solidFill>
                  <a:schemeClr val="dk1"/>
                </a:solidFill>
                <a:latin typeface="Calibri"/>
                <a:ea typeface="Calibri"/>
                <a:cs typeface="Calibri"/>
                <a:sym typeface="Calibri"/>
              </a:rPr>
              <a:t>Determine who will send out the notifications (Coordinator/Facilitator)</a:t>
            </a:r>
            <a:endParaRPr sz="2900">
              <a:solidFill>
                <a:schemeClr val="dk1"/>
              </a:solidFill>
              <a:latin typeface="Calibri"/>
              <a:ea typeface="Calibri"/>
              <a:cs typeface="Calibri"/>
              <a:sym typeface="Calibri"/>
            </a:endParaRPr>
          </a:p>
          <a:p>
            <a:pPr indent="-323850" lvl="0" marL="342900" rtl="0" algn="l">
              <a:spcBef>
                <a:spcPts val="700"/>
              </a:spcBef>
              <a:spcAft>
                <a:spcPts val="0"/>
              </a:spcAft>
              <a:buClr>
                <a:srgbClr val="FF0000"/>
              </a:buClr>
              <a:buSzPts val="2900"/>
              <a:buFont typeface="Calibri"/>
              <a:buChar char="•"/>
            </a:pPr>
            <a:r>
              <a:rPr i="0" lang="en-US" sz="2900" u="none" cap="none" strike="noStrike">
                <a:solidFill>
                  <a:srgbClr val="000000"/>
                </a:solidFill>
                <a:latin typeface="Calibri"/>
                <a:ea typeface="Calibri"/>
                <a:cs typeface="Calibri"/>
                <a:sym typeface="Calibri"/>
              </a:rPr>
              <a:t>How often will you share student progress data ? </a:t>
            </a:r>
            <a:endParaRPr sz="2900">
              <a:latin typeface="Calibri"/>
              <a:ea typeface="Calibri"/>
              <a:cs typeface="Calibri"/>
              <a:sym typeface="Calibri"/>
            </a:endParaRPr>
          </a:p>
          <a:p>
            <a:pPr indent="-323850" lvl="0" marL="342900" rtl="0" algn="l">
              <a:spcBef>
                <a:spcPts val="700"/>
              </a:spcBef>
              <a:spcAft>
                <a:spcPts val="0"/>
              </a:spcAft>
              <a:buClr>
                <a:srgbClr val="FF0000"/>
              </a:buClr>
              <a:buSzPts val="2900"/>
              <a:buFont typeface="Calibri"/>
              <a:buChar char="•"/>
            </a:pPr>
            <a:r>
              <a:rPr i="0" lang="en-US" sz="2900" u="none" cap="none" strike="noStrike">
                <a:solidFill>
                  <a:srgbClr val="000000"/>
                </a:solidFill>
                <a:latin typeface="Calibri"/>
                <a:ea typeface="Calibri"/>
                <a:cs typeface="Calibri"/>
                <a:sym typeface="Calibri"/>
              </a:rPr>
              <a:t>What method will you use fo</a:t>
            </a:r>
            <a:r>
              <a:rPr lang="en-US" sz="2900">
                <a:latin typeface="Calibri"/>
                <a:ea typeface="Calibri"/>
                <a:cs typeface="Calibri"/>
                <a:sym typeface="Calibri"/>
              </a:rPr>
              <a:t>r </a:t>
            </a:r>
            <a:r>
              <a:rPr i="0" lang="en-US" sz="2900" u="none" cap="none" strike="noStrike">
                <a:solidFill>
                  <a:srgbClr val="000000"/>
                </a:solidFill>
                <a:latin typeface="Calibri"/>
                <a:ea typeface="Calibri"/>
                <a:cs typeface="Calibri"/>
                <a:sym typeface="Calibri"/>
              </a:rPr>
              <a:t>families to voice questions, concerns, and celebrations? </a:t>
            </a:r>
            <a:endParaRPr i="0" sz="2900" u="none" cap="none" strike="noStrike">
              <a:solidFill>
                <a:srgbClr val="000000"/>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g33e1b53e781_0_303"/>
          <p:cNvSpPr txBox="1"/>
          <p:nvPr>
            <p:ph type="title"/>
          </p:nvPr>
        </p:nvSpPr>
        <p:spPr>
          <a:xfrm>
            <a:off x="763950" y="53575"/>
            <a:ext cx="10281900" cy="1524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Student Communication Plan </a:t>
            </a:r>
            <a:endParaRPr/>
          </a:p>
        </p:txBody>
      </p:sp>
      <p:sp>
        <p:nvSpPr>
          <p:cNvPr id="472" name="Google Shape;472;g33e1b53e781_0_303"/>
          <p:cNvSpPr txBox="1"/>
          <p:nvPr>
            <p:ph idx="1" type="body"/>
          </p:nvPr>
        </p:nvSpPr>
        <p:spPr>
          <a:xfrm>
            <a:off x="378150" y="1537675"/>
            <a:ext cx="11053500" cy="6034800"/>
          </a:xfrm>
          <a:prstGeom prst="rect">
            <a:avLst/>
          </a:prstGeom>
        </p:spPr>
        <p:txBody>
          <a:bodyPr anchorCtr="0" anchor="t" bIns="91425" lIns="91425" spcFirstLastPara="1" rIns="91425" wrap="square" tIns="91425">
            <a:noAutofit/>
          </a:bodyPr>
          <a:lstStyle/>
          <a:p>
            <a:pPr indent="0" lvl="0" marL="38100" rtl="0" algn="l">
              <a:spcBef>
                <a:spcPts val="640"/>
              </a:spcBef>
              <a:spcAft>
                <a:spcPts val="0"/>
              </a:spcAft>
              <a:buClr>
                <a:schemeClr val="dk1"/>
              </a:buClr>
              <a:buSzPts val="3200"/>
              <a:buFont typeface="Arial"/>
              <a:buNone/>
            </a:pPr>
            <a:r>
              <a:rPr lang="en-US"/>
              <a:t>Communication Plan with student should include:  </a:t>
            </a:r>
            <a:endParaRPr/>
          </a:p>
          <a:p>
            <a:pPr indent="-419100" lvl="0" marL="457200" rtl="0" algn="l">
              <a:spcBef>
                <a:spcPts val="640"/>
              </a:spcBef>
              <a:spcAft>
                <a:spcPts val="0"/>
              </a:spcAft>
              <a:buSzPts val="3200"/>
              <a:buChar char="•"/>
            </a:pPr>
            <a:r>
              <a:rPr lang="en-US"/>
              <a:t>Notification of participation </a:t>
            </a:r>
            <a:endParaRPr/>
          </a:p>
          <a:p>
            <a:pPr indent="-419100" lvl="0" marL="457200" rtl="0" algn="l">
              <a:spcBef>
                <a:spcPts val="640"/>
              </a:spcBef>
              <a:spcAft>
                <a:spcPts val="0"/>
              </a:spcAft>
              <a:buSzPts val="3200"/>
              <a:buChar char="•"/>
            </a:pPr>
            <a:r>
              <a:rPr lang="en-US"/>
              <a:t>Who their facilitator will be</a:t>
            </a:r>
            <a:endParaRPr/>
          </a:p>
          <a:p>
            <a:pPr indent="-419100" lvl="0" marL="457200" rtl="0" algn="l">
              <a:spcBef>
                <a:spcPts val="640"/>
              </a:spcBef>
              <a:spcAft>
                <a:spcPts val="0"/>
              </a:spcAft>
              <a:buSzPts val="3200"/>
              <a:buChar char="•"/>
            </a:pPr>
            <a:r>
              <a:rPr lang="en-US"/>
              <a:t>When and where they will go for </a:t>
            </a:r>
            <a:r>
              <a:rPr lang="en-US"/>
              <a:t>their</a:t>
            </a:r>
            <a:r>
              <a:rPr lang="en-US"/>
              <a:t> social intervention group</a:t>
            </a:r>
            <a:endParaRPr/>
          </a:p>
          <a:p>
            <a:pPr indent="-419100" lvl="0" marL="457200" rtl="0" algn="l">
              <a:spcBef>
                <a:spcPts val="640"/>
              </a:spcBef>
              <a:spcAft>
                <a:spcPts val="0"/>
              </a:spcAft>
              <a:buSzPts val="3200"/>
              <a:buChar char="•"/>
            </a:pPr>
            <a:r>
              <a:rPr lang="en-US"/>
              <a:t>Information regarding the WPR </a:t>
            </a:r>
            <a:endParaRPr/>
          </a:p>
          <a:p>
            <a:pPr indent="0" lvl="0" marL="457200" rtl="0" algn="l">
              <a:spcBef>
                <a:spcPts val="640"/>
              </a:spcBef>
              <a:spcAft>
                <a:spcPts val="0"/>
              </a:spcAft>
              <a:buNone/>
            </a:pPr>
            <a:r>
              <a:t/>
            </a:r>
            <a:endParaRPr/>
          </a:p>
          <a:p>
            <a:pPr indent="-215900" lvl="0" marL="457200" rtl="0" algn="l">
              <a:spcBef>
                <a:spcPts val="640"/>
              </a:spcBef>
              <a:spcAft>
                <a:spcPts val="0"/>
              </a:spcAft>
              <a:buClr>
                <a:srgbClr val="FF0000"/>
              </a:buClr>
              <a:buSzPts val="3200"/>
              <a:buFont typeface="Arial"/>
              <a:buNone/>
            </a:pPr>
            <a:r>
              <a:t/>
            </a:r>
            <a:endParaRPr/>
          </a:p>
          <a:p>
            <a:pPr indent="0" lvl="0" marL="0" rtl="0" algn="l">
              <a:spcBef>
                <a:spcPts val="64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6" name="Shape 476"/>
        <p:cNvGrpSpPr/>
        <p:nvPr/>
      </p:nvGrpSpPr>
      <p:grpSpPr>
        <a:xfrm>
          <a:off x="0" y="0"/>
          <a:ext cx="0" cy="0"/>
          <a:chOff x="0" y="0"/>
          <a:chExt cx="0" cy="0"/>
        </a:xfrm>
      </p:grpSpPr>
      <p:sp>
        <p:nvSpPr>
          <p:cNvPr id="477" name="Google Shape;477;g38c442da593_0_0"/>
          <p:cNvSpPr txBox="1"/>
          <p:nvPr>
            <p:ph type="title"/>
          </p:nvPr>
        </p:nvSpPr>
        <p:spPr>
          <a:xfrm>
            <a:off x="2616680" y="655580"/>
            <a:ext cx="13090800" cy="1234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a:t>
            </a:r>
            <a:endParaRPr/>
          </a:p>
        </p:txBody>
      </p:sp>
      <p:sp>
        <p:nvSpPr>
          <p:cNvPr id="478" name="Google Shape;478;g38c442da593_0_0"/>
          <p:cNvSpPr txBox="1"/>
          <p:nvPr>
            <p:ph idx="1" type="body"/>
          </p:nvPr>
        </p:nvSpPr>
        <p:spPr>
          <a:xfrm>
            <a:off x="621050" y="1840625"/>
            <a:ext cx="7053600" cy="4526100"/>
          </a:xfrm>
          <a:prstGeom prst="rect">
            <a:avLst/>
          </a:prstGeom>
          <a:noFill/>
          <a:ln>
            <a:noFill/>
          </a:ln>
        </p:spPr>
        <p:txBody>
          <a:bodyPr anchorCtr="0" anchor="t" bIns="91425" lIns="91425" spcFirstLastPara="1" rIns="91425" wrap="square" tIns="91425">
            <a:noAutofit/>
          </a:bodyPr>
          <a:lstStyle/>
          <a:p>
            <a:pPr indent="-431800" lvl="0" marL="457200" rtl="0" algn="l">
              <a:spcBef>
                <a:spcPts val="700"/>
              </a:spcBef>
              <a:spcAft>
                <a:spcPts val="0"/>
              </a:spcAft>
              <a:buClr>
                <a:schemeClr val="dk1"/>
              </a:buClr>
              <a:buSzPts val="3200"/>
              <a:buAutoNum type="arabicPeriod"/>
            </a:pPr>
            <a:r>
              <a:rPr lang="en-US">
                <a:solidFill>
                  <a:schemeClr val="dk1"/>
                </a:solidFill>
              </a:rPr>
              <a:t>What steps do you need to add to your action plan about communicating to staff, families and students? </a:t>
            </a:r>
            <a:endParaRPr>
              <a:solidFill>
                <a:schemeClr val="dk1"/>
              </a:solidFill>
            </a:endParaRPr>
          </a:p>
          <a:p>
            <a:pPr indent="-215900" lvl="0" marL="457200" marR="0" rtl="0" algn="l">
              <a:lnSpc>
                <a:spcPct val="100000"/>
              </a:lnSpc>
              <a:spcBef>
                <a:spcPts val="700"/>
              </a:spcBef>
              <a:spcAft>
                <a:spcPts val="0"/>
              </a:spcAft>
              <a:buClr>
                <a:srgbClr val="FF0000"/>
              </a:buClr>
              <a:buSzPts val="3200"/>
              <a:buFont typeface="Arial"/>
              <a:buNone/>
            </a:pPr>
            <a:r>
              <a:t/>
            </a:r>
            <a:endParaRPr>
              <a:solidFill>
                <a:schemeClr val="dk1"/>
              </a:solidFill>
            </a:endParaRPr>
          </a:p>
        </p:txBody>
      </p:sp>
      <p:pic>
        <p:nvPicPr>
          <p:cNvPr id="479" name="Google Shape;479;g38c442da593_0_0"/>
          <p:cNvPicPr preferRelativeResize="0"/>
          <p:nvPr/>
        </p:nvPicPr>
        <p:blipFill>
          <a:blip r:embed="rId3">
            <a:alphaModFix/>
          </a:blip>
          <a:stretch>
            <a:fillRect/>
          </a:stretch>
        </p:blipFill>
        <p:spPr>
          <a:xfrm>
            <a:off x="8020864" y="1649400"/>
            <a:ext cx="3761268" cy="399706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483" name="Shape 483"/>
        <p:cNvGrpSpPr/>
        <p:nvPr/>
      </p:nvGrpSpPr>
      <p:grpSpPr>
        <a:xfrm>
          <a:off x="0" y="0"/>
          <a:ext cx="0" cy="0"/>
          <a:chOff x="0" y="0"/>
          <a:chExt cx="0" cy="0"/>
        </a:xfrm>
      </p:grpSpPr>
      <p:sp>
        <p:nvSpPr>
          <p:cNvPr id="484" name="Google Shape;484;g33e1b53e781_0_313"/>
          <p:cNvSpPr txBox="1"/>
          <p:nvPr>
            <p:ph type="title"/>
          </p:nvPr>
        </p:nvSpPr>
        <p:spPr>
          <a:xfrm>
            <a:off x="490425" y="180550"/>
            <a:ext cx="11379300" cy="1524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Plan for Training   </a:t>
            </a:r>
            <a:endParaRPr/>
          </a:p>
          <a:p>
            <a:pPr indent="0" lvl="0" marL="0" rtl="0" algn="ctr">
              <a:spcBef>
                <a:spcPts val="0"/>
              </a:spcBef>
              <a:spcAft>
                <a:spcPts val="0"/>
              </a:spcAft>
              <a:buNone/>
            </a:pPr>
            <a:r>
              <a:rPr lang="en-US"/>
              <a:t>Personnel, Families and Students </a:t>
            </a:r>
            <a:endParaRPr/>
          </a:p>
        </p:txBody>
      </p:sp>
      <p:pic>
        <p:nvPicPr>
          <p:cNvPr id="485" name="Google Shape;485;g33e1b53e781_0_313"/>
          <p:cNvPicPr preferRelativeResize="0"/>
          <p:nvPr/>
        </p:nvPicPr>
        <p:blipFill>
          <a:blip r:embed="rId3">
            <a:alphaModFix/>
          </a:blip>
          <a:stretch>
            <a:fillRect/>
          </a:stretch>
        </p:blipFill>
        <p:spPr>
          <a:xfrm>
            <a:off x="2916167" y="1660533"/>
            <a:ext cx="6026849" cy="464666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g34c29cddbf7_0_116"/>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3600">
                <a:highlight>
                  <a:srgbClr val="FFFFFF"/>
                </a:highlight>
              </a:rPr>
              <a:t>All</a:t>
            </a:r>
            <a:r>
              <a:rPr lang="en-US" sz="3600">
                <a:highlight>
                  <a:srgbClr val="FFFFFF"/>
                </a:highlight>
              </a:rPr>
              <a:t> Staff members should know…</a:t>
            </a:r>
            <a:endParaRPr sz="3600"/>
          </a:p>
        </p:txBody>
      </p:sp>
      <p:sp>
        <p:nvSpPr>
          <p:cNvPr id="491" name="Google Shape;491;g34c29cddbf7_0_116"/>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100">
              <a:highlight>
                <a:srgbClr val="FFFFFF"/>
              </a:highlight>
            </a:endParaRPr>
          </a:p>
          <a:p>
            <a:pPr indent="-419100" lvl="0" marL="457200" rtl="0" algn="l">
              <a:spcBef>
                <a:spcPts val="0"/>
              </a:spcBef>
              <a:spcAft>
                <a:spcPts val="0"/>
              </a:spcAft>
              <a:buClr>
                <a:schemeClr val="dk1"/>
              </a:buClr>
              <a:buSzPts val="3000"/>
              <a:buFont typeface="Calibri"/>
              <a:buChar char="●"/>
            </a:pPr>
            <a:r>
              <a:rPr lang="en-US" sz="3000">
                <a:highlight>
                  <a:srgbClr val="FFFFFF"/>
                </a:highlight>
              </a:rPr>
              <a:t>What the intervention is named in your building</a:t>
            </a:r>
            <a:endParaRPr sz="3000">
              <a:highlight>
                <a:srgbClr val="FFFFFF"/>
              </a:highlight>
            </a:endParaRPr>
          </a:p>
          <a:p>
            <a:pPr indent="-419100" lvl="0" marL="457200" rtl="0" algn="l">
              <a:spcBef>
                <a:spcPts val="0"/>
              </a:spcBef>
              <a:spcAft>
                <a:spcPts val="0"/>
              </a:spcAft>
              <a:buClr>
                <a:schemeClr val="dk1"/>
              </a:buClr>
              <a:buSzPts val="3000"/>
              <a:buFont typeface="Calibri"/>
              <a:buChar char="●"/>
            </a:pPr>
            <a:r>
              <a:rPr lang="en-US" sz="3000">
                <a:highlight>
                  <a:srgbClr val="FFFFFF"/>
                </a:highlight>
              </a:rPr>
              <a:t>Who coordinates and facilitates</a:t>
            </a:r>
            <a:endParaRPr sz="3000">
              <a:highlight>
                <a:srgbClr val="FFFFFF"/>
              </a:highlight>
            </a:endParaRPr>
          </a:p>
          <a:p>
            <a:pPr indent="-419100" lvl="0" marL="457200" rtl="0" algn="l">
              <a:spcBef>
                <a:spcPts val="0"/>
              </a:spcBef>
              <a:spcAft>
                <a:spcPts val="0"/>
              </a:spcAft>
              <a:buClr>
                <a:schemeClr val="dk1"/>
              </a:buClr>
              <a:buSzPts val="3000"/>
              <a:buFont typeface="Calibri"/>
              <a:buChar char="●"/>
            </a:pPr>
            <a:r>
              <a:rPr lang="en-US" sz="3000">
                <a:highlight>
                  <a:srgbClr val="FFFFFF"/>
                </a:highlight>
              </a:rPr>
              <a:t>How children are identified to participate</a:t>
            </a:r>
            <a:endParaRPr sz="3000">
              <a:highlight>
                <a:srgbClr val="FFFFFF"/>
              </a:highlight>
            </a:endParaRPr>
          </a:p>
          <a:p>
            <a:pPr indent="-419100" lvl="0" marL="457200" rtl="0" algn="l">
              <a:spcBef>
                <a:spcPts val="0"/>
              </a:spcBef>
              <a:spcAft>
                <a:spcPts val="0"/>
              </a:spcAft>
              <a:buClr>
                <a:schemeClr val="dk1"/>
              </a:buClr>
              <a:buSzPts val="3000"/>
              <a:buFont typeface="Calibri"/>
              <a:buChar char="●"/>
            </a:pPr>
            <a:r>
              <a:rPr lang="en-US" sz="3000">
                <a:highlight>
                  <a:srgbClr val="FFFFFF"/>
                </a:highlight>
              </a:rPr>
              <a:t>The maximum number of students that can be served at one time</a:t>
            </a:r>
            <a:endParaRPr sz="3000">
              <a:highlight>
                <a:srgbClr val="FFFFFF"/>
              </a:highlight>
            </a:endParaRPr>
          </a:p>
          <a:p>
            <a:pPr indent="-419100" lvl="0" marL="457200" rtl="0" algn="l">
              <a:spcBef>
                <a:spcPts val="0"/>
              </a:spcBef>
              <a:spcAft>
                <a:spcPts val="0"/>
              </a:spcAft>
              <a:buClr>
                <a:schemeClr val="dk1"/>
              </a:buClr>
              <a:buSzPts val="3000"/>
              <a:buFont typeface="Calibri"/>
              <a:buChar char="●"/>
            </a:pPr>
            <a:r>
              <a:rPr lang="en-US" sz="3000">
                <a:highlight>
                  <a:srgbClr val="FFFFFF"/>
                </a:highlight>
              </a:rPr>
              <a:t>The purpose of the intervention</a:t>
            </a:r>
            <a:endParaRPr sz="3000">
              <a:highlight>
                <a:srgbClr val="FFFFFF"/>
              </a:highlight>
            </a:endParaRPr>
          </a:p>
          <a:p>
            <a:pPr indent="-419100" lvl="0" marL="457200" rtl="0" algn="l">
              <a:spcBef>
                <a:spcPts val="0"/>
              </a:spcBef>
              <a:spcAft>
                <a:spcPts val="0"/>
              </a:spcAft>
              <a:buClr>
                <a:schemeClr val="dk1"/>
              </a:buClr>
              <a:buSzPts val="3000"/>
              <a:buFont typeface="Calibri"/>
              <a:buChar char="●"/>
            </a:pPr>
            <a:r>
              <a:rPr lang="en-US" sz="3000">
                <a:highlight>
                  <a:srgbClr val="FFFFFF"/>
                </a:highlight>
              </a:rPr>
              <a:t>Progress of children participating in the group </a:t>
            </a:r>
            <a:endParaRPr sz="3000">
              <a:highlight>
                <a:srgbClr val="FFFFFF"/>
              </a:highlight>
            </a:endParaRPr>
          </a:p>
          <a:p>
            <a:pPr indent="0" lvl="0" marL="0" rtl="0" algn="l">
              <a:spcBef>
                <a:spcPts val="64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g34c29cddbf7_0_121"/>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3600">
                <a:highlight>
                  <a:srgbClr val="FFFFFF"/>
                </a:highlight>
              </a:rPr>
              <a:t>Some</a:t>
            </a:r>
            <a:r>
              <a:rPr lang="en-US" sz="3600">
                <a:highlight>
                  <a:srgbClr val="FFFFFF"/>
                </a:highlight>
              </a:rPr>
              <a:t> staff members, namely those implementing the intervention, will need to know…</a:t>
            </a:r>
            <a:endParaRPr sz="3600"/>
          </a:p>
        </p:txBody>
      </p:sp>
      <p:sp>
        <p:nvSpPr>
          <p:cNvPr id="497" name="Google Shape;497;g34c29cddbf7_0_121"/>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381000" lvl="0" marL="457200" rtl="0" algn="l">
              <a:lnSpc>
                <a:spcPct val="115000"/>
              </a:lnSpc>
              <a:spcBef>
                <a:spcPts val="0"/>
              </a:spcBef>
              <a:spcAft>
                <a:spcPts val="0"/>
              </a:spcAft>
              <a:buClr>
                <a:schemeClr val="dk1"/>
              </a:buClr>
              <a:buSzPts val="2400"/>
              <a:buFont typeface="Calibri"/>
              <a:buChar char="●"/>
            </a:pPr>
            <a:r>
              <a:rPr lang="en-US" sz="2400"/>
              <a:t>Baseline data collection procedures</a:t>
            </a:r>
            <a:endParaRPr sz="2400"/>
          </a:p>
          <a:p>
            <a:pPr indent="-381000" lvl="0" marL="457200" marR="55880" rtl="0" algn="l">
              <a:spcBef>
                <a:spcPts val="0"/>
              </a:spcBef>
              <a:spcAft>
                <a:spcPts val="0"/>
              </a:spcAft>
              <a:buClr>
                <a:schemeClr val="dk1"/>
              </a:buClr>
              <a:buSzPts val="2400"/>
              <a:buFont typeface="Calibri"/>
              <a:buChar char="●"/>
            </a:pPr>
            <a:r>
              <a:rPr lang="en-US" sz="2400"/>
              <a:t>What skills are being taught during each lesson and steps for completing those skills</a:t>
            </a:r>
            <a:endParaRPr sz="2400"/>
          </a:p>
          <a:p>
            <a:pPr indent="-381000" lvl="0" marL="457200" marR="55880" rtl="0" algn="l">
              <a:spcBef>
                <a:spcPts val="0"/>
              </a:spcBef>
              <a:spcAft>
                <a:spcPts val="0"/>
              </a:spcAft>
              <a:buClr>
                <a:schemeClr val="dk1"/>
              </a:buClr>
              <a:buSzPts val="2400"/>
              <a:buFont typeface="Calibri"/>
              <a:buChar char="●"/>
            </a:pPr>
            <a:r>
              <a:rPr lang="en-US" sz="2400"/>
              <a:t>How to give precorrects, prompts, and cues for use of skills</a:t>
            </a:r>
            <a:endParaRPr sz="2400"/>
          </a:p>
          <a:p>
            <a:pPr indent="-381000" lvl="0" marL="457200" marR="55880" rtl="0" algn="l">
              <a:spcBef>
                <a:spcPts val="0"/>
              </a:spcBef>
              <a:spcAft>
                <a:spcPts val="0"/>
              </a:spcAft>
              <a:buClr>
                <a:schemeClr val="dk1"/>
              </a:buClr>
              <a:buSzPts val="2400"/>
              <a:buFont typeface="Calibri"/>
              <a:buChar char="●"/>
            </a:pPr>
            <a:r>
              <a:rPr lang="en-US" sz="2400"/>
              <a:t>How to provide positive and corrective feedback statements and precorrects</a:t>
            </a:r>
            <a:endParaRPr sz="2400"/>
          </a:p>
          <a:p>
            <a:pPr indent="-381000" lvl="0" marL="457200" marR="55880" rtl="0" algn="l">
              <a:spcBef>
                <a:spcPts val="0"/>
              </a:spcBef>
              <a:spcAft>
                <a:spcPts val="0"/>
              </a:spcAft>
              <a:buClr>
                <a:schemeClr val="dk1"/>
              </a:buClr>
              <a:buSzPts val="2400"/>
              <a:buFont typeface="Calibri"/>
              <a:buChar char="●"/>
            </a:pPr>
            <a:r>
              <a:rPr lang="en-US" sz="2400"/>
              <a:t>Criterion for awarding points</a:t>
            </a:r>
            <a:endParaRPr sz="2400"/>
          </a:p>
          <a:p>
            <a:pPr indent="-381000" lvl="0" marL="457200" marR="55880" rtl="0" algn="l">
              <a:spcBef>
                <a:spcPts val="0"/>
              </a:spcBef>
              <a:spcAft>
                <a:spcPts val="0"/>
              </a:spcAft>
              <a:buClr>
                <a:schemeClr val="dk1"/>
              </a:buClr>
              <a:buSzPts val="2400"/>
              <a:buFont typeface="Calibri"/>
              <a:buChar char="●"/>
            </a:pPr>
            <a:r>
              <a:rPr lang="en-US" sz="2400"/>
              <a:t>How to complete the progress report</a:t>
            </a:r>
            <a:endParaRPr sz="2400"/>
          </a:p>
          <a:p>
            <a:pPr indent="-381000" lvl="0" marL="457200" rtl="0" algn="l">
              <a:lnSpc>
                <a:spcPct val="115000"/>
              </a:lnSpc>
              <a:spcBef>
                <a:spcPts val="0"/>
              </a:spcBef>
              <a:spcAft>
                <a:spcPts val="0"/>
              </a:spcAft>
              <a:buClr>
                <a:schemeClr val="dk1"/>
              </a:buClr>
              <a:buSzPts val="2400"/>
              <a:buFont typeface="Calibri"/>
              <a:buChar char="●"/>
            </a:pPr>
            <a:r>
              <a:rPr lang="en-US" sz="2400"/>
              <a:t>How to Initiate positive interactions with students</a:t>
            </a:r>
            <a:endParaRPr sz="2400"/>
          </a:p>
          <a:p>
            <a:pPr indent="-381000" lvl="0" marL="457200" rtl="0" algn="l">
              <a:spcBef>
                <a:spcPts val="0"/>
              </a:spcBef>
              <a:spcAft>
                <a:spcPts val="0"/>
              </a:spcAft>
              <a:buClr>
                <a:schemeClr val="dk1"/>
              </a:buClr>
              <a:buSzPts val="2400"/>
              <a:buFont typeface="Calibri"/>
              <a:buChar char="●"/>
            </a:pPr>
            <a:r>
              <a:rPr lang="en-US" sz="2400">
                <a:highlight>
                  <a:srgbClr val="FFFFFF"/>
                </a:highlight>
              </a:rPr>
              <a:t>How to interpret response to intervention data</a:t>
            </a:r>
            <a:endParaRPr sz="2400">
              <a:highlight>
                <a:srgbClr val="FFFFFF"/>
              </a:highlight>
            </a:endParaRPr>
          </a:p>
          <a:p>
            <a:pPr indent="-381000" lvl="0" marL="457200" rtl="0" algn="l">
              <a:spcBef>
                <a:spcPts val="0"/>
              </a:spcBef>
              <a:spcAft>
                <a:spcPts val="0"/>
              </a:spcAft>
              <a:buClr>
                <a:schemeClr val="dk1"/>
              </a:buClr>
              <a:buSzPts val="2400"/>
              <a:buFont typeface="Calibri"/>
              <a:buChar char="●"/>
            </a:pPr>
            <a:r>
              <a:rPr lang="en-US" sz="2400">
                <a:highlight>
                  <a:srgbClr val="FFFFFF"/>
                </a:highlight>
              </a:rPr>
              <a:t>How to support the self-monitoring procedures</a:t>
            </a:r>
            <a:endParaRPr sz="2400">
              <a:highlight>
                <a:srgbClr val="FFFFFF"/>
              </a:highlight>
            </a:endParaRPr>
          </a:p>
          <a:p>
            <a:pPr indent="-381000" lvl="0" marL="457200" rtl="0" algn="l">
              <a:spcBef>
                <a:spcPts val="0"/>
              </a:spcBef>
              <a:spcAft>
                <a:spcPts val="0"/>
              </a:spcAft>
              <a:buClr>
                <a:schemeClr val="dk1"/>
              </a:buClr>
              <a:buSzPts val="2400"/>
              <a:buFont typeface="Calibri"/>
              <a:buChar char="●"/>
            </a:pPr>
            <a:r>
              <a:rPr lang="en-US" sz="2400">
                <a:highlight>
                  <a:srgbClr val="FFFFFF"/>
                </a:highlight>
              </a:rPr>
              <a:t>Who is available for assistance, if needed</a:t>
            </a:r>
            <a:endParaRPr sz="2400">
              <a:highlight>
                <a:srgbClr val="FFFFFF"/>
              </a:highlight>
            </a:endParaRPr>
          </a:p>
          <a:p>
            <a:pPr indent="-381000" lvl="0" marL="457200" rtl="0" algn="l">
              <a:lnSpc>
                <a:spcPct val="115000"/>
              </a:lnSpc>
              <a:spcBef>
                <a:spcPts val="0"/>
              </a:spcBef>
              <a:spcAft>
                <a:spcPts val="0"/>
              </a:spcAft>
              <a:buClr>
                <a:schemeClr val="dk1"/>
              </a:buClr>
              <a:buSzPts val="2400"/>
              <a:buFont typeface="Calibri"/>
              <a:buChar char="●"/>
            </a:pPr>
            <a:r>
              <a:rPr lang="en-US" sz="2400"/>
              <a:t>How to response to major and/or minor referrals </a:t>
            </a:r>
            <a:endParaRPr sz="2400"/>
          </a:p>
          <a:p>
            <a:pPr indent="0" lvl="0" marL="0" rtl="0" algn="l">
              <a:spcBef>
                <a:spcPts val="0"/>
              </a:spcBef>
              <a:spcAft>
                <a:spcPts val="0"/>
              </a:spcAft>
              <a:buClr>
                <a:schemeClr val="dk1"/>
              </a:buClr>
              <a:buSzPts val="1100"/>
              <a:buFont typeface="Arial"/>
              <a:buNone/>
            </a:pPr>
            <a:r>
              <a:t/>
            </a:r>
            <a:endParaRPr sz="1200">
              <a:solidFill>
                <a:srgbClr val="666666"/>
              </a:solidFill>
              <a:highlight>
                <a:srgbClr val="FFFFFF"/>
              </a:highlight>
            </a:endParaRPr>
          </a:p>
          <a:p>
            <a:pPr indent="0" lvl="0" marL="0" rtl="0" algn="l">
              <a:spcBef>
                <a:spcPts val="640"/>
              </a:spcBef>
              <a:spcAft>
                <a:spcPts val="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g34c29cddbf7_0_131"/>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3600">
                <a:highlight>
                  <a:srgbClr val="FFFFFF"/>
                </a:highlight>
              </a:rPr>
              <a:t>Families </a:t>
            </a:r>
            <a:r>
              <a:rPr lang="en-US" sz="3600">
                <a:highlight>
                  <a:srgbClr val="FFFFFF"/>
                </a:highlight>
              </a:rPr>
              <a:t>need to be informed about the following: </a:t>
            </a:r>
            <a:endParaRPr sz="3600"/>
          </a:p>
        </p:txBody>
      </p:sp>
      <p:sp>
        <p:nvSpPr>
          <p:cNvPr id="503" name="Google Shape;503;g34c29cddbf7_0_131"/>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100">
              <a:highlight>
                <a:srgbClr val="FFFFFF"/>
              </a:highlight>
            </a:endParaRPr>
          </a:p>
          <a:p>
            <a:pPr indent="-412750" lvl="0" marL="457200" rtl="0" algn="l">
              <a:spcBef>
                <a:spcPts val="0"/>
              </a:spcBef>
              <a:spcAft>
                <a:spcPts val="0"/>
              </a:spcAft>
              <a:buClr>
                <a:schemeClr val="dk1"/>
              </a:buClr>
              <a:buSzPts val="2900"/>
              <a:buFont typeface="Calibri"/>
              <a:buChar char="●"/>
            </a:pPr>
            <a:r>
              <a:rPr lang="en-US" sz="2900">
                <a:highlight>
                  <a:srgbClr val="FFFFFF"/>
                </a:highlight>
              </a:rPr>
              <a:t>Basic procedures for participating in and supporting the intervention</a:t>
            </a:r>
            <a:endParaRPr sz="2900">
              <a:highlight>
                <a:srgbClr val="FFFFFF"/>
              </a:highlight>
            </a:endParaRPr>
          </a:p>
          <a:p>
            <a:pPr indent="-412750" lvl="0" marL="457200" rtl="0" algn="l">
              <a:spcBef>
                <a:spcPts val="0"/>
              </a:spcBef>
              <a:spcAft>
                <a:spcPts val="0"/>
              </a:spcAft>
              <a:buClr>
                <a:schemeClr val="dk1"/>
              </a:buClr>
              <a:buSzPts val="2900"/>
              <a:buFont typeface="Calibri"/>
              <a:buChar char="●"/>
            </a:pPr>
            <a:r>
              <a:rPr lang="en-US" sz="2900">
                <a:highlight>
                  <a:srgbClr val="FFFFFF"/>
                </a:highlight>
              </a:rPr>
              <a:t>Purposes of the intervention</a:t>
            </a:r>
            <a:endParaRPr sz="2900">
              <a:highlight>
                <a:srgbClr val="FFFFFF"/>
              </a:highlight>
            </a:endParaRPr>
          </a:p>
          <a:p>
            <a:pPr indent="-412750" lvl="0" marL="457200" rtl="0" algn="l">
              <a:spcBef>
                <a:spcPts val="0"/>
              </a:spcBef>
              <a:spcAft>
                <a:spcPts val="0"/>
              </a:spcAft>
              <a:buClr>
                <a:schemeClr val="dk1"/>
              </a:buClr>
              <a:buSzPts val="2900"/>
              <a:buFont typeface="Calibri"/>
              <a:buChar char="●"/>
            </a:pPr>
            <a:r>
              <a:rPr lang="en-US" sz="2900">
                <a:highlight>
                  <a:srgbClr val="FFFFFF"/>
                </a:highlight>
              </a:rPr>
              <a:t>Expectations for child’s daily participation</a:t>
            </a:r>
            <a:endParaRPr sz="2900">
              <a:highlight>
                <a:srgbClr val="FFFFFF"/>
              </a:highlight>
            </a:endParaRPr>
          </a:p>
          <a:p>
            <a:pPr indent="-412750" lvl="0" marL="457200" rtl="0" algn="l">
              <a:spcBef>
                <a:spcPts val="0"/>
              </a:spcBef>
              <a:spcAft>
                <a:spcPts val="0"/>
              </a:spcAft>
              <a:buClr>
                <a:schemeClr val="dk1"/>
              </a:buClr>
              <a:buSzPts val="2900"/>
              <a:buFont typeface="Calibri"/>
              <a:buChar char="●"/>
            </a:pPr>
            <a:r>
              <a:rPr lang="en-US" sz="2900">
                <a:highlight>
                  <a:srgbClr val="FFFFFF"/>
                </a:highlight>
              </a:rPr>
              <a:t>Reviewing and signing the WPR</a:t>
            </a:r>
            <a:endParaRPr sz="2900">
              <a:highlight>
                <a:srgbClr val="FFFFFF"/>
              </a:highlight>
            </a:endParaRPr>
          </a:p>
          <a:p>
            <a:pPr indent="-412750" lvl="0" marL="457200" rtl="0" algn="l">
              <a:spcBef>
                <a:spcPts val="0"/>
              </a:spcBef>
              <a:spcAft>
                <a:spcPts val="0"/>
              </a:spcAft>
              <a:buClr>
                <a:schemeClr val="dk1"/>
              </a:buClr>
              <a:buSzPts val="2900"/>
              <a:buFont typeface="Calibri"/>
              <a:buChar char="●"/>
            </a:pPr>
            <a:r>
              <a:rPr lang="en-US" sz="2900">
                <a:highlight>
                  <a:srgbClr val="FFFFFF"/>
                </a:highlight>
              </a:rPr>
              <a:t>Consideration of reinforcers provided at home for meeting goals</a:t>
            </a:r>
            <a:endParaRPr sz="2900">
              <a:highlight>
                <a:srgbClr val="FFFFFF"/>
              </a:highlight>
            </a:endParaRPr>
          </a:p>
          <a:p>
            <a:pPr indent="-412750" lvl="0" marL="457200" rtl="0" algn="l">
              <a:spcBef>
                <a:spcPts val="0"/>
              </a:spcBef>
              <a:spcAft>
                <a:spcPts val="0"/>
              </a:spcAft>
              <a:buClr>
                <a:schemeClr val="dk1"/>
              </a:buClr>
              <a:buSzPts val="2900"/>
              <a:buFont typeface="Calibri"/>
              <a:buChar char="●"/>
            </a:pPr>
            <a:r>
              <a:rPr lang="en-US" sz="2900">
                <a:highlight>
                  <a:srgbClr val="FFFFFF"/>
                </a:highlight>
              </a:rPr>
              <a:t>Self-monitoring, fading and graduation </a:t>
            </a:r>
            <a:endParaRPr sz="2900">
              <a:highlight>
                <a:srgbClr val="FFFFFF"/>
              </a:highlight>
            </a:endParaRPr>
          </a:p>
          <a:p>
            <a:pPr indent="0" lvl="0" marL="0" rtl="0" algn="l">
              <a:spcBef>
                <a:spcPts val="0"/>
              </a:spcBef>
              <a:spcAft>
                <a:spcPts val="0"/>
              </a:spcAft>
              <a:buClr>
                <a:schemeClr val="dk1"/>
              </a:buClr>
              <a:buSzPts val="1100"/>
              <a:buFont typeface="Arial"/>
              <a:buNone/>
            </a:pPr>
            <a:r>
              <a:t/>
            </a:r>
            <a:endParaRPr sz="1100">
              <a:highlight>
                <a:srgbClr val="FFFFFF"/>
              </a:highlight>
            </a:endParaRPr>
          </a:p>
          <a:p>
            <a:pPr indent="0" lvl="0" marL="0" rtl="0" algn="l">
              <a:spcBef>
                <a:spcPts val="64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Working Agreements</a:t>
            </a:r>
            <a:endParaRPr/>
          </a:p>
        </p:txBody>
      </p:sp>
      <p:sp>
        <p:nvSpPr>
          <p:cNvPr id="251" name="Google Shape;251;p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fontScale="92500" lnSpcReduction="20000"/>
          </a:bodyPr>
          <a:lstStyle/>
          <a:p>
            <a:pPr indent="-139700" lvl="0" marL="342900" rtl="0" algn="l">
              <a:lnSpc>
                <a:spcPct val="100000"/>
              </a:lnSpc>
              <a:spcBef>
                <a:spcPts val="0"/>
              </a:spcBef>
              <a:spcAft>
                <a:spcPts val="0"/>
              </a:spcAft>
              <a:buSzPct val="75000"/>
              <a:buNone/>
            </a:pPr>
            <a:r>
              <a:rPr b="1" lang="en-US">
                <a:latin typeface="Arial"/>
                <a:ea typeface="Arial"/>
                <a:cs typeface="Arial"/>
                <a:sym typeface="Arial"/>
              </a:rPr>
              <a:t>Be Respectful</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an active listener—open to new ideas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Use notes for side bar conversations</a:t>
            </a:r>
            <a:endParaRPr>
              <a:latin typeface="Arial"/>
              <a:ea typeface="Arial"/>
              <a:cs typeface="Arial"/>
              <a:sym typeface="Arial"/>
            </a:endParaRPr>
          </a:p>
          <a:p>
            <a:pPr indent="0" lvl="0" marL="342900" rtl="0" algn="l">
              <a:lnSpc>
                <a:spcPct val="100000"/>
              </a:lnSpc>
              <a:spcBef>
                <a:spcPts val="640"/>
              </a:spcBef>
              <a:spcAft>
                <a:spcPts val="0"/>
              </a:spcAft>
              <a:buSzPts val="3200"/>
              <a:buNone/>
            </a:pPr>
            <a:r>
              <a:t/>
            </a:r>
            <a:endParaRPr sz="85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Responsible</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on time for sessions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Silence cell phones—reply appropriately</a:t>
            </a:r>
            <a:endParaRPr>
              <a:latin typeface="Arial"/>
              <a:ea typeface="Arial"/>
              <a:cs typeface="Arial"/>
              <a:sym typeface="Arial"/>
            </a:endParaRPr>
          </a:p>
          <a:p>
            <a:pPr indent="0" lvl="0" marL="342900" rtl="0" algn="l">
              <a:lnSpc>
                <a:spcPct val="100000"/>
              </a:lnSpc>
              <a:spcBef>
                <a:spcPts val="640"/>
              </a:spcBef>
              <a:spcAft>
                <a:spcPts val="0"/>
              </a:spcAft>
              <a:buSzPct val="384384"/>
              <a:buNone/>
            </a:pPr>
            <a:r>
              <a:t/>
            </a:r>
            <a:endParaRPr sz="90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a Problem Solver</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Follow the decision making process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Work toward consensus and support decisions of the group</a:t>
            </a:r>
            <a:endParaRPr>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g34c29cddbf7_0_126"/>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4000">
                <a:highlight>
                  <a:srgbClr val="FFFFFF"/>
                </a:highlight>
              </a:rPr>
              <a:t>STUDENTS</a:t>
            </a:r>
            <a:endParaRPr sz="4000"/>
          </a:p>
        </p:txBody>
      </p:sp>
      <p:sp>
        <p:nvSpPr>
          <p:cNvPr id="509" name="Google Shape;509;g34c29cddbf7_0_126"/>
          <p:cNvSpPr txBox="1"/>
          <p:nvPr>
            <p:ph idx="1" type="body"/>
          </p:nvPr>
        </p:nvSpPr>
        <p:spPr>
          <a:xfrm>
            <a:off x="609600" y="1365726"/>
            <a:ext cx="10972800" cy="45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1200">
              <a:highlight>
                <a:srgbClr val="FFFFFF"/>
              </a:highlight>
            </a:endParaRPr>
          </a:p>
          <a:p>
            <a:pPr indent="0" lvl="0" marL="0" rtl="0" algn="l">
              <a:spcBef>
                <a:spcPts val="0"/>
              </a:spcBef>
              <a:spcAft>
                <a:spcPts val="0"/>
              </a:spcAft>
              <a:buClr>
                <a:schemeClr val="dk1"/>
              </a:buClr>
              <a:buSzPts val="1100"/>
              <a:buFont typeface="Arial"/>
              <a:buNone/>
            </a:pPr>
            <a:r>
              <a:rPr lang="en-US" sz="2400">
                <a:highlight>
                  <a:srgbClr val="FFFFFF"/>
                </a:highlight>
              </a:rPr>
              <a:t>Participating students need to know basic procedures for participating in the intervention.</a:t>
            </a:r>
            <a:endParaRPr sz="2400"/>
          </a:p>
          <a:p>
            <a:pPr indent="-381000" lvl="0" marL="457200" rtl="0" algn="l">
              <a:lnSpc>
                <a:spcPct val="115000"/>
              </a:lnSpc>
              <a:spcBef>
                <a:spcPts val="0"/>
              </a:spcBef>
              <a:spcAft>
                <a:spcPts val="0"/>
              </a:spcAft>
              <a:buClr>
                <a:schemeClr val="dk1"/>
              </a:buClr>
              <a:buSzPts val="2400"/>
              <a:buFont typeface="Calibri"/>
              <a:buChar char="●"/>
            </a:pPr>
            <a:r>
              <a:rPr lang="en-US" sz="2400">
                <a:highlight>
                  <a:srgbClr val="FFFFFF"/>
                </a:highlight>
              </a:rPr>
              <a:t>Purposes of the intervention</a:t>
            </a:r>
            <a:endParaRPr sz="2400">
              <a:highlight>
                <a:srgbClr val="FFFFFF"/>
              </a:highlight>
            </a:endParaRPr>
          </a:p>
          <a:p>
            <a:pPr indent="-381000" lvl="0" marL="457200" rtl="0" algn="l">
              <a:spcBef>
                <a:spcPts val="0"/>
              </a:spcBef>
              <a:spcAft>
                <a:spcPts val="0"/>
              </a:spcAft>
              <a:buClr>
                <a:schemeClr val="dk1"/>
              </a:buClr>
              <a:buSzPts val="2400"/>
              <a:buFont typeface="Calibri"/>
              <a:buChar char="●"/>
            </a:pPr>
            <a:r>
              <a:rPr lang="en-US" sz="2400">
                <a:highlight>
                  <a:srgbClr val="FFFFFF"/>
                </a:highlight>
              </a:rPr>
              <a:t>Behavioral Expectations</a:t>
            </a:r>
            <a:endParaRPr sz="2400">
              <a:highlight>
                <a:srgbClr val="FFFFFF"/>
              </a:highlight>
            </a:endParaRPr>
          </a:p>
          <a:p>
            <a:pPr indent="-381000" lvl="0" marL="457200" rtl="0" algn="l">
              <a:spcBef>
                <a:spcPts val="0"/>
              </a:spcBef>
              <a:spcAft>
                <a:spcPts val="0"/>
              </a:spcAft>
              <a:buClr>
                <a:schemeClr val="dk1"/>
              </a:buClr>
              <a:buSzPts val="2400"/>
              <a:buFont typeface="Calibri"/>
              <a:buChar char="●"/>
            </a:pPr>
            <a:r>
              <a:rPr lang="en-US" sz="2400">
                <a:highlight>
                  <a:srgbClr val="FFFFFF"/>
                </a:highlight>
              </a:rPr>
              <a:t>Purpose of the WPR </a:t>
            </a:r>
            <a:endParaRPr sz="2400">
              <a:highlight>
                <a:srgbClr val="FFFFFF"/>
              </a:highlight>
            </a:endParaRPr>
          </a:p>
          <a:p>
            <a:pPr indent="-381000" lvl="0" marL="457200" rtl="0" algn="l">
              <a:spcBef>
                <a:spcPts val="0"/>
              </a:spcBef>
              <a:spcAft>
                <a:spcPts val="0"/>
              </a:spcAft>
              <a:buClr>
                <a:schemeClr val="dk1"/>
              </a:buClr>
              <a:buSzPts val="2400"/>
              <a:buFont typeface="Calibri"/>
              <a:buChar char="●"/>
            </a:pPr>
            <a:r>
              <a:rPr lang="en-US" sz="2400">
                <a:highlight>
                  <a:srgbClr val="FFFFFF"/>
                </a:highlight>
              </a:rPr>
              <a:t>Opportunities to periodically see and receive feedback </a:t>
            </a:r>
            <a:r>
              <a:rPr lang="en-US" sz="2400">
                <a:highlight>
                  <a:srgbClr val="FFFFFF"/>
                </a:highlight>
              </a:rPr>
              <a:t>about their graphed data. </a:t>
            </a:r>
            <a:endParaRPr sz="2400">
              <a:highlight>
                <a:srgbClr val="FFFFFF"/>
              </a:highlight>
            </a:endParaRPr>
          </a:p>
          <a:p>
            <a:pPr indent="-381000" lvl="0" marL="457200" rtl="0" algn="l">
              <a:spcBef>
                <a:spcPts val="0"/>
              </a:spcBef>
              <a:spcAft>
                <a:spcPts val="0"/>
              </a:spcAft>
              <a:buClr>
                <a:schemeClr val="dk1"/>
              </a:buClr>
              <a:buSzPts val="2400"/>
              <a:buFont typeface="Calibri"/>
              <a:buChar char="●"/>
            </a:pPr>
            <a:r>
              <a:rPr lang="en-US" sz="2400">
                <a:highlight>
                  <a:srgbClr val="FFFFFF"/>
                </a:highlight>
              </a:rPr>
              <a:t>Menu of Reinforcers </a:t>
            </a:r>
            <a:endParaRPr sz="2400">
              <a:highlight>
                <a:srgbClr val="FFFFFF"/>
              </a:highlight>
            </a:endParaRPr>
          </a:p>
          <a:p>
            <a:pPr indent="-381000" lvl="0" marL="457200" rtl="0" algn="l">
              <a:spcBef>
                <a:spcPts val="0"/>
              </a:spcBef>
              <a:spcAft>
                <a:spcPts val="0"/>
              </a:spcAft>
              <a:buClr>
                <a:schemeClr val="dk1"/>
              </a:buClr>
              <a:buSzPts val="2400"/>
              <a:buFont typeface="Calibri"/>
              <a:buChar char="●"/>
            </a:pPr>
            <a:r>
              <a:rPr lang="en-US" sz="2400">
                <a:highlight>
                  <a:srgbClr val="FFFFFF"/>
                </a:highlight>
              </a:rPr>
              <a:t>Role Play (accepting positive and corrective feedback, handling disappointment if goal is not met, target skill including any steps)</a:t>
            </a:r>
            <a:endParaRPr sz="2400">
              <a:highlight>
                <a:srgbClr val="FFFFFF"/>
              </a:highlight>
            </a:endParaRPr>
          </a:p>
          <a:p>
            <a:pPr indent="0" lvl="0" marL="0" rtl="0" algn="l">
              <a:spcBef>
                <a:spcPts val="0"/>
              </a:spcBef>
              <a:spcAft>
                <a:spcPts val="0"/>
              </a:spcAft>
              <a:buNone/>
            </a:pPr>
            <a:r>
              <a:t/>
            </a:r>
            <a:endParaRPr sz="2400">
              <a:highlight>
                <a:srgbClr val="FFFFFF"/>
              </a:highlight>
            </a:endParaRPr>
          </a:p>
          <a:p>
            <a:pPr indent="0" lvl="0" marL="0" rtl="0" algn="l">
              <a:spcBef>
                <a:spcPts val="640"/>
              </a:spcBef>
              <a:spcAft>
                <a:spcPts val="0"/>
              </a:spcAft>
              <a:buNone/>
            </a:pPr>
            <a:r>
              <a:t/>
            </a:r>
            <a:endParaRPr sz="24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g34c29cddbf7_0_136"/>
          <p:cNvSpPr txBox="1"/>
          <p:nvPr>
            <p:ph type="title"/>
          </p:nvPr>
        </p:nvSpPr>
        <p:spPr>
          <a:xfrm>
            <a:off x="3524957" y="715435"/>
            <a:ext cx="11929500" cy="1250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B050"/>
              </a:buClr>
              <a:buSzPts val="4400"/>
              <a:buFont typeface="Calibri"/>
              <a:buNone/>
            </a:pPr>
            <a:r>
              <a:rPr lang="en-US">
                <a:solidFill>
                  <a:srgbClr val="000000"/>
                </a:solidFill>
              </a:rPr>
              <a:t>Discussion </a:t>
            </a:r>
            <a:endParaRPr>
              <a:solidFill>
                <a:srgbClr val="000000"/>
              </a:solidFill>
            </a:endParaRPr>
          </a:p>
        </p:txBody>
      </p:sp>
      <p:sp>
        <p:nvSpPr>
          <p:cNvPr id="516" name="Google Shape;516;g34c29cddbf7_0_136"/>
          <p:cNvSpPr txBox="1"/>
          <p:nvPr>
            <p:ph idx="1" type="body"/>
          </p:nvPr>
        </p:nvSpPr>
        <p:spPr>
          <a:xfrm>
            <a:off x="812800" y="2133601"/>
            <a:ext cx="14630400" cy="603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700"/>
              </a:spcBef>
              <a:spcAft>
                <a:spcPts val="0"/>
              </a:spcAft>
              <a:buSzPts val="3200"/>
              <a:buNone/>
            </a:pPr>
            <a:r>
              <a:rPr lang="en-US">
                <a:solidFill>
                  <a:schemeClr val="dk1"/>
                </a:solidFill>
              </a:rPr>
              <a:t>When will you train relevant partners? </a:t>
            </a:r>
            <a:endParaRPr>
              <a:solidFill>
                <a:schemeClr val="dk1"/>
              </a:solidFill>
            </a:endParaRPr>
          </a:p>
          <a:p>
            <a:pPr indent="0" lvl="0" marL="0" rtl="0" algn="l">
              <a:lnSpc>
                <a:spcPct val="100000"/>
              </a:lnSpc>
              <a:spcBef>
                <a:spcPts val="700"/>
              </a:spcBef>
              <a:spcAft>
                <a:spcPts val="0"/>
              </a:spcAft>
              <a:buSzPts val="3200"/>
              <a:buNone/>
            </a:pPr>
            <a:r>
              <a:rPr lang="en-US">
                <a:solidFill>
                  <a:schemeClr val="dk1"/>
                </a:solidFill>
              </a:rPr>
              <a:t>What materials will be needed?</a:t>
            </a:r>
            <a:endParaRPr>
              <a:solidFill>
                <a:schemeClr val="dk1"/>
              </a:solidFill>
            </a:endParaRPr>
          </a:p>
          <a:p>
            <a:pPr indent="0" lvl="0" marL="0" rtl="0" algn="l">
              <a:lnSpc>
                <a:spcPct val="100000"/>
              </a:lnSpc>
              <a:spcBef>
                <a:spcPts val="700"/>
              </a:spcBef>
              <a:spcAft>
                <a:spcPts val="0"/>
              </a:spcAft>
              <a:buSzPts val="3200"/>
              <a:buNone/>
            </a:pPr>
            <a:r>
              <a:rPr lang="en-US">
                <a:solidFill>
                  <a:schemeClr val="dk1"/>
                </a:solidFill>
              </a:rPr>
              <a:t>Who will do the training?</a:t>
            </a:r>
            <a:endParaRPr>
              <a:solidFill>
                <a:schemeClr val="dk1"/>
              </a:solidFill>
            </a:endParaRPr>
          </a:p>
          <a:p>
            <a:pPr indent="0" lvl="0" marL="0" rtl="0" algn="l">
              <a:lnSpc>
                <a:spcPct val="100000"/>
              </a:lnSpc>
              <a:spcBef>
                <a:spcPts val="700"/>
              </a:spcBef>
              <a:spcAft>
                <a:spcPts val="0"/>
              </a:spcAft>
              <a:buSzPts val="3200"/>
              <a:buNone/>
            </a:pPr>
            <a:r>
              <a:t/>
            </a:r>
            <a:endParaRPr>
              <a:solidFill>
                <a:srgbClr val="FF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g34c29cddbf7_0_142"/>
          <p:cNvSpPr txBox="1"/>
          <p:nvPr>
            <p:ph type="title"/>
          </p:nvPr>
        </p:nvSpPr>
        <p:spPr>
          <a:xfrm>
            <a:off x="1708151" y="489500"/>
            <a:ext cx="9366900" cy="1234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a:t>
            </a:r>
            <a:endParaRPr/>
          </a:p>
        </p:txBody>
      </p:sp>
      <p:sp>
        <p:nvSpPr>
          <p:cNvPr id="522" name="Google Shape;522;g34c29cddbf7_0_142"/>
          <p:cNvSpPr txBox="1"/>
          <p:nvPr>
            <p:ph idx="1" type="body"/>
          </p:nvPr>
        </p:nvSpPr>
        <p:spPr>
          <a:xfrm>
            <a:off x="812800" y="2133600"/>
            <a:ext cx="5439000" cy="6034800"/>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700"/>
              </a:spcBef>
              <a:spcAft>
                <a:spcPts val="0"/>
              </a:spcAft>
              <a:buClr>
                <a:schemeClr val="dk1"/>
              </a:buClr>
              <a:buSzPts val="3200"/>
              <a:buAutoNum type="arabicPeriod"/>
            </a:pPr>
            <a:r>
              <a:rPr lang="en-US">
                <a:solidFill>
                  <a:schemeClr val="dk1"/>
                </a:solidFill>
              </a:rPr>
              <a:t>What steps do you need to add to your action plan about training personnel, families, and students? </a:t>
            </a:r>
            <a:endParaRPr>
              <a:solidFill>
                <a:schemeClr val="dk1"/>
              </a:solidFill>
            </a:endParaRPr>
          </a:p>
        </p:txBody>
      </p:sp>
      <p:pic>
        <p:nvPicPr>
          <p:cNvPr id="523" name="Google Shape;523;g34c29cddbf7_0_142"/>
          <p:cNvPicPr preferRelativeResize="0"/>
          <p:nvPr/>
        </p:nvPicPr>
        <p:blipFill>
          <a:blip r:embed="rId3">
            <a:alphaModFix/>
          </a:blip>
          <a:stretch>
            <a:fillRect/>
          </a:stretch>
        </p:blipFill>
        <p:spPr>
          <a:xfrm>
            <a:off x="7513964" y="1967450"/>
            <a:ext cx="3761268" cy="399706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g34c29cddbf7_0_234"/>
          <p:cNvSpPr txBox="1"/>
          <p:nvPr>
            <p:ph type="title"/>
          </p:nvPr>
        </p:nvSpPr>
        <p:spPr>
          <a:xfrm>
            <a:off x="1040847" y="1474200"/>
            <a:ext cx="10110300" cy="1815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  </a:t>
            </a:r>
            <a:r>
              <a:rPr lang="en-US">
                <a:solidFill>
                  <a:schemeClr val="dk1"/>
                </a:solidFill>
              </a:rPr>
              <a:t>Preparing to Pilot/Implement  </a:t>
            </a:r>
            <a:endParaRPr>
              <a:solidFill>
                <a:schemeClr val="dk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g34c29cddbf7_0_334"/>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3900"/>
              <a:t>Decide Pilot Participants</a:t>
            </a:r>
            <a:endParaRPr sz="3900"/>
          </a:p>
        </p:txBody>
      </p:sp>
      <p:sp>
        <p:nvSpPr>
          <p:cNvPr id="534" name="Google Shape;534;g34c29cddbf7_0_334"/>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400"/>
          </a:p>
          <a:p>
            <a:pPr indent="-419100" lvl="0" marL="457200" rtl="0" algn="l">
              <a:spcBef>
                <a:spcPts val="0"/>
              </a:spcBef>
              <a:spcAft>
                <a:spcPts val="0"/>
              </a:spcAft>
              <a:buSzPts val="3000"/>
              <a:buChar char="•"/>
            </a:pPr>
            <a:r>
              <a:rPr lang="en-US" sz="3000"/>
              <a:t>The Advanced Tiers</a:t>
            </a:r>
            <a:r>
              <a:rPr lang="en-US" sz="3000"/>
              <a:t> Team may seek </a:t>
            </a:r>
            <a:r>
              <a:rPr lang="en-US" sz="3000"/>
              <a:t>volunteer staff to participate in the pilot. </a:t>
            </a:r>
            <a:endParaRPr sz="3000"/>
          </a:p>
          <a:p>
            <a:pPr indent="-419100" lvl="0" marL="457200" rtl="0" algn="l">
              <a:spcBef>
                <a:spcPts val="0"/>
              </a:spcBef>
              <a:spcAft>
                <a:spcPts val="0"/>
              </a:spcAft>
              <a:buSzPts val="3000"/>
              <a:buChar char="•"/>
            </a:pPr>
            <a:r>
              <a:rPr lang="en-US" sz="3000"/>
              <a:t>Consider staff  who want to learn the process and are more likely to give it their best effort. </a:t>
            </a:r>
            <a:endParaRPr sz="3000"/>
          </a:p>
          <a:p>
            <a:pPr indent="-419100" lvl="0" marL="457200" rtl="0" algn="l">
              <a:spcBef>
                <a:spcPts val="0"/>
              </a:spcBef>
              <a:spcAft>
                <a:spcPts val="0"/>
              </a:spcAft>
              <a:buSzPts val="3000"/>
              <a:buChar char="•"/>
            </a:pPr>
            <a:r>
              <a:rPr lang="en-US" sz="3000"/>
              <a:t>At the Elementary level consider up to 4 students from the same grade to participate</a:t>
            </a:r>
            <a:endParaRPr sz="3000"/>
          </a:p>
          <a:p>
            <a:pPr indent="-419100" lvl="0" marL="457200" rtl="0" algn="l">
              <a:spcBef>
                <a:spcPts val="0"/>
              </a:spcBef>
              <a:spcAft>
                <a:spcPts val="0"/>
              </a:spcAft>
              <a:buSzPts val="3000"/>
              <a:buChar char="•"/>
            </a:pPr>
            <a:r>
              <a:rPr lang="en-US" sz="3000"/>
              <a:t>Secondary Level consider up to 4 students from a grade level or team. </a:t>
            </a:r>
            <a:endParaRPr sz="3000"/>
          </a:p>
          <a:p>
            <a:pPr indent="0" lvl="0" marL="0" rtl="0" algn="l">
              <a:spcBef>
                <a:spcPts val="0"/>
              </a:spcBef>
              <a:spcAft>
                <a:spcPts val="0"/>
              </a:spcAft>
              <a:buNone/>
            </a:pPr>
            <a:r>
              <a:t/>
            </a:r>
            <a:endParaRPr sz="3000"/>
          </a:p>
          <a:p>
            <a:pPr indent="0" lvl="0" marL="0" rtl="0" algn="l">
              <a:spcBef>
                <a:spcPts val="0"/>
              </a:spcBef>
              <a:spcAft>
                <a:spcPts val="0"/>
              </a:spcAft>
              <a:buClr>
                <a:schemeClr val="dk1"/>
              </a:buClr>
              <a:buSzPts val="1100"/>
              <a:buFont typeface="Arial"/>
              <a:buNone/>
            </a:pPr>
            <a:r>
              <a:t/>
            </a:r>
            <a:endParaRPr sz="1400">
              <a:highlight>
                <a:srgbClr val="00FF00"/>
              </a:highlight>
            </a:endParaRPr>
          </a:p>
          <a:p>
            <a:pPr indent="0" lvl="0" marL="0" rtl="0" algn="l">
              <a:spcBef>
                <a:spcPts val="640"/>
              </a:spcBef>
              <a:spcAft>
                <a:spcPts val="0"/>
              </a:spcAft>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g34c29cddbf7_0_329"/>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Pilot Considerations</a:t>
            </a:r>
            <a:endParaRPr/>
          </a:p>
        </p:txBody>
      </p:sp>
      <p:sp>
        <p:nvSpPr>
          <p:cNvPr id="540" name="Google Shape;540;g34c29cddbf7_0_329"/>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3000"/>
              <a:t>A m</a:t>
            </a:r>
            <a:r>
              <a:rPr lang="en-US" sz="3000"/>
              <a:t>inimum of  six to eight weeks of sessions are needed to fully implement your pilot. </a:t>
            </a:r>
            <a:endParaRPr sz="3000"/>
          </a:p>
          <a:p>
            <a:pPr indent="0" lvl="0" marL="0" rtl="0" algn="l">
              <a:spcBef>
                <a:spcPts val="0"/>
              </a:spcBef>
              <a:spcAft>
                <a:spcPts val="0"/>
              </a:spcAft>
              <a:buClr>
                <a:schemeClr val="dk1"/>
              </a:buClr>
              <a:buSzPts val="1100"/>
              <a:buFont typeface="Arial"/>
              <a:buNone/>
            </a:pPr>
            <a:r>
              <a:rPr lang="en-US" sz="3000"/>
              <a:t>Consider implementing the pilot during the last semester or trimester</a:t>
            </a:r>
            <a:endParaRPr sz="30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g34c29cddbf7_0_349"/>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3600"/>
              <a:t>Pilot t</a:t>
            </a:r>
            <a:r>
              <a:rPr lang="en-US" sz="3600"/>
              <a:t>he Essential Features of SSIG</a:t>
            </a:r>
            <a:endParaRPr sz="3600"/>
          </a:p>
        </p:txBody>
      </p:sp>
      <p:sp>
        <p:nvSpPr>
          <p:cNvPr id="546" name="Google Shape;546;g34c29cddbf7_0_349"/>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400"/>
          </a:p>
          <a:p>
            <a:pPr indent="-361950" lvl="0" marL="457200" rtl="0" algn="l">
              <a:spcBef>
                <a:spcPts val="0"/>
              </a:spcBef>
              <a:spcAft>
                <a:spcPts val="0"/>
              </a:spcAft>
              <a:buClr>
                <a:schemeClr val="dk1"/>
              </a:buClr>
              <a:buSzPts val="2100"/>
              <a:buFont typeface="Calibri"/>
              <a:buChar char="●"/>
            </a:pPr>
            <a:r>
              <a:rPr lang="en-US" sz="2100"/>
              <a:t>Utilize the Student </a:t>
            </a:r>
            <a:r>
              <a:rPr lang="en-US" sz="2100"/>
              <a:t>identification</a:t>
            </a:r>
            <a:r>
              <a:rPr lang="en-US" sz="2100"/>
              <a:t> process (nominations, existing school data and/or universal screening) to enroll students in the pilot.</a:t>
            </a:r>
            <a:endParaRPr sz="2100"/>
          </a:p>
          <a:p>
            <a:pPr indent="-361950" lvl="0" marL="457200" rtl="0" algn="l">
              <a:spcBef>
                <a:spcPts val="0"/>
              </a:spcBef>
              <a:spcAft>
                <a:spcPts val="0"/>
              </a:spcAft>
              <a:buClr>
                <a:schemeClr val="dk1"/>
              </a:buClr>
              <a:buSzPts val="2100"/>
              <a:buFont typeface="Calibri"/>
              <a:buChar char="●"/>
            </a:pPr>
            <a:r>
              <a:rPr lang="en-US" sz="2100"/>
              <a:t> Teachers and the team will need to collect data (e.g. FACTS) to identify students whose function of behavior is to obtain or avoid peer interactions, or avoid  non-preferred tasks.  </a:t>
            </a:r>
            <a:endParaRPr sz="2100"/>
          </a:p>
          <a:p>
            <a:pPr indent="-361950" lvl="0" marL="457200" rtl="0" algn="l">
              <a:spcBef>
                <a:spcPts val="0"/>
              </a:spcBef>
              <a:spcAft>
                <a:spcPts val="0"/>
              </a:spcAft>
              <a:buClr>
                <a:schemeClr val="dk1"/>
              </a:buClr>
              <a:buSzPts val="2100"/>
              <a:buFont typeface="Calibri"/>
              <a:buChar char="●"/>
            </a:pPr>
            <a:r>
              <a:rPr lang="en-US" sz="2100"/>
              <a:t>Identify the roles of coordinator, teachers, and  facilitator(s)</a:t>
            </a:r>
            <a:endParaRPr sz="2100"/>
          </a:p>
          <a:p>
            <a:pPr indent="-361950" lvl="0" marL="457200" rtl="0" algn="l">
              <a:spcBef>
                <a:spcPts val="0"/>
              </a:spcBef>
              <a:spcAft>
                <a:spcPts val="0"/>
              </a:spcAft>
              <a:buClr>
                <a:schemeClr val="dk1"/>
              </a:buClr>
              <a:buSzPts val="2100"/>
              <a:buFont typeface="Calibri"/>
              <a:buChar char="●"/>
            </a:pPr>
            <a:r>
              <a:rPr lang="en-US" sz="2100"/>
              <a:t>Determine the location and frequency of social skills groups </a:t>
            </a:r>
            <a:endParaRPr sz="2100"/>
          </a:p>
          <a:p>
            <a:pPr indent="-361950" lvl="0" marL="457200" rtl="0" algn="l">
              <a:spcBef>
                <a:spcPts val="0"/>
              </a:spcBef>
              <a:spcAft>
                <a:spcPts val="0"/>
              </a:spcAft>
              <a:buClr>
                <a:schemeClr val="dk1"/>
              </a:buClr>
              <a:buSzPts val="2100"/>
              <a:buFont typeface="Calibri"/>
              <a:buChar char="●"/>
            </a:pPr>
            <a:r>
              <a:rPr lang="en-US" sz="2100"/>
              <a:t>Develop and provide the WPR.</a:t>
            </a:r>
            <a:endParaRPr sz="2100"/>
          </a:p>
          <a:p>
            <a:pPr indent="-361950" lvl="0" marL="457200" rtl="0" algn="l">
              <a:spcBef>
                <a:spcPts val="0"/>
              </a:spcBef>
              <a:spcAft>
                <a:spcPts val="0"/>
              </a:spcAft>
              <a:buClr>
                <a:schemeClr val="dk1"/>
              </a:buClr>
              <a:buSzPts val="2100"/>
              <a:buFont typeface="Calibri"/>
              <a:buChar char="●"/>
            </a:pPr>
            <a:r>
              <a:rPr lang="en-US" sz="2100"/>
              <a:t>Decide on Weekly Reinforcers.</a:t>
            </a:r>
            <a:endParaRPr sz="2100"/>
          </a:p>
          <a:p>
            <a:pPr indent="-361950" lvl="0" marL="457200" rtl="0" algn="l">
              <a:spcBef>
                <a:spcPts val="0"/>
              </a:spcBef>
              <a:spcAft>
                <a:spcPts val="0"/>
              </a:spcAft>
              <a:buClr>
                <a:schemeClr val="dk1"/>
              </a:buClr>
              <a:buSzPts val="2100"/>
              <a:buFont typeface="Calibri"/>
              <a:buChar char="●"/>
            </a:pPr>
            <a:r>
              <a:rPr lang="en-US" sz="2100"/>
              <a:t>Provide an introduction and orientation of SSIG  for school personnel, families and students.</a:t>
            </a:r>
            <a:endParaRPr sz="2100"/>
          </a:p>
          <a:p>
            <a:pPr indent="-361950" lvl="0" marL="457200" rtl="0" algn="l">
              <a:spcBef>
                <a:spcPts val="0"/>
              </a:spcBef>
              <a:spcAft>
                <a:spcPts val="0"/>
              </a:spcAft>
              <a:buClr>
                <a:schemeClr val="dk1"/>
              </a:buClr>
              <a:buSzPts val="2100"/>
              <a:buFont typeface="Calibri"/>
              <a:buChar char="●"/>
            </a:pPr>
            <a:r>
              <a:rPr lang="en-US" sz="2100"/>
              <a:t>Generate and use student data to determine baseline goal, self-monitoring, fading, and graduation.</a:t>
            </a:r>
            <a:endParaRPr sz="2100"/>
          </a:p>
          <a:p>
            <a:pPr indent="-361950" lvl="0" marL="457200" rtl="0" algn="l">
              <a:spcBef>
                <a:spcPts val="0"/>
              </a:spcBef>
              <a:spcAft>
                <a:spcPts val="0"/>
              </a:spcAft>
              <a:buClr>
                <a:schemeClr val="dk1"/>
              </a:buClr>
              <a:buSzPts val="2100"/>
              <a:buFont typeface="Calibri"/>
              <a:buChar char="●"/>
            </a:pPr>
            <a:r>
              <a:rPr lang="en-US" sz="2100"/>
              <a:t>Conduct implementation fidelity and social validity checks. </a:t>
            </a:r>
            <a:endParaRPr sz="2100"/>
          </a:p>
          <a:p>
            <a:pPr indent="0" lvl="0" marL="0" rtl="0" algn="l">
              <a:spcBef>
                <a:spcPts val="640"/>
              </a:spcBef>
              <a:spcAft>
                <a:spcPts val="0"/>
              </a:spcAft>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g34c29cddbf7_0_339"/>
          <p:cNvSpPr txBox="1"/>
          <p:nvPr>
            <p:ph type="title"/>
          </p:nvPr>
        </p:nvSpPr>
        <p:spPr>
          <a:xfrm>
            <a:off x="2643718" y="536576"/>
            <a:ext cx="8947200" cy="938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Discussion </a:t>
            </a:r>
            <a:endParaRPr/>
          </a:p>
        </p:txBody>
      </p:sp>
      <p:sp>
        <p:nvSpPr>
          <p:cNvPr id="552" name="Google Shape;552;g34c29cddbf7_0_339"/>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Clr>
                <a:schemeClr val="dk1"/>
              </a:buClr>
              <a:buSzPts val="3000"/>
              <a:buChar char="●"/>
            </a:pPr>
            <a:r>
              <a:rPr lang="en-US" sz="3000">
                <a:solidFill>
                  <a:schemeClr val="dk1"/>
                </a:solidFill>
              </a:rPr>
              <a:t>Decide how your pilot will be structured. </a:t>
            </a:r>
            <a:endParaRPr sz="3000">
              <a:solidFill>
                <a:schemeClr val="dk1"/>
              </a:solidFill>
            </a:endParaRPr>
          </a:p>
          <a:p>
            <a:pPr indent="-419100" lvl="0" marL="457200" rtl="0" algn="l">
              <a:spcBef>
                <a:spcPts val="0"/>
              </a:spcBef>
              <a:spcAft>
                <a:spcPts val="0"/>
              </a:spcAft>
              <a:buClr>
                <a:schemeClr val="dk1"/>
              </a:buClr>
              <a:buSzPts val="3000"/>
              <a:buChar char="●"/>
            </a:pPr>
            <a:r>
              <a:rPr lang="en-US" sz="3000">
                <a:solidFill>
                  <a:schemeClr val="dk1"/>
                </a:solidFill>
              </a:rPr>
              <a:t>Which teachers, grades or departments might be dedicated SSIG pilot implementers? </a:t>
            </a:r>
            <a:endParaRPr sz="3000">
              <a:solidFill>
                <a:schemeClr val="dk1"/>
              </a:solidFill>
            </a:endParaRPr>
          </a:p>
          <a:p>
            <a:pPr indent="-419100" lvl="0" marL="457200" rtl="0" algn="l">
              <a:spcBef>
                <a:spcPts val="0"/>
              </a:spcBef>
              <a:spcAft>
                <a:spcPts val="0"/>
              </a:spcAft>
              <a:buClr>
                <a:schemeClr val="dk1"/>
              </a:buClr>
              <a:buSzPts val="3000"/>
              <a:buChar char="●"/>
            </a:pPr>
            <a:r>
              <a:rPr lang="en-US" sz="3000">
                <a:solidFill>
                  <a:schemeClr val="dk1"/>
                </a:solidFill>
              </a:rPr>
              <a:t>What will your timeline be to begin your pilot?</a:t>
            </a:r>
            <a:endParaRPr sz="30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640"/>
              </a:spcBef>
              <a:spcAft>
                <a:spcPts val="0"/>
              </a:spcAft>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g34c29cddbf7_0_344"/>
          <p:cNvSpPr txBox="1"/>
          <p:nvPr>
            <p:ph type="title"/>
          </p:nvPr>
        </p:nvSpPr>
        <p:spPr>
          <a:xfrm>
            <a:off x="1708151" y="489500"/>
            <a:ext cx="9366900" cy="1234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a:t>
            </a:r>
            <a:endParaRPr/>
          </a:p>
        </p:txBody>
      </p:sp>
      <p:sp>
        <p:nvSpPr>
          <p:cNvPr id="558" name="Google Shape;558;g34c29cddbf7_0_344"/>
          <p:cNvSpPr txBox="1"/>
          <p:nvPr>
            <p:ph idx="1" type="body"/>
          </p:nvPr>
        </p:nvSpPr>
        <p:spPr>
          <a:xfrm>
            <a:off x="812800" y="2133600"/>
            <a:ext cx="5255100" cy="6034800"/>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700"/>
              </a:spcBef>
              <a:spcAft>
                <a:spcPts val="0"/>
              </a:spcAft>
              <a:buClr>
                <a:schemeClr val="dk1"/>
              </a:buClr>
              <a:buSzPts val="3200"/>
              <a:buAutoNum type="arabicPeriod"/>
            </a:pPr>
            <a:r>
              <a:rPr lang="en-US">
                <a:solidFill>
                  <a:schemeClr val="dk1"/>
                </a:solidFill>
              </a:rPr>
              <a:t>What steps do you need to add to your action plan about piloting your SSIG process?</a:t>
            </a:r>
            <a:endParaRPr>
              <a:solidFill>
                <a:schemeClr val="dk1"/>
              </a:solidFill>
            </a:endParaRPr>
          </a:p>
        </p:txBody>
      </p:sp>
      <p:pic>
        <p:nvPicPr>
          <p:cNvPr id="559" name="Google Shape;559;g34c29cddbf7_0_344"/>
          <p:cNvPicPr preferRelativeResize="0"/>
          <p:nvPr/>
        </p:nvPicPr>
        <p:blipFill>
          <a:blip r:embed="rId3">
            <a:alphaModFix/>
          </a:blip>
          <a:stretch>
            <a:fillRect/>
          </a:stretch>
        </p:blipFill>
        <p:spPr>
          <a:xfrm>
            <a:off x="6748639" y="2046975"/>
            <a:ext cx="3761268" cy="399706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g34c29cddbf7_0_354"/>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4200"/>
              <a:t>Evaluate Your SSIG Pilot</a:t>
            </a:r>
            <a:endParaRPr sz="4200"/>
          </a:p>
        </p:txBody>
      </p:sp>
      <p:sp>
        <p:nvSpPr>
          <p:cNvPr id="565" name="Google Shape;565;g34c29cddbf7_0_354"/>
          <p:cNvSpPr txBox="1"/>
          <p:nvPr>
            <p:ph idx="1" type="body"/>
          </p:nvPr>
        </p:nvSpPr>
        <p:spPr>
          <a:xfrm>
            <a:off x="502150" y="1336426"/>
            <a:ext cx="10972800" cy="45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1400"/>
          </a:p>
          <a:p>
            <a:pPr indent="0" lvl="0" marL="0" rtl="0" algn="l">
              <a:spcBef>
                <a:spcPts val="0"/>
              </a:spcBef>
              <a:spcAft>
                <a:spcPts val="0"/>
              </a:spcAft>
              <a:buClr>
                <a:schemeClr val="dk1"/>
              </a:buClr>
              <a:buSzPts val="1100"/>
              <a:buFont typeface="Arial"/>
              <a:buNone/>
            </a:pPr>
            <a:r>
              <a:t/>
            </a:r>
            <a:endParaRPr sz="1400">
              <a:highlight>
                <a:srgbClr val="00FF00"/>
              </a:highlight>
            </a:endParaRPr>
          </a:p>
          <a:p>
            <a:pPr indent="0" lvl="0" marL="0" rtl="0" algn="l">
              <a:spcBef>
                <a:spcPts val="0"/>
              </a:spcBef>
              <a:spcAft>
                <a:spcPts val="0"/>
              </a:spcAft>
              <a:buClr>
                <a:schemeClr val="dk1"/>
              </a:buClr>
              <a:buSzPts val="1100"/>
              <a:buFont typeface="Arial"/>
              <a:buNone/>
            </a:pPr>
            <a:r>
              <a:rPr lang="en-US" sz="3000"/>
              <a:t> </a:t>
            </a:r>
            <a:r>
              <a:rPr lang="en-US" sz="3100"/>
              <a:t>Data to collect, analyze and use to evaluation your SSIG pilot include: </a:t>
            </a:r>
            <a:endParaRPr sz="3100"/>
          </a:p>
          <a:p>
            <a:pPr indent="-425450" lvl="0" marL="457200" rtl="0" algn="l">
              <a:spcBef>
                <a:spcPts val="0"/>
              </a:spcBef>
              <a:spcAft>
                <a:spcPts val="0"/>
              </a:spcAft>
              <a:buClr>
                <a:schemeClr val="dk1"/>
              </a:buClr>
              <a:buSzPts val="3100"/>
              <a:buFont typeface="Calibri"/>
              <a:buChar char="●"/>
            </a:pPr>
            <a:r>
              <a:rPr lang="en-US" sz="3100"/>
              <a:t>Fidelity of Implementation</a:t>
            </a:r>
            <a:endParaRPr sz="3100"/>
          </a:p>
          <a:p>
            <a:pPr indent="-425450" lvl="0" marL="457200" rtl="0" algn="l">
              <a:spcBef>
                <a:spcPts val="0"/>
              </a:spcBef>
              <a:spcAft>
                <a:spcPts val="0"/>
              </a:spcAft>
              <a:buClr>
                <a:schemeClr val="dk1"/>
              </a:buClr>
              <a:buSzPts val="3100"/>
              <a:buFont typeface="Calibri"/>
              <a:buChar char="●"/>
            </a:pPr>
            <a:r>
              <a:rPr lang="en-US" sz="3100"/>
              <a:t>Team Process </a:t>
            </a:r>
            <a:endParaRPr sz="3100"/>
          </a:p>
          <a:p>
            <a:pPr indent="-425450" lvl="0" marL="457200" rtl="0" algn="l">
              <a:spcBef>
                <a:spcPts val="0"/>
              </a:spcBef>
              <a:spcAft>
                <a:spcPts val="0"/>
              </a:spcAft>
              <a:buClr>
                <a:schemeClr val="dk1"/>
              </a:buClr>
              <a:buSzPts val="3100"/>
              <a:buFont typeface="Calibri"/>
              <a:buChar char="●"/>
            </a:pPr>
            <a:r>
              <a:rPr lang="en-US" sz="3100"/>
              <a:t>Social Validity</a:t>
            </a:r>
            <a:endParaRPr sz="3100"/>
          </a:p>
          <a:p>
            <a:pPr indent="-425450" lvl="0" marL="457200" rtl="0" algn="l">
              <a:spcBef>
                <a:spcPts val="0"/>
              </a:spcBef>
              <a:spcAft>
                <a:spcPts val="0"/>
              </a:spcAft>
              <a:buClr>
                <a:schemeClr val="dk1"/>
              </a:buClr>
              <a:buSzPts val="3100"/>
              <a:buFont typeface="Calibri"/>
              <a:buChar char="●"/>
            </a:pPr>
            <a:r>
              <a:rPr lang="en-US" sz="3100"/>
              <a:t>End of session/year evaluation </a:t>
            </a:r>
            <a:endParaRPr sz="3100"/>
          </a:p>
          <a:p>
            <a:pPr indent="0" lvl="0" marL="0" rtl="0" algn="l">
              <a:spcBef>
                <a:spcPts val="0"/>
              </a:spcBef>
              <a:spcAft>
                <a:spcPts val="0"/>
              </a:spcAft>
              <a:buClr>
                <a:schemeClr val="dk1"/>
              </a:buClr>
              <a:buSzPts val="1100"/>
              <a:buFont typeface="Arial"/>
              <a:buNone/>
            </a:pPr>
            <a:r>
              <a:t/>
            </a:r>
            <a:endParaRPr sz="1400"/>
          </a:p>
          <a:p>
            <a:pPr indent="0" lvl="0" marL="0" rtl="0" algn="l">
              <a:spcBef>
                <a:spcPts val="64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256" name="Shape 256"/>
        <p:cNvGrpSpPr/>
        <p:nvPr/>
      </p:nvGrpSpPr>
      <p:grpSpPr>
        <a:xfrm>
          <a:off x="0" y="0"/>
          <a:ext cx="0" cy="0"/>
          <a:chOff x="0" y="0"/>
          <a:chExt cx="0" cy="0"/>
        </a:xfrm>
      </p:grpSpPr>
      <p:sp>
        <p:nvSpPr>
          <p:cNvPr id="257" name="Google Shape;257;p6"/>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Attention Signal</a:t>
            </a:r>
            <a:endParaRPr/>
          </a:p>
        </p:txBody>
      </p:sp>
      <p:sp>
        <p:nvSpPr>
          <p:cNvPr id="258" name="Google Shape;258;p6"/>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g34c29cddbf7_0_359"/>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Common Implementation Errors</a:t>
            </a:r>
            <a:endParaRPr/>
          </a:p>
        </p:txBody>
      </p:sp>
      <p:sp>
        <p:nvSpPr>
          <p:cNvPr id="571" name="Google Shape;571;g34c29cddbf7_0_359"/>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412750" lvl="0" marL="457200" rtl="0" algn="l">
              <a:spcBef>
                <a:spcPts val="0"/>
              </a:spcBef>
              <a:spcAft>
                <a:spcPts val="0"/>
              </a:spcAft>
              <a:buClr>
                <a:schemeClr val="dk1"/>
              </a:buClr>
              <a:buSzPts val="2900"/>
              <a:buFont typeface="Calibri"/>
              <a:buChar char="●"/>
            </a:pPr>
            <a:r>
              <a:rPr lang="en-US" sz="2900"/>
              <a:t>Baseline data not collected prior to implementation</a:t>
            </a:r>
            <a:endParaRPr sz="2900"/>
          </a:p>
          <a:p>
            <a:pPr indent="-412750" lvl="0" marL="457200" rtl="0" algn="l">
              <a:spcBef>
                <a:spcPts val="0"/>
              </a:spcBef>
              <a:spcAft>
                <a:spcPts val="0"/>
              </a:spcAft>
              <a:buClr>
                <a:schemeClr val="dk1"/>
              </a:buClr>
              <a:buSzPts val="2900"/>
              <a:buFont typeface="Calibri"/>
              <a:buChar char="●"/>
            </a:pPr>
            <a:r>
              <a:rPr lang="en-US" sz="2900"/>
              <a:t>All teachers are not completing the WPR</a:t>
            </a:r>
            <a:endParaRPr sz="2900"/>
          </a:p>
          <a:p>
            <a:pPr indent="-412750" lvl="0" marL="457200" rtl="0" algn="l">
              <a:spcBef>
                <a:spcPts val="0"/>
              </a:spcBef>
              <a:spcAft>
                <a:spcPts val="0"/>
              </a:spcAft>
              <a:buClr>
                <a:schemeClr val="dk1"/>
              </a:buClr>
              <a:buSzPts val="2900"/>
              <a:buFont typeface="Calibri"/>
              <a:buChar char="●"/>
            </a:pPr>
            <a:r>
              <a:rPr lang="en-US" sz="2900"/>
              <a:t>Teacher neglecting to provide feedback when marking WPR</a:t>
            </a:r>
            <a:endParaRPr sz="2900"/>
          </a:p>
          <a:p>
            <a:pPr indent="-412750" lvl="0" marL="457200" rtl="0" algn="l">
              <a:spcBef>
                <a:spcPts val="0"/>
              </a:spcBef>
              <a:spcAft>
                <a:spcPts val="0"/>
              </a:spcAft>
              <a:buClr>
                <a:schemeClr val="dk1"/>
              </a:buClr>
              <a:buSzPts val="2900"/>
              <a:buFont typeface="Calibri"/>
              <a:buChar char="●"/>
            </a:pPr>
            <a:r>
              <a:rPr lang="en-US" sz="2900"/>
              <a:t>Negative comments written on WPR by staff or parents</a:t>
            </a:r>
            <a:endParaRPr sz="2900"/>
          </a:p>
          <a:p>
            <a:pPr indent="-412750" lvl="0" marL="457200" rtl="0" algn="l">
              <a:spcBef>
                <a:spcPts val="0"/>
              </a:spcBef>
              <a:spcAft>
                <a:spcPts val="0"/>
              </a:spcAft>
              <a:buClr>
                <a:schemeClr val="dk1"/>
              </a:buClr>
              <a:buSzPts val="2900"/>
              <a:buFont typeface="Calibri"/>
              <a:buChar char="●"/>
            </a:pPr>
            <a:r>
              <a:rPr lang="en-US" sz="2900"/>
              <a:t>WPR is not returned from home. </a:t>
            </a:r>
            <a:endParaRPr sz="2900"/>
          </a:p>
          <a:p>
            <a:pPr indent="-412750" lvl="0" marL="457200" rtl="0" algn="l">
              <a:spcBef>
                <a:spcPts val="0"/>
              </a:spcBef>
              <a:spcAft>
                <a:spcPts val="0"/>
              </a:spcAft>
              <a:buClr>
                <a:schemeClr val="dk1"/>
              </a:buClr>
              <a:buSzPts val="2900"/>
              <a:buFont typeface="Calibri"/>
              <a:buChar char="●"/>
            </a:pPr>
            <a:r>
              <a:rPr lang="en-US" sz="2900"/>
              <a:t>Social Skills lessons did not include critical components. </a:t>
            </a:r>
            <a:endParaRPr sz="2900"/>
          </a:p>
          <a:p>
            <a:pPr indent="-412750" lvl="0" marL="457200" rtl="0" algn="l">
              <a:spcBef>
                <a:spcPts val="0"/>
              </a:spcBef>
              <a:spcAft>
                <a:spcPts val="0"/>
              </a:spcAft>
              <a:buClr>
                <a:schemeClr val="dk1"/>
              </a:buClr>
              <a:buSzPts val="2900"/>
              <a:buFont typeface="Calibri"/>
              <a:buChar char="●"/>
            </a:pPr>
            <a:r>
              <a:rPr lang="en-US" sz="2900"/>
              <a:t>Social Skills deficits were not accurately accessed. </a:t>
            </a:r>
            <a:endParaRPr sz="2900"/>
          </a:p>
          <a:p>
            <a:pPr indent="0" lvl="0" marL="0" rtl="0" algn="l">
              <a:spcBef>
                <a:spcPts val="640"/>
              </a:spcBef>
              <a:spcAft>
                <a:spcPts val="0"/>
              </a:spcAft>
              <a:buNone/>
            </a:pPr>
            <a:r>
              <a:t/>
            </a:r>
            <a:endParaRPr sz="290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g34c29cddbf7_0_364"/>
          <p:cNvSpPr txBox="1"/>
          <p:nvPr>
            <p:ph type="title"/>
          </p:nvPr>
        </p:nvSpPr>
        <p:spPr>
          <a:xfrm>
            <a:off x="561000" y="274625"/>
            <a:ext cx="11021700" cy="114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3600"/>
              <a:t>Implementation errors during the team monitoring process</a:t>
            </a:r>
            <a:endParaRPr sz="3600"/>
          </a:p>
        </p:txBody>
      </p:sp>
      <p:sp>
        <p:nvSpPr>
          <p:cNvPr id="577" name="Google Shape;577;g34c29cddbf7_0_364"/>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SzPts val="3000"/>
              <a:buAutoNum type="arabicPeriod"/>
            </a:pPr>
            <a:r>
              <a:rPr lang="en-US" sz="3000"/>
              <a:t>The Pre-Meeting Organizer was not provided for the team. </a:t>
            </a:r>
            <a:endParaRPr sz="3000"/>
          </a:p>
          <a:p>
            <a:pPr indent="0" lvl="0" marL="457200" rtl="0" algn="l">
              <a:spcBef>
                <a:spcPts val="0"/>
              </a:spcBef>
              <a:spcAft>
                <a:spcPts val="0"/>
              </a:spcAft>
              <a:buNone/>
            </a:pPr>
            <a:r>
              <a:t/>
            </a:r>
            <a:endParaRPr sz="3000"/>
          </a:p>
          <a:p>
            <a:pPr indent="-419100" lvl="0" marL="457200" rtl="0" algn="l">
              <a:spcBef>
                <a:spcPts val="0"/>
              </a:spcBef>
              <a:spcAft>
                <a:spcPts val="0"/>
              </a:spcAft>
              <a:buSzPts val="3000"/>
              <a:buAutoNum type="arabicPeriod"/>
            </a:pPr>
            <a:r>
              <a:rPr lang="en-US" sz="3000"/>
              <a:t>The Team did not have access to individual student graphs for students with questionable or poor responses.</a:t>
            </a:r>
            <a:endParaRPr sz="3000"/>
          </a:p>
          <a:p>
            <a:pPr indent="0" lvl="0" marL="457200" rtl="0" algn="l">
              <a:spcBef>
                <a:spcPts val="0"/>
              </a:spcBef>
              <a:spcAft>
                <a:spcPts val="0"/>
              </a:spcAft>
              <a:buNone/>
            </a:pPr>
            <a:r>
              <a:rPr lang="en-US" sz="3000"/>
              <a:t> </a:t>
            </a:r>
            <a:endParaRPr sz="3000"/>
          </a:p>
          <a:p>
            <a:pPr indent="-419100" lvl="0" marL="457200" rtl="0" algn="l">
              <a:spcBef>
                <a:spcPts val="0"/>
              </a:spcBef>
              <a:spcAft>
                <a:spcPts val="0"/>
              </a:spcAft>
              <a:buSzPts val="3000"/>
              <a:buAutoNum type="arabicPeriod"/>
            </a:pPr>
            <a:r>
              <a:rPr lang="en-US" sz="3000"/>
              <a:t>Lack of participation and/or follow through with roles may also surface as a struggle during the pilot.  </a:t>
            </a:r>
            <a:endParaRPr sz="30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g34c29cddbf7_0_369"/>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1100">
                <a:latin typeface="Arial"/>
                <a:ea typeface="Arial"/>
                <a:cs typeface="Arial"/>
                <a:sym typeface="Arial"/>
              </a:rPr>
              <a:t> </a:t>
            </a:r>
            <a:r>
              <a:rPr b="1" lang="en-US" sz="4300"/>
              <a:t>Monitor Social Validity of SSIG Pilot </a:t>
            </a:r>
            <a:endParaRPr b="1" sz="4300"/>
          </a:p>
          <a:p>
            <a:pPr indent="0" lvl="0" marL="0" rtl="0" algn="ctr">
              <a:spcBef>
                <a:spcPts val="0"/>
              </a:spcBef>
              <a:spcAft>
                <a:spcPts val="0"/>
              </a:spcAft>
              <a:buNone/>
            </a:pPr>
            <a:r>
              <a:t/>
            </a:r>
            <a:endParaRPr/>
          </a:p>
        </p:txBody>
      </p:sp>
      <p:sp>
        <p:nvSpPr>
          <p:cNvPr id="583" name="Google Shape;583;g34c29cddbf7_0_369"/>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419100" lvl="0" marL="457200" rtl="0" algn="l">
              <a:lnSpc>
                <a:spcPct val="115000"/>
              </a:lnSpc>
              <a:spcBef>
                <a:spcPts val="0"/>
              </a:spcBef>
              <a:spcAft>
                <a:spcPts val="0"/>
              </a:spcAft>
              <a:buSzPts val="3000"/>
              <a:buChar char="•"/>
            </a:pPr>
            <a:r>
              <a:rPr lang="en-US" sz="3000"/>
              <a:t>So</a:t>
            </a:r>
            <a:r>
              <a:rPr lang="en-US" sz="3000"/>
              <a:t>cial validity should focus on if the goals, the intervention process and outcomes are acceptable.</a:t>
            </a:r>
            <a:endParaRPr sz="3000"/>
          </a:p>
          <a:p>
            <a:pPr indent="0" lvl="0" marL="457200" rtl="0" algn="l">
              <a:lnSpc>
                <a:spcPct val="115000"/>
              </a:lnSpc>
              <a:spcBef>
                <a:spcPts val="0"/>
              </a:spcBef>
              <a:spcAft>
                <a:spcPts val="0"/>
              </a:spcAft>
              <a:buNone/>
            </a:pPr>
            <a:r>
              <a:t/>
            </a:r>
            <a:endParaRPr sz="3000"/>
          </a:p>
          <a:p>
            <a:pPr indent="-419100" lvl="0" marL="457200" rtl="0" algn="l">
              <a:lnSpc>
                <a:spcPct val="115000"/>
              </a:lnSpc>
              <a:spcBef>
                <a:spcPts val="0"/>
              </a:spcBef>
              <a:spcAft>
                <a:spcPts val="0"/>
              </a:spcAft>
              <a:buSzPts val="3000"/>
              <a:buChar char="•"/>
            </a:pPr>
            <a:r>
              <a:rPr lang="en-US" sz="3000"/>
              <a:t>Teacher, parent and student social validity surveys provide the team with perspectives about the satisfaction of SSIG.</a:t>
            </a:r>
            <a:endParaRPr sz="3000"/>
          </a:p>
          <a:p>
            <a:pPr indent="0" lvl="0" marL="457200" rtl="0" algn="l">
              <a:lnSpc>
                <a:spcPct val="115000"/>
              </a:lnSpc>
              <a:spcBef>
                <a:spcPts val="0"/>
              </a:spcBef>
              <a:spcAft>
                <a:spcPts val="0"/>
              </a:spcAft>
              <a:buNone/>
            </a:pPr>
            <a:r>
              <a:rPr lang="en-US" sz="3000"/>
              <a:t> </a:t>
            </a:r>
            <a:endParaRPr sz="3000"/>
          </a:p>
          <a:p>
            <a:pPr indent="-419100" lvl="0" marL="457200" rtl="0" algn="l">
              <a:lnSpc>
                <a:spcPct val="115000"/>
              </a:lnSpc>
              <a:spcBef>
                <a:spcPts val="0"/>
              </a:spcBef>
              <a:spcAft>
                <a:spcPts val="0"/>
              </a:spcAft>
              <a:buSzPts val="3000"/>
              <a:buChar char="•"/>
            </a:pPr>
            <a:r>
              <a:rPr lang="en-US" sz="3000"/>
              <a:t>Positive testimonials gained via social validity surveys could prove to be powerful motivator  </a:t>
            </a:r>
            <a:endParaRPr sz="300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g34c29cddbf7_0_374"/>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Steps after Pilot Completion</a:t>
            </a:r>
            <a:endParaRPr/>
          </a:p>
        </p:txBody>
      </p:sp>
      <p:sp>
        <p:nvSpPr>
          <p:cNvPr id="589" name="Google Shape;589;g34c29cddbf7_0_374"/>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SzPts val="3000"/>
              <a:buChar char="•"/>
            </a:pPr>
            <a:r>
              <a:rPr lang="en-US" sz="3000"/>
              <a:t>The team will </a:t>
            </a:r>
            <a:r>
              <a:rPr lang="en-US" sz="3000"/>
              <a:t> analyze all the information to make decisions about full implementation.</a:t>
            </a:r>
            <a:endParaRPr sz="3000"/>
          </a:p>
          <a:p>
            <a:pPr indent="-419100" lvl="0" marL="457200" rtl="0" algn="l">
              <a:spcBef>
                <a:spcPts val="0"/>
              </a:spcBef>
              <a:spcAft>
                <a:spcPts val="0"/>
              </a:spcAft>
              <a:buSzPts val="3000"/>
              <a:buChar char="•"/>
            </a:pPr>
            <a:r>
              <a:rPr lang="en-US" sz="3000"/>
              <a:t> Weaknesses identified during the pilot assessment should be used to make revisions to systems and essential features of SSIG. </a:t>
            </a:r>
            <a:endParaRPr sz="3000"/>
          </a:p>
          <a:p>
            <a:pPr indent="-419100" lvl="0" marL="457200" rtl="0" algn="l">
              <a:spcBef>
                <a:spcPts val="0"/>
              </a:spcBef>
              <a:spcAft>
                <a:spcPts val="0"/>
              </a:spcAft>
              <a:buSzPts val="3000"/>
              <a:buChar char="•"/>
            </a:pPr>
            <a:r>
              <a:rPr lang="en-US" sz="3000"/>
              <a:t>Strengths and positive responses can be used in professional development for all staff, families and students. </a:t>
            </a:r>
            <a:endParaRPr sz="3000"/>
          </a:p>
          <a:p>
            <a:pPr indent="-419100" lvl="0" marL="457200" rtl="0" algn="l">
              <a:spcBef>
                <a:spcPts val="0"/>
              </a:spcBef>
              <a:spcAft>
                <a:spcPts val="0"/>
              </a:spcAft>
              <a:buSzPts val="3000"/>
              <a:buChar char="•"/>
            </a:pPr>
            <a:r>
              <a:rPr lang="en-US" sz="3000"/>
              <a:t>Documents developed, such as the WPR, may be revised and made accessible to all staff.</a:t>
            </a:r>
            <a:endParaRPr sz="3000"/>
          </a:p>
          <a:p>
            <a:pPr indent="0" lvl="0" marL="0" rtl="0" algn="l">
              <a:spcBef>
                <a:spcPts val="0"/>
              </a:spcBef>
              <a:spcAft>
                <a:spcPts val="0"/>
              </a:spcAft>
              <a:buClr>
                <a:schemeClr val="dk1"/>
              </a:buClr>
              <a:buSzPts val="1100"/>
              <a:buFont typeface="Arial"/>
              <a:buNone/>
            </a:pPr>
            <a:r>
              <a:rPr lang="en-US" sz="1400">
                <a:highlight>
                  <a:srgbClr val="00FF00"/>
                </a:highlight>
              </a:rPr>
              <a:t> </a:t>
            </a:r>
            <a:endParaRPr sz="1400">
              <a:highlight>
                <a:srgbClr val="00FF00"/>
              </a:highlight>
            </a:endParaRPr>
          </a:p>
          <a:p>
            <a:pPr indent="0" lvl="0" marL="457200" rtl="0" algn="l">
              <a:spcBef>
                <a:spcPts val="0"/>
              </a:spcBef>
              <a:spcAft>
                <a:spcPts val="0"/>
              </a:spcAft>
              <a:buClr>
                <a:schemeClr val="dk1"/>
              </a:buClr>
              <a:buSzPts val="1100"/>
              <a:buFont typeface="Arial"/>
              <a:buNone/>
            </a:pPr>
            <a:r>
              <a:t/>
            </a:r>
            <a:endParaRPr sz="1400"/>
          </a:p>
          <a:p>
            <a:pPr indent="0" lvl="0" marL="0" rtl="0" algn="l">
              <a:spcBef>
                <a:spcPts val="640"/>
              </a:spcBef>
              <a:spcAft>
                <a:spcPts val="0"/>
              </a:spcAft>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g34c29cddbf7_0_379"/>
          <p:cNvSpPr txBox="1"/>
          <p:nvPr>
            <p:ph type="title"/>
          </p:nvPr>
        </p:nvSpPr>
        <p:spPr>
          <a:xfrm>
            <a:off x="2643718" y="536576"/>
            <a:ext cx="8947200" cy="938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 Discussion </a:t>
            </a:r>
            <a:endParaRPr/>
          </a:p>
        </p:txBody>
      </p:sp>
      <p:sp>
        <p:nvSpPr>
          <p:cNvPr id="595" name="Google Shape;595;g34c29cddbf7_0_379"/>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438150" lvl="0" marL="457200" rtl="0" algn="l">
              <a:spcBef>
                <a:spcPts val="0"/>
              </a:spcBef>
              <a:spcAft>
                <a:spcPts val="0"/>
              </a:spcAft>
              <a:buClr>
                <a:schemeClr val="dk1"/>
              </a:buClr>
              <a:buSzPts val="3300"/>
              <a:buAutoNum type="arabicPeriod"/>
            </a:pPr>
            <a:r>
              <a:rPr lang="en-US" sz="3300">
                <a:solidFill>
                  <a:schemeClr val="dk1"/>
                </a:solidFill>
              </a:rPr>
              <a:t>R</a:t>
            </a:r>
            <a:r>
              <a:rPr lang="en-US" sz="3300">
                <a:solidFill>
                  <a:schemeClr val="dk1"/>
                </a:solidFill>
              </a:rPr>
              <a:t>eview the evaluation data from your pilot.</a:t>
            </a:r>
            <a:endParaRPr sz="3300">
              <a:solidFill>
                <a:schemeClr val="dk1"/>
              </a:solidFill>
            </a:endParaRPr>
          </a:p>
          <a:p>
            <a:pPr indent="0" lvl="0" marL="457200" rtl="0" algn="l">
              <a:spcBef>
                <a:spcPts val="0"/>
              </a:spcBef>
              <a:spcAft>
                <a:spcPts val="0"/>
              </a:spcAft>
              <a:buNone/>
            </a:pPr>
            <a:r>
              <a:t/>
            </a:r>
            <a:endParaRPr sz="3300">
              <a:solidFill>
                <a:schemeClr val="dk1"/>
              </a:solidFill>
            </a:endParaRPr>
          </a:p>
          <a:p>
            <a:pPr indent="-438150" lvl="0" marL="457200" rtl="0" algn="l">
              <a:spcBef>
                <a:spcPts val="0"/>
              </a:spcBef>
              <a:spcAft>
                <a:spcPts val="0"/>
              </a:spcAft>
              <a:buClr>
                <a:schemeClr val="dk1"/>
              </a:buClr>
              <a:buSzPts val="3300"/>
              <a:buAutoNum type="arabicPeriod"/>
            </a:pPr>
            <a:r>
              <a:rPr lang="en-US" sz="3300">
                <a:solidFill>
                  <a:schemeClr val="dk1"/>
                </a:solidFill>
              </a:rPr>
              <a:t>Discuss successes and challenges.  </a:t>
            </a:r>
            <a:endParaRPr sz="3300">
              <a:solidFill>
                <a:schemeClr val="dk1"/>
              </a:solidFill>
            </a:endParaRPr>
          </a:p>
          <a:p>
            <a:pPr indent="0" lvl="0" marL="457200" rtl="0" algn="l">
              <a:spcBef>
                <a:spcPts val="0"/>
              </a:spcBef>
              <a:spcAft>
                <a:spcPts val="0"/>
              </a:spcAft>
              <a:buNone/>
            </a:pPr>
            <a:r>
              <a:t/>
            </a:r>
            <a:endParaRPr sz="3300">
              <a:solidFill>
                <a:schemeClr val="dk1"/>
              </a:solidFill>
            </a:endParaRPr>
          </a:p>
          <a:p>
            <a:pPr indent="-438150" lvl="0" marL="457200" rtl="0" algn="l">
              <a:spcBef>
                <a:spcPts val="0"/>
              </a:spcBef>
              <a:spcAft>
                <a:spcPts val="0"/>
              </a:spcAft>
              <a:buClr>
                <a:schemeClr val="dk1"/>
              </a:buClr>
              <a:buSzPts val="3300"/>
              <a:buAutoNum type="arabicPeriod"/>
            </a:pPr>
            <a:r>
              <a:rPr lang="en-US" sz="3300">
                <a:solidFill>
                  <a:schemeClr val="dk1"/>
                </a:solidFill>
              </a:rPr>
              <a:t>Determine if all the essential features of SSIG were implemented.</a:t>
            </a:r>
            <a:endParaRPr sz="3300">
              <a:solidFill>
                <a:schemeClr val="dk1"/>
              </a:solidFill>
            </a:endParaRPr>
          </a:p>
          <a:p>
            <a:pPr indent="0" lvl="0" marL="457200" rtl="0" algn="l">
              <a:spcBef>
                <a:spcPts val="0"/>
              </a:spcBef>
              <a:spcAft>
                <a:spcPts val="0"/>
              </a:spcAft>
              <a:buNone/>
            </a:pPr>
            <a:r>
              <a:t/>
            </a:r>
            <a:endParaRPr sz="3300">
              <a:solidFill>
                <a:schemeClr val="dk1"/>
              </a:solidFill>
            </a:endParaRPr>
          </a:p>
          <a:p>
            <a:pPr indent="-438150" lvl="0" marL="457200" rtl="0" algn="l">
              <a:spcBef>
                <a:spcPts val="0"/>
              </a:spcBef>
              <a:spcAft>
                <a:spcPts val="0"/>
              </a:spcAft>
              <a:buClr>
                <a:schemeClr val="dk1"/>
              </a:buClr>
              <a:buSzPts val="3300"/>
              <a:buAutoNum type="arabicPeriod"/>
            </a:pPr>
            <a:r>
              <a:rPr lang="en-US" sz="3300">
                <a:solidFill>
                  <a:schemeClr val="dk1"/>
                </a:solidFill>
              </a:rPr>
              <a:t>Identify specific steps needed for full implementation </a:t>
            </a:r>
            <a:endParaRPr sz="3300">
              <a:solidFill>
                <a:schemeClr val="dk1"/>
              </a:solidFill>
              <a:latin typeface="Arial"/>
              <a:ea typeface="Arial"/>
              <a:cs typeface="Arial"/>
              <a:sym typeface="Arial"/>
            </a:endParaRPr>
          </a:p>
          <a:p>
            <a:pPr indent="0" lvl="0" marL="0" rtl="0" algn="l">
              <a:spcBef>
                <a:spcPts val="640"/>
              </a:spcBef>
              <a:spcAft>
                <a:spcPts val="0"/>
              </a:spcAft>
              <a:buNone/>
            </a:pPr>
            <a:r>
              <a:t/>
            </a:r>
            <a:endParaRPr sz="33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g34c29cddbf7_0_19"/>
          <p:cNvSpPr txBox="1"/>
          <p:nvPr>
            <p:ph type="title"/>
          </p:nvPr>
        </p:nvSpPr>
        <p:spPr>
          <a:xfrm>
            <a:off x="812800" y="229400"/>
            <a:ext cx="10438200" cy="1047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Next Steps</a:t>
            </a:r>
            <a:endParaRPr/>
          </a:p>
        </p:txBody>
      </p:sp>
      <p:sp>
        <p:nvSpPr>
          <p:cNvPr id="601" name="Google Shape;601;g34c29cddbf7_0_19"/>
          <p:cNvSpPr txBox="1"/>
          <p:nvPr>
            <p:ph idx="1" type="body"/>
          </p:nvPr>
        </p:nvSpPr>
        <p:spPr>
          <a:xfrm>
            <a:off x="236425" y="1527900"/>
            <a:ext cx="11434500" cy="6034800"/>
          </a:xfrm>
          <a:prstGeom prst="rect">
            <a:avLst/>
          </a:prstGeom>
          <a:noFill/>
          <a:ln>
            <a:noFill/>
          </a:ln>
        </p:spPr>
        <p:txBody>
          <a:bodyPr anchorCtr="0" anchor="t" bIns="91425" lIns="91425" spcFirstLastPara="1" rIns="91425" wrap="square" tIns="91425">
            <a:noAutofit/>
          </a:bodyPr>
          <a:lstStyle/>
          <a:p>
            <a:pPr indent="0" lvl="0" marL="241300" rtl="0" algn="l">
              <a:spcBef>
                <a:spcPts val="640"/>
              </a:spcBef>
              <a:spcAft>
                <a:spcPts val="0"/>
              </a:spcAft>
              <a:buClr>
                <a:srgbClr val="FF0000"/>
              </a:buClr>
              <a:buSzPts val="3200"/>
              <a:buFont typeface="Arial"/>
              <a:buNone/>
            </a:pPr>
            <a:r>
              <a:rPr lang="en-US"/>
              <a:t>Based on your pilot, determine if any revisions to your SSIG systems, data process or practices are needed. </a:t>
            </a:r>
            <a:endParaRPr/>
          </a:p>
          <a:p>
            <a:pPr indent="0" lvl="0" marL="241300" rtl="0" algn="l">
              <a:spcBef>
                <a:spcPts val="640"/>
              </a:spcBef>
              <a:spcAft>
                <a:spcPts val="0"/>
              </a:spcAft>
              <a:buClr>
                <a:srgbClr val="FF0000"/>
              </a:buClr>
              <a:buSzPts val="3200"/>
              <a:buFont typeface="Arial"/>
              <a:buNone/>
            </a:pPr>
            <a:r>
              <a:rPr lang="en-US"/>
              <a:t>Add steps to your action plan and determine timeline for completion prior to full implementation.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605" name="Shape 605"/>
        <p:cNvGrpSpPr/>
        <p:nvPr/>
      </p:nvGrpSpPr>
      <p:grpSpPr>
        <a:xfrm>
          <a:off x="0" y="0"/>
          <a:ext cx="0" cy="0"/>
          <a:chOff x="0" y="0"/>
          <a:chExt cx="0" cy="0"/>
        </a:xfrm>
      </p:grpSpPr>
      <p:sp>
        <p:nvSpPr>
          <p:cNvPr id="606" name="Google Shape;606;g34c29cddbf7_0_24"/>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Closing</a:t>
            </a:r>
            <a:endParaRPr/>
          </a:p>
        </p:txBody>
      </p:sp>
      <p:sp>
        <p:nvSpPr>
          <p:cNvPr id="607" name="Google Shape;607;g34c29cddbf7_0_24"/>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0" lvl="0" marL="0" rtl="0" algn="l">
              <a:spcBef>
                <a:spcPts val="640"/>
              </a:spcBef>
              <a:spcAft>
                <a:spcPts val="0"/>
              </a:spcAft>
              <a:buNone/>
            </a:pPr>
            <a:r>
              <a:rPr lang="en-US"/>
              <a:t>Depending on the needs of your building, discuss what additional training is needed.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g34c29cddbf7_0_384"/>
          <p:cNvSpPr txBox="1"/>
          <p:nvPr>
            <p:ph type="title"/>
          </p:nvPr>
        </p:nvSpPr>
        <p:spPr>
          <a:xfrm>
            <a:off x="1981200" y="274637"/>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References</a:t>
            </a:r>
            <a:endParaRPr/>
          </a:p>
        </p:txBody>
      </p:sp>
      <p:sp>
        <p:nvSpPr>
          <p:cNvPr id="613" name="Google Shape;613;g34c29cddbf7_0_384"/>
          <p:cNvSpPr txBox="1"/>
          <p:nvPr>
            <p:ph idx="1" type="body"/>
          </p:nvPr>
        </p:nvSpPr>
        <p:spPr>
          <a:xfrm>
            <a:off x="419525" y="1600200"/>
            <a:ext cx="11577900" cy="4526100"/>
          </a:xfrm>
          <a:prstGeom prst="rect">
            <a:avLst/>
          </a:prstGeom>
          <a:no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Bierman, K. L. (2004). </a:t>
            </a:r>
            <a:r>
              <a:rPr i="1" lang="en-US" sz="1200">
                <a:highlight>
                  <a:srgbClr val="FFFFFF"/>
                </a:highlight>
              </a:rPr>
              <a:t>Peer Rejection: Developmental Processes and Intervention Strategies</a:t>
            </a:r>
            <a:r>
              <a:rPr lang="en-US" sz="1200">
                <a:highlight>
                  <a:srgbClr val="FFFFFF"/>
                </a:highlight>
              </a:rPr>
              <a:t>. Guildford.</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Caprara, G. V., Barbaranelli, C., Pastorelli, C., Bandura, A., &amp; Zimbardo, P. G. (2000). Prosocial foundations of children's academic achievement. </a:t>
            </a:r>
            <a:r>
              <a:rPr i="1" lang="en-US" sz="1200">
                <a:highlight>
                  <a:srgbClr val="FFFFFF"/>
                </a:highlight>
              </a:rPr>
              <a:t>Psychological Science</a:t>
            </a:r>
            <a:r>
              <a:rPr lang="en-US" sz="1200">
                <a:highlight>
                  <a:srgbClr val="FFFFFF"/>
                </a:highlight>
              </a:rPr>
              <a:t>, 11, 302– 306. </a:t>
            </a:r>
            <a:r>
              <a:rPr lang="en-US" sz="1200">
                <a:highlight>
                  <a:srgbClr val="FFFFFF"/>
                </a:highlight>
                <a:uFill>
                  <a:noFill/>
                </a:uFill>
                <a:hlinkClick r:id="rId3"/>
              </a:rPr>
              <a:t>https://doi.org/10.1111/1467‐9280.00260</a:t>
            </a:r>
            <a:endParaRPr sz="1200">
              <a:highlight>
                <a:srgbClr val="FAFAFA"/>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DiPerna, J. C., &amp; Elliott, S. N. (1999). Development and validation of the academic competence evaluation scales. </a:t>
            </a:r>
            <a:r>
              <a:rPr i="1" lang="en-US" sz="1200">
                <a:highlight>
                  <a:srgbClr val="FFFFFF"/>
                </a:highlight>
              </a:rPr>
              <a:t>Journal of Psychoeducational Assessment</a:t>
            </a:r>
            <a:r>
              <a:rPr lang="en-US" sz="1200">
                <a:highlight>
                  <a:srgbClr val="FFFFFF"/>
                </a:highlight>
              </a:rPr>
              <a:t>, 17, 207– 225. </a:t>
            </a:r>
            <a:r>
              <a:rPr lang="en-US" sz="1200">
                <a:highlight>
                  <a:srgbClr val="FFFFFF"/>
                </a:highlight>
                <a:uFill>
                  <a:noFill/>
                </a:uFill>
                <a:hlinkClick r:id="rId4"/>
              </a:rPr>
              <a:t>https://doi.org/10.1177/073428299901700302</a:t>
            </a:r>
            <a:endParaRPr sz="1200">
              <a:highlight>
                <a:srgbClr val="FAFAFA"/>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AFAFA"/>
                </a:highlight>
              </a:rPr>
              <a:t>Green, R. (2014). The Explosive Child.Harper</a:t>
            </a:r>
            <a:endParaRPr sz="1200">
              <a:highlight>
                <a:srgbClr val="FAFAFA"/>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Gresham, F. M., Sugai, G., &amp; Horner, R. H. (2001). Interpreting outcomes of social skills training for students with high-incidence disabilities. </a:t>
            </a:r>
            <a:r>
              <a:rPr i="1" lang="en-US" sz="1200">
                <a:highlight>
                  <a:srgbClr val="FFFFFF"/>
                </a:highlight>
              </a:rPr>
              <a:t>Exceptional Children</a:t>
            </a:r>
            <a:r>
              <a:rPr lang="en-US" sz="1200">
                <a:highlight>
                  <a:srgbClr val="FFFFFF"/>
                </a:highlight>
              </a:rPr>
              <a:t>, 67(3), 331-344.</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Hannigan,J.D. &amp; Hannigan,J. (2024). Behavior Academies. Solution Tree Press. </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Killen, M., Mulvey, K.L., &amp; Hitti, A. (2013). Social exclusion in childhood: A developmental intergroup perspective. </a:t>
            </a:r>
            <a:r>
              <a:rPr i="1" lang="en-US" sz="1200">
                <a:highlight>
                  <a:srgbClr val="FFFFFF"/>
                </a:highlight>
              </a:rPr>
              <a:t>Child Development</a:t>
            </a:r>
            <a:r>
              <a:rPr lang="en-US" sz="1200">
                <a:highlight>
                  <a:srgbClr val="FFFFFF"/>
                </a:highlight>
              </a:rPr>
              <a:t>, </a:t>
            </a:r>
            <a:r>
              <a:rPr i="1" lang="en-US" sz="1200">
                <a:highlight>
                  <a:srgbClr val="FFFFFF"/>
                </a:highlight>
              </a:rPr>
              <a:t>84</a:t>
            </a:r>
            <a:r>
              <a:rPr lang="en-US" sz="1200">
                <a:highlight>
                  <a:srgbClr val="FFFFFF"/>
                </a:highlight>
              </a:rPr>
              <a:t>(3), 772–790. </a:t>
            </a:r>
            <a:r>
              <a:rPr lang="en-US" sz="1200" u="sng">
                <a:highlight>
                  <a:srgbClr val="FFFFFF"/>
                </a:highlight>
                <a:hlinkClick r:id="rId5"/>
              </a:rPr>
              <a:t>https://doi.org/10.1111/cdev.12012</a:t>
            </a:r>
            <a:r>
              <a:rPr lang="en-US" sz="1200">
                <a:highlight>
                  <a:srgbClr val="FFFFFF"/>
                </a:highlight>
              </a:rPr>
              <a:t> </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Ladd, G. W. (2006). Peer rejection, aggressive or withdrawn behavior, and psychological maladjustment from ages 5 to 12: An examination of four predictive models. </a:t>
            </a:r>
            <a:r>
              <a:rPr i="1" lang="en-US" sz="1200">
                <a:highlight>
                  <a:srgbClr val="FFFFFF"/>
                </a:highlight>
              </a:rPr>
              <a:t>Child Development</a:t>
            </a:r>
            <a:r>
              <a:rPr lang="en-US" sz="1200">
                <a:highlight>
                  <a:srgbClr val="FFFFFF"/>
                </a:highlight>
              </a:rPr>
              <a:t>, </a:t>
            </a:r>
            <a:r>
              <a:rPr i="1" lang="en-US" sz="1200">
                <a:highlight>
                  <a:srgbClr val="FFFFFF"/>
                </a:highlight>
              </a:rPr>
              <a:t>77</a:t>
            </a:r>
            <a:r>
              <a:rPr lang="en-US" sz="1200">
                <a:highlight>
                  <a:srgbClr val="FFFFFF"/>
                </a:highlight>
              </a:rPr>
              <a:t>(4), 822–846. </a:t>
            </a:r>
            <a:r>
              <a:rPr lang="en-US" sz="1200" u="sng">
                <a:highlight>
                  <a:srgbClr val="FFFFFF"/>
                </a:highlight>
                <a:hlinkClick r:id="rId6"/>
              </a:rPr>
              <a:t>https://doi.org/10.1111/j.1467-8624.2006.00905.x</a:t>
            </a:r>
            <a:r>
              <a:rPr lang="en-US" sz="1200">
                <a:highlight>
                  <a:srgbClr val="FFFFFF"/>
                </a:highlight>
              </a:rPr>
              <a:t> </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National Center on Student Progress Monitoring (2006). Retrieved March 9, 2006, from </a:t>
            </a:r>
            <a:r>
              <a:rPr lang="en-US" sz="1200" u="sng">
                <a:highlight>
                  <a:srgbClr val="FFFFFF"/>
                </a:highlight>
                <a:hlinkClick r:id="rId7"/>
              </a:rPr>
              <a:t>www.studentprogress.org</a:t>
            </a:r>
            <a:r>
              <a:rPr lang="en-US" sz="1200">
                <a:highlight>
                  <a:srgbClr val="FFFFFF"/>
                </a:highlight>
              </a:rPr>
              <a:t>.</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Olweus, D. (1993). Victimization by peers: Antecedents and long-term outcomes. In K. H. Rubin &amp; J. B. Asendorpf (Eds.), </a:t>
            </a:r>
            <a:r>
              <a:rPr i="1" lang="en-US" sz="1200">
                <a:highlight>
                  <a:srgbClr val="FFFFFF"/>
                </a:highlight>
              </a:rPr>
              <a:t>Social withdrawal, inhibition, and shyness in childhood</a:t>
            </a:r>
            <a:r>
              <a:rPr lang="en-US" sz="1200">
                <a:highlight>
                  <a:srgbClr val="FFFFFF"/>
                </a:highlight>
              </a:rPr>
              <a:t> (pp. 315–341). Lawrence Erlbaum.</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Olweus, D. (2001). Peer harassment: A critical analysis and some important issues. In J. Juvonen &amp; S. Graham (Eds.), </a:t>
            </a:r>
            <a:r>
              <a:rPr i="1" lang="en-US" sz="1200">
                <a:highlight>
                  <a:srgbClr val="FFFFFF"/>
                </a:highlight>
              </a:rPr>
              <a:t>Peer harassment in school: The plight of the vulnerable and victimized</a:t>
            </a:r>
            <a:r>
              <a:rPr lang="en-US" sz="1200">
                <a:highlight>
                  <a:srgbClr val="FFFFFF"/>
                </a:highlight>
              </a:rPr>
              <a:t> (pp. 3–20). Guilford.</a:t>
            </a:r>
            <a:endParaRPr sz="1200">
              <a:highlight>
                <a:srgbClr val="FFFFFF"/>
              </a:highlight>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g34c29cddbf7_0_389"/>
          <p:cNvSpPr txBox="1"/>
          <p:nvPr>
            <p:ph type="title"/>
          </p:nvPr>
        </p:nvSpPr>
        <p:spPr>
          <a:xfrm>
            <a:off x="1981200" y="274637"/>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References</a:t>
            </a:r>
            <a:endParaRPr/>
          </a:p>
        </p:txBody>
      </p:sp>
      <p:sp>
        <p:nvSpPr>
          <p:cNvPr id="619" name="Google Shape;619;g34c29cddbf7_0_389"/>
          <p:cNvSpPr txBox="1"/>
          <p:nvPr>
            <p:ph idx="1" type="body"/>
          </p:nvPr>
        </p:nvSpPr>
        <p:spPr>
          <a:xfrm>
            <a:off x="398075" y="1450025"/>
            <a:ext cx="11577900" cy="452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t/>
            </a:r>
            <a:endParaRPr sz="1200">
              <a:highlight>
                <a:srgbClr val="FFFFFF"/>
              </a:highlight>
              <a:latin typeface="Times New Roman"/>
              <a:ea typeface="Times New Roman"/>
              <a:cs typeface="Times New Roman"/>
              <a:sym typeface="Times New Roman"/>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Ray, C. E., &amp; Elliott, S. N. (2006). Social adjustment and academic achievement: A predictive model for students with diverse academic and behavior competencies. </a:t>
            </a:r>
            <a:r>
              <a:rPr i="1" lang="en-US" sz="1400">
                <a:highlight>
                  <a:srgbClr val="FFFFFF"/>
                </a:highlight>
              </a:rPr>
              <a:t>School Psychology Review</a:t>
            </a:r>
            <a:r>
              <a:rPr lang="en-US" sz="1400">
                <a:highlight>
                  <a:srgbClr val="FFFFFF"/>
                </a:highlight>
              </a:rPr>
              <a:t>, 35, 493– 501. </a:t>
            </a:r>
            <a:r>
              <a:rPr lang="en-US" sz="1400" u="sng">
                <a:highlight>
                  <a:srgbClr val="FFFFFF"/>
                </a:highlight>
                <a:hlinkClick r:id="rId3"/>
              </a:rPr>
              <a:t>https://doi.org/10.1080/02796015.2006.12087980</a:t>
            </a:r>
            <a:r>
              <a:rPr lang="en-US" sz="1400">
                <a:highlight>
                  <a:srgbClr val="FFFFFF"/>
                </a:highlight>
              </a:rPr>
              <a:t> </a:t>
            </a:r>
            <a:endParaRPr sz="1400">
              <a:highlight>
                <a:srgbClr val="FFFFFF"/>
              </a:highlight>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Rubin, K. H., Bukowski, W., &amp; Parker, J. G. (2006). Peers, relationships, and interactions. In W. Damon &amp; R. Lerner (Eds.), </a:t>
            </a:r>
            <a:r>
              <a:rPr i="1" lang="en-US" sz="1400">
                <a:highlight>
                  <a:srgbClr val="FFFFFF"/>
                </a:highlight>
              </a:rPr>
              <a:t>Handbook of child psychology</a:t>
            </a:r>
            <a:r>
              <a:rPr lang="en-US" sz="1400">
                <a:highlight>
                  <a:srgbClr val="FFFFFF"/>
                </a:highlight>
              </a:rPr>
              <a:t> (pp. 141–180). Wiley</a:t>
            </a:r>
            <a:endParaRPr sz="1400">
              <a:highlight>
                <a:srgbClr val="FFFFFF"/>
              </a:highlight>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Rutherford, L. E., Dupaul, G. J., &amp; Jitendra, A. K. (2008). Examining the relationship between treatment outcomes for academic achievement and social skills in school‐age children with attention‐deficit hyperactivity disorder. </a:t>
            </a:r>
            <a:r>
              <a:rPr i="1" lang="en-US" sz="1400">
                <a:highlight>
                  <a:srgbClr val="FFFFFF"/>
                </a:highlight>
              </a:rPr>
              <a:t>Psychology in the Schools</a:t>
            </a:r>
            <a:r>
              <a:rPr lang="en-US" sz="1400">
                <a:highlight>
                  <a:srgbClr val="FFFFFF"/>
                </a:highlight>
              </a:rPr>
              <a:t>, 45, 145– 157. </a:t>
            </a:r>
            <a:r>
              <a:rPr lang="en-US" sz="1400">
                <a:highlight>
                  <a:srgbClr val="FFFFFF"/>
                </a:highlight>
                <a:uFill>
                  <a:noFill/>
                </a:uFill>
                <a:hlinkClick r:id="rId4"/>
              </a:rPr>
              <a:t>https://doi.org/10.1002/pits.20283</a:t>
            </a:r>
            <a:endParaRPr sz="1400">
              <a:highlight>
                <a:srgbClr val="FFFFFF"/>
              </a:highlight>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Stokes, T., &amp; Baer, D. (1977). An implicit technology of generalization. J</a:t>
            </a:r>
            <a:r>
              <a:rPr i="1" lang="en-US" sz="1400">
                <a:highlight>
                  <a:srgbClr val="FFFFFF"/>
                </a:highlight>
              </a:rPr>
              <a:t>ournal of Applied Behavior Analysis</a:t>
            </a:r>
            <a:r>
              <a:rPr lang="en-US" sz="1400">
                <a:highlight>
                  <a:srgbClr val="FFFFFF"/>
                </a:highlight>
              </a:rPr>
              <a:t>, 30(2), 349-367.</a:t>
            </a:r>
            <a:endParaRPr sz="1400">
              <a:highlight>
                <a:srgbClr val="FFFFFF"/>
              </a:highlight>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Wentzel, K. R., Jablansky, S., &amp; Scalise, N. R. (2021). Peer social acceptance and academic achievement: A meta-analytic study. </a:t>
            </a:r>
            <a:r>
              <a:rPr i="1" lang="en-US" sz="1400">
                <a:highlight>
                  <a:srgbClr val="FFFFFF"/>
                </a:highlight>
              </a:rPr>
              <a:t>Journal of Educational Psychology, 113</a:t>
            </a:r>
            <a:r>
              <a:rPr lang="en-US" sz="1400">
                <a:highlight>
                  <a:srgbClr val="FFFFFF"/>
                </a:highlight>
              </a:rPr>
              <a:t>(1), 157–180. </a:t>
            </a:r>
            <a:r>
              <a:rPr lang="en-US" sz="1400" u="sng">
                <a:highlight>
                  <a:srgbClr val="FFFFFF"/>
                </a:highlight>
                <a:hlinkClick r:id="rId5"/>
              </a:rPr>
              <a:t>https://doi.org/10.1037/edu0000468</a:t>
            </a:r>
            <a:endParaRPr sz="1400">
              <a:highlight>
                <a:srgbClr val="FFFFFF"/>
              </a:highlight>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Wentzel, K. R., &amp; Watkins, D. E. (2002). Peer relationships and collaborative learning as contexts for academic enablers. </a:t>
            </a:r>
            <a:r>
              <a:rPr i="1" lang="en-US" sz="1400">
                <a:highlight>
                  <a:srgbClr val="FFFFFF"/>
                </a:highlight>
              </a:rPr>
              <a:t>School Psychology Review</a:t>
            </a:r>
            <a:r>
              <a:rPr lang="en-US" sz="1400">
                <a:highlight>
                  <a:srgbClr val="FFFFFF"/>
                </a:highlight>
              </a:rPr>
              <a:t>, 31, 366– 377. </a:t>
            </a:r>
            <a:r>
              <a:rPr lang="en-US" sz="1400" u="sng">
                <a:highlight>
                  <a:srgbClr val="FFFFFF"/>
                </a:highlight>
                <a:hlinkClick r:id="rId6"/>
              </a:rPr>
              <a:t>https://doi.org/10.1080/02796015.2002.12086161</a:t>
            </a:r>
            <a:r>
              <a:rPr lang="en-US" sz="1400">
                <a:highlight>
                  <a:srgbClr val="FFFFFF"/>
                </a:highlight>
              </a:rPr>
              <a:t> </a:t>
            </a:r>
            <a:endParaRPr sz="1400">
              <a:highlight>
                <a:srgbClr val="FFFFFF"/>
              </a:highlight>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624" name="Shape 624"/>
        <p:cNvGrpSpPr/>
        <p:nvPr/>
      </p:nvGrpSpPr>
      <p:grpSpPr>
        <a:xfrm>
          <a:off x="0" y="0"/>
          <a:ext cx="0" cy="0"/>
          <a:chOff x="0" y="0"/>
          <a:chExt cx="0" cy="0"/>
        </a:xfrm>
      </p:grpSpPr>
      <p:sp>
        <p:nvSpPr>
          <p:cNvPr id="625" name="Google Shape;625;g35ebac10805_0_248"/>
          <p:cNvSpPr txBox="1"/>
          <p:nvPr>
            <p:ph type="title"/>
          </p:nvPr>
        </p:nvSpPr>
        <p:spPr>
          <a:xfrm>
            <a:off x="457200" y="205977"/>
            <a:ext cx="8229600" cy="857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Contact Information</a:t>
            </a:r>
            <a:endParaRPr/>
          </a:p>
        </p:txBody>
      </p:sp>
      <p:sp>
        <p:nvSpPr>
          <p:cNvPr id="626" name="Google Shape;626;g35ebac10805_0_248"/>
          <p:cNvSpPr txBox="1"/>
          <p:nvPr>
            <p:ph idx="1" type="body"/>
          </p:nvPr>
        </p:nvSpPr>
        <p:spPr>
          <a:xfrm>
            <a:off x="457200" y="1200151"/>
            <a:ext cx="8229600" cy="3394500"/>
          </a:xfrm>
          <a:prstGeom prst="rect">
            <a:avLst/>
          </a:prstGeom>
          <a:noFill/>
          <a:ln>
            <a:noFill/>
          </a:ln>
        </p:spPr>
        <p:txBody>
          <a:bodyPr anchorCtr="0" anchor="t" bIns="91425" lIns="91425" spcFirstLastPara="1" rIns="91425" wrap="square" tIns="91425">
            <a:normAutofit/>
          </a:bodyPr>
          <a:lstStyle/>
          <a:p>
            <a:pPr indent="0" lvl="0" marL="203200" rtl="0" algn="l">
              <a:lnSpc>
                <a:spcPct val="100000"/>
              </a:lnSpc>
              <a:spcBef>
                <a:spcPts val="0"/>
              </a:spcBef>
              <a:spcAft>
                <a:spcPts val="0"/>
              </a:spcAft>
              <a:buSzPts val="3200"/>
              <a:buNone/>
            </a:pPr>
            <a:r>
              <a:rPr lang="en-US"/>
              <a:t>Check Out MO SW-PBS on Social Media:</a:t>
            </a:r>
            <a:endParaRPr/>
          </a:p>
        </p:txBody>
      </p:sp>
      <p:sp>
        <p:nvSpPr>
          <p:cNvPr id="627" name="Google Shape;627;g35ebac10805_0_248"/>
          <p:cNvSpPr txBox="1"/>
          <p:nvPr>
            <p:ph idx="4294967295" type="body"/>
          </p:nvPr>
        </p:nvSpPr>
        <p:spPr>
          <a:xfrm>
            <a:off x="6823573" y="2597295"/>
            <a:ext cx="3886500" cy="619200"/>
          </a:xfrm>
          <a:prstGeom prst="rect">
            <a:avLst/>
          </a:prstGeom>
          <a:noFill/>
          <a:ln>
            <a:noFill/>
          </a:ln>
        </p:spPr>
        <p:txBody>
          <a:bodyPr anchorCtr="0" anchor="t" bIns="91425" lIns="91425" spcFirstLastPara="1" rIns="91425" wrap="square" tIns="91425">
            <a:normAutofit fontScale="40000" lnSpcReduction="20000"/>
          </a:bodyPr>
          <a:lstStyle/>
          <a:p>
            <a:pPr indent="0" lvl="0" marL="203200" rtl="0" algn="l">
              <a:lnSpc>
                <a:spcPct val="100000"/>
              </a:lnSpc>
              <a:spcBef>
                <a:spcPts val="0"/>
              </a:spcBef>
              <a:spcAft>
                <a:spcPts val="0"/>
              </a:spcAft>
              <a:buSzPct val="100000"/>
              <a:buNone/>
            </a:pPr>
            <a:r>
              <a:rPr b="1" lang="en-US"/>
              <a:t>Facilitator Contact Information:</a:t>
            </a:r>
            <a:endParaRPr/>
          </a:p>
          <a:p>
            <a:pPr indent="0" lvl="0" marL="342900" rtl="0" algn="l">
              <a:lnSpc>
                <a:spcPct val="100000"/>
              </a:lnSpc>
              <a:spcBef>
                <a:spcPts val="700"/>
              </a:spcBef>
              <a:spcAft>
                <a:spcPts val="0"/>
              </a:spcAft>
              <a:buSzPct val="100000"/>
              <a:buNone/>
            </a:pPr>
            <a:r>
              <a:t/>
            </a:r>
            <a:endParaRPr/>
          </a:p>
        </p:txBody>
      </p:sp>
      <p:sp>
        <p:nvSpPr>
          <p:cNvPr id="628" name="Google Shape;628;g35ebac10805_0_248"/>
          <p:cNvSpPr txBox="1"/>
          <p:nvPr/>
        </p:nvSpPr>
        <p:spPr>
          <a:xfrm>
            <a:off x="1588333" y="3009404"/>
            <a:ext cx="23931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chemeClr val="hlink"/>
                </a:solidFill>
                <a:latin typeface="Arial"/>
                <a:ea typeface="Arial"/>
                <a:cs typeface="Arial"/>
                <a:sym typeface="Arial"/>
                <a:hlinkClick r:id="rId3"/>
              </a:rPr>
              <a:t>pbismissouri.org</a:t>
            </a:r>
            <a:endParaRPr b="0" i="0" sz="2100" u="none" cap="none" strike="noStrike">
              <a:solidFill>
                <a:srgbClr val="000000"/>
              </a:solidFill>
              <a:latin typeface="Arial"/>
              <a:ea typeface="Arial"/>
              <a:cs typeface="Arial"/>
              <a:sym typeface="Arial"/>
            </a:endParaRPr>
          </a:p>
        </p:txBody>
      </p:sp>
      <p:sp>
        <p:nvSpPr>
          <p:cNvPr id="629" name="Google Shape;629;g35ebac10805_0_248"/>
          <p:cNvSpPr txBox="1"/>
          <p:nvPr/>
        </p:nvSpPr>
        <p:spPr>
          <a:xfrm>
            <a:off x="1561312" y="3818668"/>
            <a:ext cx="32451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chemeClr val="hlink"/>
                </a:solidFill>
                <a:latin typeface="Arial"/>
                <a:ea typeface="Arial"/>
                <a:cs typeface="Arial"/>
                <a:sym typeface="Arial"/>
                <a:hlinkClick r:id="rId4"/>
              </a:rPr>
              <a:t>facebook.com/moswpbs</a:t>
            </a:r>
            <a:endParaRPr b="0" i="0" sz="2100" u="none" cap="none" strike="noStrike">
              <a:solidFill>
                <a:srgbClr val="000000"/>
              </a:solidFill>
              <a:latin typeface="Arial"/>
              <a:ea typeface="Arial"/>
              <a:cs typeface="Arial"/>
              <a:sym typeface="Arial"/>
            </a:endParaRPr>
          </a:p>
        </p:txBody>
      </p:sp>
      <p:sp>
        <p:nvSpPr>
          <p:cNvPr id="630" name="Google Shape;630;g35ebac10805_0_248"/>
          <p:cNvSpPr txBox="1"/>
          <p:nvPr/>
        </p:nvSpPr>
        <p:spPr>
          <a:xfrm>
            <a:off x="1479487" y="4627932"/>
            <a:ext cx="34089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chemeClr val="hlink"/>
                </a:solidFill>
                <a:latin typeface="Arial"/>
                <a:ea typeface="Arial"/>
                <a:cs typeface="Arial"/>
                <a:sym typeface="Arial"/>
                <a:hlinkClick r:id="rId5"/>
              </a:rPr>
              <a:t>instagram.com/moswpbs/</a:t>
            </a:r>
            <a:endParaRPr b="0" i="0" sz="1500" u="none" cap="none" strike="noStrike">
              <a:solidFill>
                <a:srgbClr val="000000"/>
              </a:solidFill>
              <a:latin typeface="Arial"/>
              <a:ea typeface="Arial"/>
              <a:cs typeface="Arial"/>
              <a:sym typeface="Arial"/>
            </a:endParaRPr>
          </a:p>
        </p:txBody>
      </p:sp>
      <p:sp>
        <p:nvSpPr>
          <p:cNvPr id="631" name="Google Shape;631;g35ebac10805_0_248"/>
          <p:cNvSpPr txBox="1"/>
          <p:nvPr/>
        </p:nvSpPr>
        <p:spPr>
          <a:xfrm>
            <a:off x="7358016" y="3309708"/>
            <a:ext cx="3260700" cy="2862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List HERE</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632" name="Google Shape;632;g35ebac10805_0_248"/>
          <p:cNvPicPr preferRelativeResize="0"/>
          <p:nvPr/>
        </p:nvPicPr>
        <p:blipFill rotWithShape="1">
          <a:blip r:embed="rId6">
            <a:alphaModFix/>
          </a:blip>
          <a:srcRect b="0" l="0" r="0" t="0"/>
          <a:stretch/>
        </p:blipFill>
        <p:spPr>
          <a:xfrm>
            <a:off x="609600" y="3694159"/>
            <a:ext cx="619125" cy="619125"/>
          </a:xfrm>
          <a:prstGeom prst="rect">
            <a:avLst/>
          </a:prstGeom>
          <a:noFill/>
          <a:ln>
            <a:noFill/>
          </a:ln>
        </p:spPr>
      </p:pic>
      <p:pic>
        <p:nvPicPr>
          <p:cNvPr id="633" name="Google Shape;633;g35ebac10805_0_248"/>
          <p:cNvPicPr preferRelativeResize="0"/>
          <p:nvPr/>
        </p:nvPicPr>
        <p:blipFill rotWithShape="1">
          <a:blip r:embed="rId7">
            <a:alphaModFix/>
          </a:blip>
          <a:srcRect b="0" l="0" r="0" t="0"/>
          <a:stretch/>
        </p:blipFill>
        <p:spPr>
          <a:xfrm>
            <a:off x="660125" y="2994472"/>
            <a:ext cx="619125" cy="532235"/>
          </a:xfrm>
          <a:prstGeom prst="rect">
            <a:avLst/>
          </a:prstGeom>
          <a:noFill/>
          <a:ln>
            <a:noFill/>
          </a:ln>
        </p:spPr>
      </p:pic>
      <p:pic>
        <p:nvPicPr>
          <p:cNvPr id="634" name="Google Shape;634;g35ebac10805_0_248"/>
          <p:cNvPicPr preferRelativeResize="0"/>
          <p:nvPr/>
        </p:nvPicPr>
        <p:blipFill rotWithShape="1">
          <a:blip r:embed="rId8">
            <a:alphaModFix/>
          </a:blip>
          <a:srcRect b="0" l="0" r="0" t="0"/>
          <a:stretch/>
        </p:blipFill>
        <p:spPr>
          <a:xfrm>
            <a:off x="653039" y="4626447"/>
            <a:ext cx="532225" cy="5322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263" name="Shape 263"/>
        <p:cNvGrpSpPr/>
        <p:nvPr/>
      </p:nvGrpSpPr>
      <p:grpSpPr>
        <a:xfrm>
          <a:off x="0" y="0"/>
          <a:ext cx="0" cy="0"/>
          <a:chOff x="0" y="0"/>
          <a:chExt cx="0" cy="0"/>
        </a:xfrm>
      </p:grpSpPr>
      <p:sp>
        <p:nvSpPr>
          <p:cNvPr id="264" name="Google Shape;264;p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Introductions</a:t>
            </a:r>
            <a:endParaRPr/>
          </a:p>
        </p:txBody>
      </p:sp>
      <p:sp>
        <p:nvSpPr>
          <p:cNvPr id="265" name="Google Shape;265;p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33e1b53e781_0_124"/>
          <p:cNvSpPr txBox="1"/>
          <p:nvPr>
            <p:ph type="title"/>
          </p:nvPr>
        </p:nvSpPr>
        <p:spPr>
          <a:xfrm>
            <a:off x="120800" y="208925"/>
            <a:ext cx="11815200" cy="1524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Handouts</a:t>
            </a:r>
            <a:endParaRPr/>
          </a:p>
        </p:txBody>
      </p:sp>
      <p:sp>
        <p:nvSpPr>
          <p:cNvPr id="271" name="Google Shape;271;g33e1b53e781_0_124"/>
          <p:cNvSpPr txBox="1"/>
          <p:nvPr>
            <p:ph idx="1" type="body"/>
          </p:nvPr>
        </p:nvSpPr>
        <p:spPr>
          <a:xfrm>
            <a:off x="411350" y="1278900"/>
            <a:ext cx="11558700" cy="603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300"/>
          </a:p>
          <a:p>
            <a:pPr indent="-374650" lvl="0" marL="457200" rtl="0" algn="l">
              <a:spcBef>
                <a:spcPts val="0"/>
              </a:spcBef>
              <a:spcAft>
                <a:spcPts val="0"/>
              </a:spcAft>
              <a:buClr>
                <a:schemeClr val="dk1"/>
              </a:buClr>
              <a:buSzPts val="2300"/>
              <a:buAutoNum type="arabicPeriod"/>
            </a:pPr>
            <a:r>
              <a:rPr lang="en-US" sz="2300">
                <a:extLst>
                  <a:ext uri="http://customooxmlschemas.google.com/">
                    <go:slidesCustomData xmlns:go="http://customooxmlschemas.google.com/" textRoundtripDataId="0"/>
                  </a:ext>
                </a:extLst>
              </a:rPr>
              <a:t>Staff Notifications</a:t>
            </a:r>
            <a:endParaRPr sz="2300">
              <a:extLst>
                <a:ext uri="http://customooxmlschemas.google.com/">
                  <go:slidesCustomData xmlns:go="http://customooxmlschemas.google.com/" textRoundtripDataId="1"/>
                </a:ext>
              </a:extLst>
            </a:endParaRPr>
          </a:p>
          <a:p>
            <a:pPr indent="-374650" lvl="1" marL="914400" rtl="0" algn="l">
              <a:spcBef>
                <a:spcPts val="0"/>
              </a:spcBef>
              <a:spcAft>
                <a:spcPts val="0"/>
              </a:spcAft>
              <a:buSzPts val="2300"/>
              <a:buChar char="•"/>
            </a:pPr>
            <a:r>
              <a:rPr lang="en-US" sz="2300"/>
              <a:t>Student </a:t>
            </a:r>
            <a:r>
              <a:rPr lang="en-US" sz="2300"/>
              <a:t>Participation</a:t>
            </a:r>
            <a:endParaRPr sz="2300"/>
          </a:p>
          <a:p>
            <a:pPr indent="-374650" lvl="1" marL="914400" rtl="0" algn="l">
              <a:spcBef>
                <a:spcPts val="0"/>
              </a:spcBef>
              <a:spcAft>
                <a:spcPts val="0"/>
              </a:spcAft>
              <a:buSzPts val="2300"/>
              <a:buChar char="•"/>
            </a:pPr>
            <a:r>
              <a:rPr lang="en-US" sz="2300"/>
              <a:t>Self-Monitoring Phase Notification </a:t>
            </a:r>
            <a:endParaRPr sz="2300"/>
          </a:p>
          <a:p>
            <a:pPr indent="-374650" lvl="1" marL="914400" rtl="0" algn="l">
              <a:spcBef>
                <a:spcPts val="0"/>
              </a:spcBef>
              <a:spcAft>
                <a:spcPts val="0"/>
              </a:spcAft>
              <a:buSzPts val="2300"/>
              <a:buChar char="•"/>
            </a:pPr>
            <a:r>
              <a:rPr lang="en-US" sz="2300"/>
              <a:t>Fading Notification</a:t>
            </a:r>
            <a:endParaRPr sz="2300"/>
          </a:p>
          <a:p>
            <a:pPr indent="-374650" lvl="1" marL="914400" rtl="0" algn="l">
              <a:spcBef>
                <a:spcPts val="0"/>
              </a:spcBef>
              <a:spcAft>
                <a:spcPts val="0"/>
              </a:spcAft>
              <a:buSzPts val="2300"/>
              <a:buChar char="•"/>
            </a:pPr>
            <a:r>
              <a:rPr lang="en-US" sz="2300"/>
              <a:t>Graduation Notification  </a:t>
            </a:r>
            <a:endParaRPr sz="2300"/>
          </a:p>
          <a:p>
            <a:pPr indent="0" lvl="0" marL="0" rtl="0" algn="l">
              <a:spcBef>
                <a:spcPts val="0"/>
              </a:spcBef>
              <a:spcAft>
                <a:spcPts val="0"/>
              </a:spcAft>
              <a:buNone/>
            </a:pPr>
            <a:r>
              <a:rPr lang="en-US" sz="2300"/>
              <a:t>2. </a:t>
            </a:r>
            <a:r>
              <a:rPr lang="en-US" sz="2300"/>
              <a:t>Example </a:t>
            </a:r>
            <a:r>
              <a:rPr lang="en-US" sz="2300"/>
              <a:t>Progress Report </a:t>
            </a:r>
            <a:endParaRPr sz="2300"/>
          </a:p>
          <a:p>
            <a:pPr indent="0" lvl="0" marL="0" rtl="0" algn="l">
              <a:spcBef>
                <a:spcPts val="0"/>
              </a:spcBef>
              <a:spcAft>
                <a:spcPts val="0"/>
              </a:spcAft>
              <a:buNone/>
            </a:pPr>
            <a:r>
              <a:rPr lang="en-US" sz="2300"/>
              <a:t>3. Family Notifications  </a:t>
            </a:r>
            <a:endParaRPr sz="2300"/>
          </a:p>
          <a:p>
            <a:pPr indent="-374650" lvl="1" marL="914400" rtl="0" algn="l">
              <a:spcBef>
                <a:spcPts val="0"/>
              </a:spcBef>
              <a:spcAft>
                <a:spcPts val="0"/>
              </a:spcAft>
              <a:buSzPts val="2300"/>
              <a:buChar char="•"/>
            </a:pPr>
            <a:r>
              <a:rPr lang="en-US" sz="2300"/>
              <a:t>Student Participation Notification</a:t>
            </a:r>
            <a:endParaRPr sz="2300"/>
          </a:p>
          <a:p>
            <a:pPr indent="-374650" lvl="1" marL="914400" rtl="0" algn="l">
              <a:spcBef>
                <a:spcPts val="0"/>
              </a:spcBef>
              <a:spcAft>
                <a:spcPts val="0"/>
              </a:spcAft>
              <a:buSzPts val="2300"/>
              <a:buChar char="•"/>
            </a:pPr>
            <a:r>
              <a:rPr lang="en-US" sz="2300"/>
              <a:t>Student Weekly Progress Notification</a:t>
            </a:r>
            <a:endParaRPr sz="2300"/>
          </a:p>
          <a:p>
            <a:pPr indent="-374650" lvl="1" marL="914400" rtl="0" algn="l">
              <a:spcBef>
                <a:spcPts val="0"/>
              </a:spcBef>
              <a:spcAft>
                <a:spcPts val="0"/>
              </a:spcAft>
              <a:buSzPts val="2300"/>
              <a:buChar char="•"/>
            </a:pPr>
            <a:r>
              <a:rPr lang="en-US" sz="2300"/>
              <a:t>Fading Notification</a:t>
            </a:r>
            <a:endParaRPr sz="2300"/>
          </a:p>
          <a:p>
            <a:pPr indent="-374650" lvl="1" marL="914400" rtl="0" algn="l">
              <a:spcBef>
                <a:spcPts val="0"/>
              </a:spcBef>
              <a:spcAft>
                <a:spcPts val="0"/>
              </a:spcAft>
              <a:buSzPts val="2300"/>
              <a:buChar char="•"/>
            </a:pPr>
            <a:r>
              <a:rPr lang="en-US" sz="2300"/>
              <a:t>Graduation Notification  </a:t>
            </a:r>
            <a:endParaRPr sz="2300"/>
          </a:p>
          <a:p>
            <a:pPr indent="0" lvl="0" marL="457200" rtl="0" algn="l">
              <a:spcBef>
                <a:spcPts val="640"/>
              </a:spcBef>
              <a:spcAft>
                <a:spcPts val="0"/>
              </a:spcAft>
              <a:buNone/>
            </a:pPr>
            <a:r>
              <a:t/>
            </a:r>
            <a:endParaRPr sz="2300"/>
          </a:p>
          <a:p>
            <a:pPr indent="0" lvl="0" marL="0" rtl="0" algn="l">
              <a:spcBef>
                <a:spcPts val="0"/>
              </a:spcBef>
              <a:spcAft>
                <a:spcPts val="0"/>
              </a:spcAft>
              <a:buNone/>
            </a:pPr>
            <a:r>
              <a:t/>
            </a:r>
            <a:endParaRPr sz="2300"/>
          </a:p>
          <a:p>
            <a:pPr indent="-215900" lvl="0" marL="457200" marR="0" rtl="0" algn="l">
              <a:lnSpc>
                <a:spcPct val="100000"/>
              </a:lnSpc>
              <a:spcBef>
                <a:spcPts val="700"/>
              </a:spcBef>
              <a:spcAft>
                <a:spcPts val="0"/>
              </a:spcAft>
              <a:buClr>
                <a:srgbClr val="FF0000"/>
              </a:buClr>
              <a:buSzPts val="3200"/>
              <a:buFont typeface="Arial"/>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g33e1b53e781_0_129"/>
          <p:cNvSpPr txBox="1"/>
          <p:nvPr>
            <p:ph type="title"/>
          </p:nvPr>
        </p:nvSpPr>
        <p:spPr>
          <a:xfrm>
            <a:off x="198275" y="441375"/>
            <a:ext cx="11546400" cy="1524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Lesson Description</a:t>
            </a:r>
            <a:endParaRPr/>
          </a:p>
        </p:txBody>
      </p:sp>
      <p:sp>
        <p:nvSpPr>
          <p:cNvPr id="278" name="Google Shape;278;g33e1b53e781_0_129"/>
          <p:cNvSpPr txBox="1"/>
          <p:nvPr>
            <p:ph idx="1" type="body"/>
          </p:nvPr>
        </p:nvSpPr>
        <p:spPr>
          <a:xfrm>
            <a:off x="363000" y="1791425"/>
            <a:ext cx="11466000" cy="5912100"/>
          </a:xfrm>
          <a:prstGeom prst="rect">
            <a:avLst/>
          </a:prstGeom>
          <a:noFill/>
          <a:ln>
            <a:noFill/>
          </a:ln>
        </p:spPr>
        <p:txBody>
          <a:bodyPr anchorCtr="0" anchor="t" bIns="91425" lIns="91425" spcFirstLastPara="1" rIns="91425" wrap="square" tIns="91425">
            <a:noAutofit/>
          </a:bodyPr>
          <a:lstStyle/>
          <a:p>
            <a:pPr indent="-215900" lvl="0" marL="457200" marR="0" rtl="0" algn="l">
              <a:lnSpc>
                <a:spcPct val="100000"/>
              </a:lnSpc>
              <a:spcBef>
                <a:spcPts val="700"/>
              </a:spcBef>
              <a:spcAft>
                <a:spcPts val="0"/>
              </a:spcAft>
              <a:buClr>
                <a:srgbClr val="FF0000"/>
              </a:buClr>
              <a:buSzPts val="3200"/>
              <a:buFont typeface="Arial"/>
              <a:buNone/>
            </a:pPr>
            <a:r>
              <a:rPr lang="en-US" sz="3100">
                <a:solidFill>
                  <a:srgbClr val="231F20"/>
                </a:solidFill>
                <a:latin typeface="Arial"/>
                <a:ea typeface="Arial"/>
                <a:cs typeface="Arial"/>
                <a:sym typeface="Arial"/>
              </a:rPr>
              <a:t>  This lesson provides SW-PBS teams with a guide for how to communicate and teach staff, families and students about SSIG.  It also provides examples and recommendations on how to pilot the intervention before beginning implementing fully.   </a:t>
            </a:r>
            <a:endParaRPr sz="1100">
              <a:solidFill>
                <a:srgbClr val="231F2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33e1b53e781_0_527"/>
          <p:cNvSpPr txBox="1"/>
          <p:nvPr>
            <p:ph type="title"/>
          </p:nvPr>
        </p:nvSpPr>
        <p:spPr>
          <a:xfrm>
            <a:off x="-510600" y="75900"/>
            <a:ext cx="12702600" cy="1524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Pre-Requisites </a:t>
            </a:r>
            <a:endParaRPr/>
          </a:p>
        </p:txBody>
      </p:sp>
      <p:sp>
        <p:nvSpPr>
          <p:cNvPr id="284" name="Google Shape;284;g33e1b53e781_0_527"/>
          <p:cNvSpPr txBox="1"/>
          <p:nvPr>
            <p:ph idx="1" type="body"/>
          </p:nvPr>
        </p:nvSpPr>
        <p:spPr>
          <a:xfrm>
            <a:off x="444596" y="1605356"/>
            <a:ext cx="5384700" cy="4526100"/>
          </a:xfrm>
          <a:prstGeom prst="rect">
            <a:avLst/>
          </a:prstGeom>
          <a:noFill/>
          <a:ln>
            <a:noFill/>
          </a:ln>
        </p:spPr>
        <p:txBody>
          <a:bodyPr anchorCtr="0" anchor="t" bIns="45700" lIns="91425" spcFirstLastPara="1" rIns="91425" wrap="square" tIns="45700">
            <a:noAutofit/>
          </a:bodyPr>
          <a:lstStyle/>
          <a:p>
            <a:pPr indent="-482600" lvl="0" marL="609600" rtl="0" algn="l">
              <a:lnSpc>
                <a:spcPct val="100000"/>
              </a:lnSpc>
              <a:spcBef>
                <a:spcPts val="500"/>
              </a:spcBef>
              <a:spcAft>
                <a:spcPts val="0"/>
              </a:spcAft>
              <a:buClr>
                <a:srgbClr val="FF0000"/>
              </a:buClr>
              <a:buSzPts val="2800"/>
              <a:buFont typeface="Arial"/>
              <a:buChar char="•"/>
            </a:pPr>
            <a:r>
              <a:rPr lang="en-US"/>
              <a:t>Pre-Requisites:</a:t>
            </a:r>
            <a:endParaRPr/>
          </a:p>
          <a:p>
            <a:pPr indent="-482600" lvl="0" marL="609600" rtl="0" algn="l">
              <a:lnSpc>
                <a:spcPct val="100000"/>
              </a:lnSpc>
              <a:spcBef>
                <a:spcPts val="500"/>
              </a:spcBef>
              <a:spcAft>
                <a:spcPts val="0"/>
              </a:spcAft>
              <a:buClr>
                <a:srgbClr val="FF0000"/>
              </a:buClr>
              <a:buSzPts val="2800"/>
              <a:buFont typeface="Arial"/>
              <a:buChar char="•"/>
            </a:pPr>
            <a:r>
              <a:rPr lang="en-US"/>
              <a:t>Tier 1 Essential Components</a:t>
            </a:r>
            <a:endParaRPr/>
          </a:p>
          <a:p>
            <a:pPr indent="-482600" lvl="0" marL="609600" rtl="0" algn="l">
              <a:lnSpc>
                <a:spcPct val="100000"/>
              </a:lnSpc>
              <a:spcBef>
                <a:spcPts val="500"/>
              </a:spcBef>
              <a:spcAft>
                <a:spcPts val="0"/>
              </a:spcAft>
              <a:buClr>
                <a:srgbClr val="FF0000"/>
              </a:buClr>
              <a:buSzPts val="2800"/>
              <a:buFont typeface="Arial"/>
              <a:buChar char="•"/>
            </a:pPr>
            <a:r>
              <a:rPr lang="en-US"/>
              <a:t>Science of Behavior </a:t>
            </a:r>
            <a:endParaRPr/>
          </a:p>
          <a:p>
            <a:pPr indent="-482600" lvl="0" marL="609600" rtl="0" algn="l">
              <a:lnSpc>
                <a:spcPct val="100000"/>
              </a:lnSpc>
              <a:spcBef>
                <a:spcPts val="500"/>
              </a:spcBef>
              <a:spcAft>
                <a:spcPts val="0"/>
              </a:spcAft>
              <a:buClr>
                <a:srgbClr val="FF0000"/>
              </a:buClr>
              <a:buSzPts val="2800"/>
              <a:buFont typeface="Arial"/>
              <a:buChar char="•"/>
            </a:pPr>
            <a:r>
              <a:rPr lang="en-US"/>
              <a:t>Advanced Tiers Teaming</a:t>
            </a:r>
            <a:endParaRPr/>
          </a:p>
          <a:p>
            <a:pPr indent="-482600" lvl="0" marL="609600" rtl="0" algn="l">
              <a:lnSpc>
                <a:spcPct val="100000"/>
              </a:lnSpc>
              <a:spcBef>
                <a:spcPts val="500"/>
              </a:spcBef>
              <a:spcAft>
                <a:spcPts val="0"/>
              </a:spcAft>
              <a:buClr>
                <a:srgbClr val="FF0000"/>
              </a:buClr>
              <a:buSzPts val="2800"/>
              <a:buFont typeface="Arial"/>
              <a:buChar char="•"/>
            </a:pPr>
            <a:r>
              <a:rPr lang="en-US"/>
              <a:t>Student Identification </a:t>
            </a:r>
            <a:endParaRPr/>
          </a:p>
          <a:p>
            <a:pPr indent="-482600" lvl="0" marL="609600" rtl="0" algn="l">
              <a:lnSpc>
                <a:spcPct val="100000"/>
              </a:lnSpc>
              <a:spcBef>
                <a:spcPts val="500"/>
              </a:spcBef>
              <a:spcAft>
                <a:spcPts val="0"/>
              </a:spcAft>
              <a:buClr>
                <a:srgbClr val="FF0000"/>
              </a:buClr>
              <a:buSzPts val="2800"/>
              <a:buFont typeface="Arial"/>
              <a:buChar char="•"/>
            </a:pPr>
            <a:r>
              <a:rPr lang="en-US"/>
              <a:t>Matching Function to Intervention: Gather and Review of Existing Data  </a:t>
            </a:r>
            <a:endParaRPr/>
          </a:p>
          <a:p>
            <a:pPr indent="-482600" lvl="0" marL="609600" rtl="0" algn="l">
              <a:lnSpc>
                <a:spcPct val="100000"/>
              </a:lnSpc>
              <a:spcBef>
                <a:spcPts val="500"/>
              </a:spcBef>
              <a:spcAft>
                <a:spcPts val="0"/>
              </a:spcAft>
              <a:buClr>
                <a:srgbClr val="FF0000"/>
              </a:buClr>
              <a:buSzPts val="2800"/>
              <a:buFont typeface="Arial"/>
              <a:buChar char="•"/>
            </a:pPr>
            <a:r>
              <a:rPr lang="en-US"/>
              <a:t>Intervention Data Decision Rules</a:t>
            </a:r>
            <a:endParaRPr/>
          </a:p>
          <a:p>
            <a:pPr indent="0" lvl="0" marL="457200" rtl="0" algn="l">
              <a:lnSpc>
                <a:spcPct val="100000"/>
              </a:lnSpc>
              <a:spcBef>
                <a:spcPts val="500"/>
              </a:spcBef>
              <a:spcAft>
                <a:spcPts val="0"/>
              </a:spcAft>
              <a:buNone/>
            </a:pPr>
            <a:r>
              <a:t/>
            </a:r>
            <a:endParaRPr/>
          </a:p>
        </p:txBody>
      </p:sp>
      <p:sp>
        <p:nvSpPr>
          <p:cNvPr id="285" name="Google Shape;285;g33e1b53e781_0_527"/>
          <p:cNvSpPr txBox="1"/>
          <p:nvPr>
            <p:ph idx="2" type="body"/>
          </p:nvPr>
        </p:nvSpPr>
        <p:spPr>
          <a:xfrm>
            <a:off x="6197599" y="1600200"/>
            <a:ext cx="5875200" cy="4526100"/>
          </a:xfrm>
          <a:prstGeom prst="rect">
            <a:avLst/>
          </a:prstGeom>
          <a:noFill/>
          <a:ln>
            <a:noFill/>
          </a:ln>
        </p:spPr>
        <p:txBody>
          <a:bodyPr anchorCtr="0" anchor="t" bIns="45700" lIns="91425" spcFirstLastPara="1" rIns="91425" wrap="square" tIns="45700">
            <a:noAutofit/>
          </a:bodyPr>
          <a:lstStyle/>
          <a:p>
            <a:pPr indent="-482600" lvl="0" marL="609600" rtl="0" algn="l">
              <a:lnSpc>
                <a:spcPct val="100000"/>
              </a:lnSpc>
              <a:spcBef>
                <a:spcPts val="500"/>
              </a:spcBef>
              <a:spcAft>
                <a:spcPts val="0"/>
              </a:spcAft>
              <a:buClr>
                <a:srgbClr val="FF0000"/>
              </a:buClr>
              <a:buSzPts val="2800"/>
              <a:buFont typeface="Arial"/>
              <a:buChar char="•"/>
            </a:pPr>
            <a:r>
              <a:rPr lang="en-US"/>
              <a:t>Intensifying the 8 ETLPS. </a:t>
            </a:r>
            <a:r>
              <a:rPr lang="en-US"/>
              <a:t>CICO Introduction and Systems of Implementation</a:t>
            </a:r>
            <a:endParaRPr/>
          </a:p>
          <a:p>
            <a:pPr indent="-482600" lvl="0" marL="609600" rtl="0" algn="l">
              <a:lnSpc>
                <a:spcPct val="100000"/>
              </a:lnSpc>
              <a:spcBef>
                <a:spcPts val="500"/>
              </a:spcBef>
              <a:spcAft>
                <a:spcPts val="0"/>
              </a:spcAft>
              <a:buClr>
                <a:srgbClr val="FF0000"/>
              </a:buClr>
              <a:buSzPts val="2800"/>
              <a:buFont typeface="Arial"/>
              <a:buChar char="•"/>
            </a:pPr>
            <a:r>
              <a:rPr lang="en-US"/>
              <a:t>CICO Data for Implementation</a:t>
            </a:r>
            <a:endParaRPr/>
          </a:p>
          <a:p>
            <a:pPr indent="-482600" lvl="0" marL="609600" rtl="0" algn="l">
              <a:lnSpc>
                <a:spcPct val="100000"/>
              </a:lnSpc>
              <a:spcBef>
                <a:spcPts val="500"/>
              </a:spcBef>
              <a:spcAft>
                <a:spcPts val="0"/>
              </a:spcAft>
              <a:buClr>
                <a:srgbClr val="FF0000"/>
              </a:buClr>
              <a:buSzPts val="2800"/>
              <a:buFont typeface="Arial"/>
              <a:buChar char="•"/>
            </a:pPr>
            <a:r>
              <a:rPr lang="en-US"/>
              <a:t>CICO Practices for Implementation</a:t>
            </a:r>
            <a:endParaRPr/>
          </a:p>
          <a:p>
            <a:pPr indent="-482600" lvl="0" marL="609600" rtl="0" algn="l">
              <a:lnSpc>
                <a:spcPct val="100000"/>
              </a:lnSpc>
              <a:spcBef>
                <a:spcPts val="500"/>
              </a:spcBef>
              <a:spcAft>
                <a:spcPts val="0"/>
              </a:spcAft>
              <a:buClr>
                <a:srgbClr val="FF0000"/>
              </a:buClr>
              <a:buSzPts val="2800"/>
              <a:buFont typeface="Arial"/>
              <a:buChar char="•"/>
            </a:pPr>
            <a:r>
              <a:rPr lang="en-US"/>
              <a:t>SSIG Introduction and Systems of Implementation</a:t>
            </a:r>
            <a:endParaRPr/>
          </a:p>
          <a:p>
            <a:pPr indent="-482600" lvl="0" marL="609600" rtl="0" algn="l">
              <a:lnSpc>
                <a:spcPct val="100000"/>
              </a:lnSpc>
              <a:spcBef>
                <a:spcPts val="500"/>
              </a:spcBef>
              <a:spcAft>
                <a:spcPts val="0"/>
              </a:spcAft>
              <a:buSzPts val="2800"/>
              <a:buChar char="•"/>
            </a:pPr>
            <a:r>
              <a:rPr lang="en-US"/>
              <a:t>SSIG Data for Implementation</a:t>
            </a:r>
            <a:endParaRPr/>
          </a:p>
          <a:p>
            <a:pPr indent="-304800" lvl="0" marL="609600" rtl="0" algn="l">
              <a:lnSpc>
                <a:spcPct val="100000"/>
              </a:lnSpc>
              <a:spcBef>
                <a:spcPts val="500"/>
              </a:spcBef>
              <a:spcAft>
                <a:spcPts val="0"/>
              </a:spcAft>
              <a:buClr>
                <a:srgbClr val="FF0000"/>
              </a:buClr>
              <a:buSzPts val="2800"/>
              <a:buFont typeface="Arial"/>
              <a:buNone/>
            </a:pPr>
            <a:r>
              <a:t/>
            </a:r>
            <a:endParaRPr/>
          </a:p>
          <a:p>
            <a:pPr indent="-304800" lvl="0" marL="609600" rtl="0" algn="l">
              <a:lnSpc>
                <a:spcPct val="100000"/>
              </a:lnSpc>
              <a:spcBef>
                <a:spcPts val="500"/>
              </a:spcBef>
              <a:spcAft>
                <a:spcPts val="0"/>
              </a:spcAft>
              <a:buClr>
                <a:srgbClr val="FF0000"/>
              </a:buClr>
              <a:buSzPts val="2800"/>
              <a:buFont typeface="Arial"/>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005CE87BB0324EA832688D3E004320" ma:contentTypeVersion="16" ma:contentTypeDescription="Create a new document." ma:contentTypeScope="" ma:versionID="12075794c8430df664f543d9325e0c1c">
  <xsd:schema xmlns:xsd="http://www.w3.org/2001/XMLSchema" xmlns:xs="http://www.w3.org/2001/XMLSchema" xmlns:p="http://schemas.microsoft.com/office/2006/metadata/properties" xmlns:ns2="abf19523-dd3e-44b4-aa5b-ebc923d065a5" xmlns:ns3="bc1253f3-7ed0-403d-91ae-a3ec36b7534c" targetNamespace="http://schemas.microsoft.com/office/2006/metadata/properties" ma:root="true" ma:fieldsID="cd4cf56d037f1281669cf8c1466fce7b" ns2:_="" ns3:_="">
    <xsd:import namespace="abf19523-dd3e-44b4-aa5b-ebc923d065a5"/>
    <xsd:import namespace="bc1253f3-7ed0-403d-91ae-a3ec36b753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element ref="ns2:MediaLengthInSeconds" minOccurs="0"/>
                <xsd:element ref="ns2:Inputted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f19523-dd3e-44b4-aa5b-ebc923d06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b86591-d70f-4a96-900c-bfbe5e6a31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Inputteddata" ma:index="22" nillable="true" ma:displayName="Inputted data" ma:default="0" ma:description="did I put it in yet? Yes or No" ma:format="Dropdown" ma:internalName="Inputteddata">
      <xsd:simpleType>
        <xsd:restriction base="dms:Boolean"/>
      </xsd:simpleType>
    </xsd:element>
    <xsd:element name="Notes" ma:index="2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1253f3-7ed0-403d-91ae-a3ec36b753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962a2b7-3efe-4cb0-9e1e-e8f1afe90310}" ma:internalName="TaxCatchAll" ma:showField="CatchAllData" ma:web="bc1253f3-7ed0-403d-91ae-a3ec36b7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1253f3-7ed0-403d-91ae-a3ec36b7534c" xsi:nil="true"/>
    <Notes xmlns="abf19523-dd3e-44b4-aa5b-ebc923d065a5" xsi:nil="true"/>
    <lcf76f155ced4ddcb4097134ff3c332f xmlns="abf19523-dd3e-44b4-aa5b-ebc923d065a5">
      <Terms xmlns="http://schemas.microsoft.com/office/infopath/2007/PartnerControls"/>
    </lcf76f155ced4ddcb4097134ff3c332f>
    <Inputteddata xmlns="abf19523-dd3e-44b4-aa5b-ebc923d065a5">false</Inputteddata>
  </documentManagement>
</p:properties>
</file>

<file path=customXml/itemProps1.xml><?xml version="1.0" encoding="utf-8"?>
<ds:datastoreItem xmlns:ds="http://schemas.openxmlformats.org/officeDocument/2006/customXml" ds:itemID="{F5A27F82-7DF1-4EAB-A249-4457CE58AA7F}"/>
</file>

<file path=customXml/itemProps2.xml><?xml version="1.0" encoding="utf-8"?>
<ds:datastoreItem xmlns:ds="http://schemas.openxmlformats.org/officeDocument/2006/customXml" ds:itemID="{62592737-2D32-4EBE-B139-3D2C7E7B2156}"/>
</file>

<file path=customXml/itemProps3.xml><?xml version="1.0" encoding="utf-8"?>
<ds:datastoreItem xmlns:ds="http://schemas.openxmlformats.org/officeDocument/2006/customXml" ds:itemID="{3799A826-7319-4A47-AD98-A6365D1AA608}"/>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Way, Gordon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0x010100AF005CE87BB0324EA832688D3E004320</vt:lpwstr>
  </property>
</Properties>
</file>