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sldGuideLst>
    </p:ext>
    <p:ext uri="GoogleSlidesCustomDataVersion2">
      <go:slidesCustomData xmlns:go="http://customooxmlschemas.google.com/" r:id="rId47" roundtripDataSignature="AMtx7mihj+CjgD0QTW4Vf+PtUWL+CGPCf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82AB4EA-C994-4DC4-8BC1-D370B3B4CD60}">
  <a:tblStyle styleId="{682AB4EA-C994-4DC4-8BC1-D370B3B4CD60}" styleName="Table_0">
    <a:wholeTbl>
      <a:tcTxStyle b="off" i="off">
        <a:font>
          <a:latin typeface="Arial"/>
          <a:ea typeface="Arial"/>
          <a:cs typeface="Arial"/>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accent1"/>
              </a:solidFill>
              <a:prstDash val="solid"/>
              <a:round/>
              <a:headEnd len="sm" w="sm" type="none"/>
              <a:tailEnd len="sm" w="sm" type="none"/>
            </a:ln>
          </a:top>
          <a:bottom>
            <a:ln cap="flat" cmpd="sng" w="12700">
              <a:solidFill>
                <a:schemeClr val="accen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b="off" i="off"/>
      <a:tcStyle>
        <a:fill>
          <a:solidFill>
            <a:schemeClr val="accent1">
              <a:alpha val="20000"/>
            </a:schemeClr>
          </a:solidFill>
        </a:fill>
      </a:tcStyle>
    </a:band1H>
    <a:band2H>
      <a:tcTxStyle b="off" i="off"/>
    </a:band2H>
    <a:band1V>
      <a:tcTxStyle b="off" i="off"/>
      <a:tcStyle>
        <a:fill>
          <a:solidFill>
            <a:schemeClr val="accent1">
              <a:alpha val="20000"/>
            </a:schemeClr>
          </a:solidFill>
        </a:fill>
      </a:tcStyle>
    </a:band1V>
    <a:band2V>
      <a:tcTxStyle b="off" i="off"/>
    </a:band2V>
    <a:lastCol>
      <a:tcTxStyle b="on" i="off"/>
    </a:lastCol>
    <a:firstCol>
      <a:tcTxStyle b="on" i="off"/>
    </a:firstCol>
    <a:lastRow>
      <a:tcTxStyle b="on" i="off"/>
      <a:tcStyle>
        <a:tcBdr>
          <a:top>
            <a:ln cap="flat" cmpd="sng" w="12700">
              <a:solidFill>
                <a:schemeClr val="accent1"/>
              </a:solidFill>
              <a:prstDash val="solid"/>
              <a:round/>
              <a:headEnd len="sm" w="sm" type="none"/>
              <a:tailEnd len="sm" w="sm" type="none"/>
            </a:ln>
          </a:top>
        </a:tcBdr>
        <a:fill>
          <a:solidFill>
            <a:srgbClr val="FFFFFF">
              <a:alpha val="0"/>
            </a:srgbClr>
          </a:solidFill>
        </a:fill>
      </a:tcStyle>
    </a:lastRow>
    <a:seCell>
      <a:tcTxStyle b="off" i="off"/>
    </a:seCell>
    <a:swCell>
      <a:tcTxStyle b="off" i="off"/>
    </a:swCell>
    <a:firstRow>
      <a:tcTxStyle b="on" i="off"/>
      <a:tcStyle>
        <a:tcBdr>
          <a:bottom>
            <a:ln cap="flat" cmpd="sng" w="12700">
              <a:solidFill>
                <a:schemeClr val="accent1"/>
              </a:solidFill>
              <a:prstDash val="solid"/>
              <a:round/>
              <a:headEnd len="sm" w="sm" type="none"/>
              <a:tailEnd len="sm" w="sm" type="none"/>
            </a:ln>
          </a:bottom>
        </a:tcBdr>
        <a:fill>
          <a:solidFill>
            <a:srgbClr val="FFFFFF">
              <a:alpha val="0"/>
            </a:srgbClr>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3" Type="http://schemas.openxmlformats.org/officeDocument/2006/relationships/slide" Target="slides/slide7.xml"/><Relationship Id="rId39" Type="http://schemas.openxmlformats.org/officeDocument/2006/relationships/slide" Target="slides/slide33.xml"/><Relationship Id="rId18" Type="http://schemas.openxmlformats.org/officeDocument/2006/relationships/slide" Target="slides/slide12.xml"/><Relationship Id="rId42" Type="http://schemas.openxmlformats.org/officeDocument/2006/relationships/slide" Target="slides/slide36.xml"/><Relationship Id="rId21" Type="http://schemas.openxmlformats.org/officeDocument/2006/relationships/slide" Target="slides/slide15.xml"/><Relationship Id="rId47" Type="http://customschemas.google.com/relationships/presentationmetadata" Target="metadata"/><Relationship Id="rId34" Type="http://schemas.openxmlformats.org/officeDocument/2006/relationships/slide" Target="slides/slide28.xml"/><Relationship Id="rId50" Type="http://schemas.openxmlformats.org/officeDocument/2006/relationships/customXml" Target="../customXml/item3.xml"/><Relationship Id="rId7" Type="http://schemas.openxmlformats.org/officeDocument/2006/relationships/slide" Target="slides/slide1.xml"/><Relationship Id="rId2" Type="http://schemas.openxmlformats.org/officeDocument/2006/relationships/viewProps" Target="viewProps.xml"/><Relationship Id="rId29" Type="http://schemas.openxmlformats.org/officeDocument/2006/relationships/slide" Target="slides/slide23.xml"/><Relationship Id="rId16" Type="http://schemas.openxmlformats.org/officeDocument/2006/relationships/slide" Target="slides/slide10.xml"/><Relationship Id="rId40" Type="http://schemas.openxmlformats.org/officeDocument/2006/relationships/slide" Target="slides/slide34.xml"/><Relationship Id="rId24" Type="http://schemas.openxmlformats.org/officeDocument/2006/relationships/slide" Target="slides/slide18.xml"/><Relationship Id="rId45" Type="http://schemas.openxmlformats.org/officeDocument/2006/relationships/slide" Target="slides/slide39.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23" Type="http://schemas.openxmlformats.org/officeDocument/2006/relationships/slide" Target="slides/slide17.xml"/><Relationship Id="rId28" Type="http://schemas.openxmlformats.org/officeDocument/2006/relationships/slide" Target="slides/slide22.xml"/><Relationship Id="rId5" Type="http://schemas.openxmlformats.org/officeDocument/2006/relationships/slideMaster" Target="slideMasters/slideMaster1.xml"/><Relationship Id="rId15" Type="http://schemas.openxmlformats.org/officeDocument/2006/relationships/slide" Target="slides/slide9.xml"/><Relationship Id="rId36" Type="http://schemas.openxmlformats.org/officeDocument/2006/relationships/slide" Target="slides/slide30.xml"/><Relationship Id="rId49" Type="http://schemas.openxmlformats.org/officeDocument/2006/relationships/customXml" Target="../customXml/item2.xml"/><Relationship Id="rId44" Type="http://schemas.openxmlformats.org/officeDocument/2006/relationships/slide" Target="slides/slide38.xml"/><Relationship Id="rId31" Type="http://schemas.openxmlformats.org/officeDocument/2006/relationships/slide" Target="slides/slide25.xml"/><Relationship Id="rId10" Type="http://schemas.openxmlformats.org/officeDocument/2006/relationships/slide" Target="slides/slide4.xml"/><Relationship Id="rId19" Type="http://schemas.openxmlformats.org/officeDocument/2006/relationships/slide" Target="slides/slide13.xml"/><Relationship Id="rId22" Type="http://schemas.openxmlformats.org/officeDocument/2006/relationships/slide" Target="slides/slide16.xml"/><Relationship Id="rId43" Type="http://schemas.openxmlformats.org/officeDocument/2006/relationships/slide" Target="slides/slide37.xml"/><Relationship Id="rId4" Type="http://schemas.openxmlformats.org/officeDocument/2006/relationships/tableStyles" Target="tableStyles.xml"/><Relationship Id="rId9" Type="http://schemas.openxmlformats.org/officeDocument/2006/relationships/slide" Target="slides/slide3.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14" Type="http://schemas.openxmlformats.org/officeDocument/2006/relationships/slide" Target="slides/slide8.xml"/><Relationship Id="rId48" Type="http://schemas.openxmlformats.org/officeDocument/2006/relationships/customXml" Target="../customXml/item1.xml"/><Relationship Id="rId8" Type="http://schemas.openxmlformats.org/officeDocument/2006/relationships/slide" Target="slides/slide2.xml"/><Relationship Id="rId3" Type="http://schemas.openxmlformats.org/officeDocument/2006/relationships/presProps" Target="presProps.xml"/><Relationship Id="rId46" Type="http://schemas.openxmlformats.org/officeDocument/2006/relationships/slide" Target="slides/slide40.xml"/><Relationship Id="rId25" Type="http://schemas.openxmlformats.org/officeDocument/2006/relationships/slide" Target="slides/slide19.xml"/><Relationship Id="rId33" Type="http://schemas.openxmlformats.org/officeDocument/2006/relationships/slide" Target="slides/slide27.xml"/><Relationship Id="rId12" Type="http://schemas.openxmlformats.org/officeDocument/2006/relationships/slide" Target="slides/slide6.xml"/><Relationship Id="rId17" Type="http://schemas.openxmlformats.org/officeDocument/2006/relationships/slide" Target="slides/slide11.xml"/><Relationship Id="rId38" Type="http://schemas.openxmlformats.org/officeDocument/2006/relationships/slide" Target="slides/slide32.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theme" Target="theme/theme2.xml"/><Relationship Id="rId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bismissouri.org/wp-content/uploads/2018/09/Compendium-Version-2.pdf" TargetMode="Externa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2:notes"/>
          <p:cNvSpPr txBox="1"/>
          <p:nvPr>
            <p:ph idx="1" type="body"/>
          </p:nvPr>
        </p:nvSpPr>
        <p:spPr>
          <a:xfrm>
            <a:off x="685800" y="4343400"/>
            <a:ext cx="5486399" cy="4114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65" name="Google Shape;6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p12: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b="1" lang="en-US"/>
              <a:t>Trainer Notes</a:t>
            </a:r>
            <a:r>
              <a:rPr lang="en-US"/>
              <a:t>:  Have a strategies for participants to group/partner up and discuss Tier 1 implementation. </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Based on the graphic of the Triangle we know that advance tier supports build upon Tier 1 supports. In order to have effective and sustainable implementation at advanced tiers, Tier 1 supports must also be implemented with fidelity and implemented with sustainability. Take a few moments to discuss the current reality of implementation at the Tier 1 level. </a:t>
            </a:r>
            <a:endParaRPr b="0"/>
          </a:p>
          <a:p>
            <a:pPr indent="-228600" lvl="0" marL="457200" marR="0" rtl="0" algn="l">
              <a:lnSpc>
                <a:spcPct val="100000"/>
              </a:lnSpc>
              <a:spcBef>
                <a:spcPts val="0"/>
              </a:spcBef>
              <a:spcAft>
                <a:spcPts val="0"/>
              </a:spcAft>
              <a:buClr>
                <a:srgbClr val="000000"/>
              </a:buClr>
              <a:buSzPts val="1400"/>
              <a:buFont typeface="Arial"/>
              <a:buNone/>
            </a:pPr>
            <a:br>
              <a:rPr lang="en-US"/>
            </a:br>
            <a:endParaRPr/>
          </a:p>
        </p:txBody>
      </p:sp>
      <p:sp>
        <p:nvSpPr>
          <p:cNvPr id="124" name="Google Shape;124;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1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For this course to be the most effective these previous modules need to be completed and implemented before the completion of this module!</a:t>
            </a:r>
            <a:endParaRPr/>
          </a:p>
          <a:p>
            <a:pPr indent="0" lvl="0" marL="0" rtl="0" algn="l">
              <a:lnSpc>
                <a:spcPct val="100000"/>
              </a:lnSpc>
              <a:spcBef>
                <a:spcPts val="0"/>
              </a:spcBef>
              <a:spcAft>
                <a:spcPts val="0"/>
              </a:spcAft>
              <a:buSzPts val="1400"/>
              <a:buNone/>
            </a:pPr>
            <a:r>
              <a:rPr b="1" lang="en-US"/>
              <a:t>If you have not completed the previous lessons in this course, please complete them before moving forward!</a:t>
            </a:r>
            <a:endParaRPr/>
          </a:p>
        </p:txBody>
      </p:sp>
      <p:sp>
        <p:nvSpPr>
          <p:cNvPr id="130" name="Google Shape;130;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US">
                <a:latin typeface="Calibri"/>
                <a:ea typeface="Calibri"/>
                <a:cs typeface="Calibri"/>
                <a:sym typeface="Calibri"/>
              </a:rPr>
              <a:t>These are the Missouri Teacher Standards that will be addressed in this lesson. If you want more information regarding these standards visit DESE.MO.GOV </a:t>
            </a:r>
            <a:endParaRPr/>
          </a:p>
        </p:txBody>
      </p:sp>
      <p:sp>
        <p:nvSpPr>
          <p:cNvPr id="138" name="Google Shape;13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 name="Google Shape;144;p4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0" lang="en-US"/>
              <a:t>ere are a few Key terms that will be used throughout this lesson!</a:t>
            </a:r>
            <a:endParaRPr/>
          </a:p>
        </p:txBody>
      </p:sp>
      <p:sp>
        <p:nvSpPr>
          <p:cNvPr id="145" name="Google Shape;145;p4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1" name="Google Shape;151;p46: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b="1" lang="en-US"/>
              <a:t>Trainer Notes:</a:t>
            </a:r>
            <a:r>
              <a:rPr lang="en-US"/>
              <a:t> This slide is animated</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One of the first tasks of the Advanced Tiers Team is to establish a system to identify students who may require and benefit from Tier 2 or 3 intervention. </a:t>
            </a:r>
            <a:endParaRPr/>
          </a:p>
          <a:p>
            <a:pPr indent="0" lvl="0" marL="0" rtl="0" algn="l">
              <a:spcBef>
                <a:spcPts val="0"/>
              </a:spcBef>
              <a:spcAft>
                <a:spcPts val="0"/>
              </a:spcAft>
              <a:buSzPts val="1400"/>
              <a:buNone/>
            </a:pPr>
            <a:r>
              <a:rPr lang="en-US"/>
              <a:t>Access the “Advanced Tiers Student Identification Process Guide” handout and follow along. </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We will take a look at three different methods for identifying those students: </a:t>
            </a:r>
            <a:endParaRPr/>
          </a:p>
          <a:p>
            <a:pPr indent="0" lvl="0" marL="0" rtl="0" algn="l">
              <a:spcBef>
                <a:spcPts val="0"/>
              </a:spcBef>
              <a:spcAft>
                <a:spcPts val="0"/>
              </a:spcAft>
              <a:buSzPts val="1400"/>
              <a:buNone/>
            </a:pPr>
            <a:r>
              <a:rPr lang="en-US"/>
              <a:t>&lt;CLICK &gt; Review of Existing School Data,  </a:t>
            </a:r>
            <a:endParaRPr/>
          </a:p>
          <a:p>
            <a:pPr indent="0" lvl="0" marL="0" rtl="0" algn="l">
              <a:spcBef>
                <a:spcPts val="0"/>
              </a:spcBef>
              <a:spcAft>
                <a:spcPts val="0"/>
              </a:spcAft>
              <a:buSzPts val="1400"/>
              <a:buNone/>
            </a:pPr>
            <a:r>
              <a:rPr lang="en-US"/>
              <a:t>&lt;CLICK &gt;  &amp; either Nomination Process, or…</a:t>
            </a:r>
            <a:endParaRPr/>
          </a:p>
          <a:p>
            <a:pPr indent="0" lvl="0" marL="0" rtl="0" algn="l">
              <a:spcBef>
                <a:spcPts val="0"/>
              </a:spcBef>
              <a:spcAft>
                <a:spcPts val="0"/>
              </a:spcAft>
              <a:buSzPts val="1400"/>
              <a:buNone/>
            </a:pPr>
            <a:r>
              <a:rPr lang="en-US"/>
              <a:t>&lt;CLICK &gt; Universal Screening. </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Advanced Tier teams are all encouraged to leverage the existing school data they are already collecting and then choose at least one additional “pathways” to ensure  that they answer two important questions: </a:t>
            </a:r>
            <a:endParaRPr/>
          </a:p>
          <a:p>
            <a:pPr indent="-317500" lvl="0" marL="457200" rtl="0" algn="l">
              <a:spcBef>
                <a:spcPts val="0"/>
              </a:spcBef>
              <a:spcAft>
                <a:spcPts val="0"/>
              </a:spcAft>
              <a:buSzPts val="1400"/>
              <a:buChar char="•"/>
            </a:pPr>
            <a:r>
              <a:rPr lang="en-US"/>
              <a:t>Is our system allowing for early intervention? and </a:t>
            </a:r>
            <a:endParaRPr/>
          </a:p>
          <a:p>
            <a:pPr indent="-317500" lvl="0" marL="457200" rtl="0" algn="l">
              <a:spcBef>
                <a:spcPts val="0"/>
              </a:spcBef>
              <a:spcAft>
                <a:spcPts val="0"/>
              </a:spcAft>
              <a:buSzPts val="1400"/>
              <a:buChar char="•"/>
            </a:pPr>
            <a:r>
              <a:rPr lang="en-US"/>
              <a:t>is our system Identifying both students with externalizing behaviors and students with internalizing behaviors?</a:t>
            </a:r>
            <a:endParaRPr/>
          </a:p>
          <a:p>
            <a:pPr indent="0" lvl="0" marL="0" rtl="0" algn="l">
              <a:spcBef>
                <a:spcPts val="0"/>
              </a:spcBef>
              <a:spcAft>
                <a:spcPts val="0"/>
              </a:spcAft>
              <a:buSzPts val="1400"/>
              <a:buNone/>
            </a:pPr>
            <a:r>
              <a:t/>
            </a:r>
            <a:endParaRPr/>
          </a:p>
          <a:p>
            <a:pPr indent="-228600" lvl="0" marL="457200" rtl="0" algn="l">
              <a:lnSpc>
                <a:spcPct val="100000"/>
              </a:lnSpc>
              <a:spcBef>
                <a:spcPts val="0"/>
              </a:spcBef>
              <a:spcAft>
                <a:spcPts val="0"/>
              </a:spcAft>
              <a:buSzPts val="1400"/>
              <a:buNone/>
            </a:pPr>
            <a:r>
              <a:rPr lang="en-US"/>
              <a:t>While your team will learn more about matching the function of student behaviors to interventions in the next course, we have included all information on a single handout to serve as a helpful one-stop guide.</a:t>
            </a:r>
            <a:r>
              <a:rPr lang="en-US" sz="1600">
                <a:solidFill>
                  <a:srgbClr val="000000"/>
                </a:solidFill>
              </a:rPr>
              <a:t> </a:t>
            </a:r>
            <a:endParaRPr sz="1600">
              <a:solidFill>
                <a:srgbClr val="000000"/>
              </a:solidFill>
            </a:endParaRPr>
          </a:p>
          <a:p>
            <a:pPr indent="-228600" lvl="0" marL="457200" rtl="0" algn="l">
              <a:lnSpc>
                <a:spcPct val="100000"/>
              </a:lnSpc>
              <a:spcBef>
                <a:spcPts val="0"/>
              </a:spcBef>
              <a:spcAft>
                <a:spcPts val="0"/>
              </a:spcAft>
              <a:buSzPts val="1400"/>
              <a:buNone/>
            </a:pPr>
            <a:r>
              <a:t/>
            </a:r>
            <a:endParaRPr b="0" sz="1600"/>
          </a:p>
          <a:p>
            <a:pPr indent="-228600" lvl="0" marL="457200" rtl="0" algn="l">
              <a:lnSpc>
                <a:spcPct val="100000"/>
              </a:lnSpc>
              <a:spcBef>
                <a:spcPts val="0"/>
              </a:spcBef>
              <a:spcAft>
                <a:spcPts val="0"/>
              </a:spcAft>
              <a:buSzPts val="1400"/>
              <a:buNone/>
            </a:pPr>
            <a:r>
              <a:t/>
            </a:r>
            <a:endParaRPr b="0" i="0" sz="1800" u="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lang="en-US"/>
              <a:t>One way to find at-risk students is through Existing School Data.</a:t>
            </a:r>
            <a:endParaRPr/>
          </a:p>
          <a:p>
            <a:pPr indent="0" lvl="0" marL="0" rtl="0" algn="l">
              <a:spcBef>
                <a:spcPts val="0"/>
              </a:spcBef>
              <a:spcAft>
                <a:spcPts val="0"/>
              </a:spcAft>
              <a:buClr>
                <a:srgbClr val="000000"/>
              </a:buClr>
              <a:buSzPts val="1400"/>
              <a:buFont typeface="Arial"/>
              <a:buNone/>
            </a:pPr>
            <a:r>
              <a:rPr lang="en-US"/>
              <a:t>Student data that is already being collected within your building. Specifically, teams set criteria that when “triggered” automatically initiates discussion about a student who may be at risk. After reviewing student data, the Advanced Tiers team can then determine if intervention is warranted.</a:t>
            </a:r>
            <a:endParaRPr/>
          </a:p>
          <a:p>
            <a:pPr indent="0" lvl="0" marL="0" rtl="0" algn="l">
              <a:spcBef>
                <a:spcPts val="0"/>
              </a:spcBef>
              <a:spcAft>
                <a:spcPts val="0"/>
              </a:spcAft>
              <a:buSzPts val="1400"/>
              <a:buNone/>
            </a:pPr>
            <a:r>
              <a:t/>
            </a:r>
            <a:endParaRPr/>
          </a:p>
        </p:txBody>
      </p:sp>
      <p:sp>
        <p:nvSpPr>
          <p:cNvPr id="161" name="Google Shape;161;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8095b4d50f_0_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8095b4d50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t>Trainer Notes: </a:t>
            </a:r>
            <a:r>
              <a:rPr lang="en-US"/>
              <a:t>This slide is animated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process for identifying students as at-risk or high-risk should catch students with externalizing behaviors as well as students with internalizing behaviors.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&lt;CLICK&gt; Externalizing behaviors are behavior problems that are observable and overt, often directed toward people and/or objects in the social environment (Walker and Severson, 1991). Behavior problems in the externalizing dimension are exhibited at high rates and/or intensity and are considered inappropriate in school settings. behaviors include, but are not limited to: talking out, non-compliance, out of seat, disturbing others, talking back, and rude comments to peers, along with more serious behavior such as aggression toward people, destruction of property, theft, and serious violation of rules (Walker, Colvin, &amp; Ramsey, 2004).</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&lt;CLICK&gt;</a:t>
            </a:r>
            <a:r>
              <a:rPr lang="en-US"/>
              <a:t> </a:t>
            </a:r>
            <a:r>
              <a:rPr lang="en-US"/>
              <a:t>Internalizing behaviors are behavior problems that the student directs inwardly toward himself or herself. Internalizing behaviors are often based on social deficits and avoidance (Walker and Severson, 1991). Examples of internalizing behaviors include, but are not limited to, (a) exhibiting shy, timid, or  nonassertive behavior; (b) avoiding or withdrawing from social situations (e.g., not talking with peers; not participating in activities or games); and (c) non-responsiveness to social overtures from others (Walker, Colvin, Ramsey, 2004).</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b="1" lang="en-US"/>
              <a:t>Criteria Measures are automatic triggers that start conversations about a student who may be at risk.</a:t>
            </a:r>
            <a:r>
              <a:rPr lang="en-US"/>
              <a:t>.</a:t>
            </a:r>
            <a:endParaRPr/>
          </a:p>
          <a:p>
            <a:pPr indent="0" lvl="0" marL="0" rtl="0" algn="l">
              <a:spcBef>
                <a:spcPts val="0"/>
              </a:spcBef>
              <a:spcAft>
                <a:spcPts val="0"/>
              </a:spcAft>
              <a:buSzPts val="1400"/>
              <a:buNone/>
            </a:pPr>
            <a:br>
              <a:rPr lang="en-US"/>
            </a:br>
            <a:r>
              <a:rPr lang="en-US"/>
              <a:t>Criteria Measures tend to find students with </a:t>
            </a:r>
            <a:r>
              <a:rPr b="1" i="1" lang="en-US"/>
              <a:t>externalizing </a:t>
            </a:r>
            <a:r>
              <a:rPr lang="en-US"/>
              <a:t>types of behaviors.</a:t>
            </a:r>
            <a:endParaRPr/>
          </a:p>
          <a:p>
            <a:pPr indent="0" lvl="0" marL="0" rtl="0" algn="l">
              <a:spcBef>
                <a:spcPts val="0"/>
              </a:spcBef>
              <a:spcAft>
                <a:spcPts val="0"/>
              </a:spcAft>
              <a:buSzPts val="1400"/>
              <a:buNone/>
            </a:pPr>
            <a:br>
              <a:rPr lang="en-US"/>
            </a:br>
            <a:r>
              <a:rPr lang="en-US"/>
              <a:t>To establish Criteria Measures using existing school data, teams must first consider and document student data that already is routinely collected.</a:t>
            </a:r>
            <a:endParaRPr/>
          </a:p>
          <a:p>
            <a:pPr indent="0" lvl="0" marL="0" rtl="0" algn="l">
              <a:spcBef>
                <a:spcPts val="0"/>
              </a:spcBef>
              <a:spcAft>
                <a:spcPts val="0"/>
              </a:spcAft>
              <a:buNone/>
            </a:pPr>
            <a:r>
              <a:rPr lang="en-US"/>
              <a:t>Office discipline referrals (ODRs) and/or classroom minor behavioral records, attendance and tardy rates, classroom assignment and/or homework completion rates and grades, formative assessment results, and </a:t>
            </a:r>
            <a:r>
              <a:rPr lang="en-US"/>
              <a:t>nurse or counselor visits</a:t>
            </a:r>
            <a:r>
              <a:rPr lang="en-US"/>
              <a:t> are common types of data most schools collect and can easily access to use for decision making.</a:t>
            </a:r>
            <a:endParaRPr/>
          </a:p>
          <a:p>
            <a:pPr indent="0" lvl="0" marL="0" rtl="0" algn="l">
              <a:spcBef>
                <a:spcPts val="0"/>
              </a:spcBef>
              <a:spcAft>
                <a:spcPts val="0"/>
              </a:spcAft>
              <a:buSzPts val="1400"/>
              <a:buNone/>
            </a:pPr>
            <a:br>
              <a:rPr lang="en-US"/>
            </a:br>
            <a:r>
              <a:rPr lang="en-US"/>
              <a:t>In a setting with few to no ODR’s, such as Early Childhood or Alternative schools, using existing school data may not be as relevant as a nomination form or universal screening.</a:t>
            </a:r>
            <a:endParaRPr/>
          </a:p>
          <a:p>
            <a:pPr indent="0" lvl="0" marL="0" rtl="0" algn="l">
              <a:spcBef>
                <a:spcPts val="0"/>
              </a:spcBef>
              <a:spcAft>
                <a:spcPts val="0"/>
              </a:spcAft>
              <a:buClr>
                <a:srgbClr val="000000"/>
              </a:buClr>
              <a:buSzPts val="1400"/>
              <a:buFont typeface="Arial"/>
              <a:buNone/>
            </a:pPr>
            <a:br>
              <a:rPr lang="en-US"/>
            </a:br>
            <a:endParaRPr/>
          </a:p>
        </p:txBody>
      </p:sp>
      <p:sp>
        <p:nvSpPr>
          <p:cNvPr id="172" name="Google Shape;172;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b="1" lang="en-US"/>
              <a:t>Your Advanced Tiers team will need a system that answers the question - How do we differentiate whether the student needs a tier 2 intervention vs tier 3?  </a:t>
            </a:r>
            <a:endParaRPr b="1"/>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One way to think of risk criteria is as a spectrum that includes low/no risk, at-risk, and high risk.</a:t>
            </a:r>
            <a:endParaRPr/>
          </a:p>
          <a:p>
            <a:pPr indent="-317500" lvl="0" marL="457200" rtl="0" algn="l">
              <a:spcBef>
                <a:spcPts val="0"/>
              </a:spcBef>
              <a:spcAft>
                <a:spcPts val="0"/>
              </a:spcAft>
              <a:buSzPts val="1400"/>
              <a:buAutoNum type="arabicPeriod"/>
            </a:pPr>
            <a:r>
              <a:rPr lang="en-US"/>
              <a:t>The low/no risk criteria would identify most students who would reasonably be expected to function for that given data source; it is important to include reasonable opportunities for error when determining this risk threshold.</a:t>
            </a:r>
            <a:endParaRPr/>
          </a:p>
          <a:p>
            <a:pPr indent="-317500" lvl="0" marL="457200" rtl="0" algn="l">
              <a:spcBef>
                <a:spcPts val="0"/>
              </a:spcBef>
              <a:spcAft>
                <a:spcPts val="0"/>
              </a:spcAft>
              <a:buSzPts val="1400"/>
              <a:buAutoNum type="arabicPeriod"/>
            </a:pPr>
            <a:r>
              <a:rPr lang="en-US"/>
              <a:t>The at-risk criteria would identify areas of functioning that could indicate a student is at-risk for future failure. When determining at-risk criteria, it is important to consider these as potential warning signs.</a:t>
            </a:r>
            <a:endParaRPr/>
          </a:p>
          <a:p>
            <a:pPr indent="-317500" lvl="0" marL="457200" rtl="0" algn="l">
              <a:spcBef>
                <a:spcPts val="0"/>
              </a:spcBef>
              <a:spcAft>
                <a:spcPts val="0"/>
              </a:spcAft>
              <a:buSzPts val="1400"/>
              <a:buAutoNum type="arabicPeriod"/>
            </a:pPr>
            <a:r>
              <a:rPr lang="en-US"/>
              <a:t>The high risk criteria would identify areas of functioning that indicate a student is experiencing high rates of failure. (High risk criteria will be beneficial in determining students who might benefit from accessing Tier 3, individualized support)</a:t>
            </a:r>
            <a:endParaRPr/>
          </a:p>
          <a:p>
            <a:pPr indent="0" lvl="0" marL="0" rtl="0" algn="l">
              <a:spcBef>
                <a:spcPts val="0"/>
              </a:spcBef>
              <a:spcAft>
                <a:spcPts val="0"/>
              </a:spcAft>
              <a:buClr>
                <a:srgbClr val="000000"/>
              </a:buClr>
              <a:buSzPts val="1400"/>
              <a:buFont typeface="Arial"/>
              <a:buNone/>
            </a:pPr>
            <a:br>
              <a:rPr lang="en-US"/>
            </a:br>
            <a:endParaRPr/>
          </a:p>
        </p:txBody>
      </p:sp>
      <p:sp>
        <p:nvSpPr>
          <p:cNvPr id="179" name="Google Shape;179;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lang="en-US"/>
              <a:t>Once existing data sources have been identified, school teams need to determine risk criteria for each of these data sources.</a:t>
            </a:r>
            <a:endParaRPr/>
          </a:p>
          <a:p>
            <a:pPr indent="0" lvl="0" marL="0" rtl="0" algn="l">
              <a:spcBef>
                <a:spcPts val="0"/>
              </a:spcBef>
              <a:spcAft>
                <a:spcPts val="0"/>
              </a:spcAft>
              <a:buSzPts val="1400"/>
              <a:buNone/>
            </a:pPr>
            <a:r>
              <a:rPr lang="en-US"/>
              <a:t>Now the team will determine what constitutes at-risk and high-risk for all the data your team Identified.</a:t>
            </a:r>
            <a:endParaRPr/>
          </a:p>
          <a:p>
            <a:pPr indent="0" lvl="0" marL="0" rtl="0" algn="l">
              <a:spcBef>
                <a:spcPts val="0"/>
              </a:spcBef>
              <a:spcAft>
                <a:spcPts val="0"/>
              </a:spcAft>
              <a:buSzPts val="1400"/>
              <a:buNone/>
            </a:pPr>
            <a:r>
              <a:rPr lang="en-US"/>
              <a:t>  </a:t>
            </a:r>
            <a:endParaRPr/>
          </a:p>
          <a:p>
            <a:pPr indent="0" lvl="0" marL="0" rtl="0" algn="l">
              <a:spcBef>
                <a:spcPts val="0"/>
              </a:spcBef>
              <a:spcAft>
                <a:spcPts val="0"/>
              </a:spcAft>
              <a:buSzPts val="1400"/>
              <a:buNone/>
            </a:pPr>
            <a:r>
              <a:rPr lang="en-US"/>
              <a:t>(EX. During the data cycle has the student met the at-risk criteria to be considered for Tier 2 (3 ODR)  or were the behaviors so chronic/frequent that they met the criteria for Tier 3 ( 5 ODR))   </a:t>
            </a:r>
            <a:endParaRPr/>
          </a:p>
          <a:p>
            <a:pPr indent="0" lvl="0" marL="0" rtl="0" algn="l">
              <a:spcBef>
                <a:spcPts val="0"/>
              </a:spcBef>
              <a:spcAft>
                <a:spcPts val="0"/>
              </a:spcAft>
              <a:buClr>
                <a:srgbClr val="000000"/>
              </a:buClr>
              <a:buSzPts val="1400"/>
              <a:buFont typeface="Arial"/>
              <a:buNone/>
            </a:pPr>
            <a:br>
              <a:rPr lang="en-US"/>
            </a:br>
            <a:br>
              <a:rPr lang="en-US"/>
            </a:br>
            <a:br>
              <a:rPr lang="en-US"/>
            </a:br>
            <a:endParaRPr/>
          </a:p>
        </p:txBody>
      </p:sp>
      <p:sp>
        <p:nvSpPr>
          <p:cNvPr id="191" name="Google Shape;191;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4: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70" name="Google Shape;70;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lang="en-US"/>
              <a:t>Research by the University of Oregon PBIS Workgroup suggests that students at risk of developing chronic behavioral problems might not receive adequate support soon enough to change their behavioral trajectories.</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Students exhibiting these behaviors may be referred directly to Tier 3 but will most likely have participated in a Tier 2 intervention unsuccessfully. And these chronic behaviors are impeding their ability to make academic progress. </a:t>
            </a:r>
            <a:endParaRPr sz="1800">
              <a:solidFill>
                <a:srgbClr val="FF0000"/>
              </a:solidFill>
              <a:latin typeface="Calibri"/>
              <a:ea typeface="Calibri"/>
              <a:cs typeface="Calibri"/>
              <a:sym typeface="Calibri"/>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So, who would be considered to have chronic misbehavior that you wouldn't catch through Tier 2 intervention first?  You may consider students who move in with a history of chronic behaviors. </a:t>
            </a:r>
            <a:endParaRPr/>
          </a:p>
          <a:p>
            <a:pPr indent="0" lvl="0" marL="0" rtl="0" algn="l">
              <a:spcBef>
                <a:spcPts val="0"/>
              </a:spcBef>
              <a:spcAft>
                <a:spcPts val="0"/>
              </a:spcAft>
              <a:buClr>
                <a:srgbClr val="000000"/>
              </a:buClr>
              <a:buSzPts val="1400"/>
              <a:buFont typeface="Arial"/>
              <a:buNone/>
            </a:pPr>
            <a:br>
              <a:rPr lang="en-US"/>
            </a:br>
            <a:br>
              <a:rPr lang="en-US"/>
            </a:br>
            <a:br>
              <a:rPr lang="en-US"/>
            </a:br>
            <a:endParaRPr/>
          </a:p>
        </p:txBody>
      </p:sp>
      <p:sp>
        <p:nvSpPr>
          <p:cNvPr id="198" name="Google Shape;198;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sz="1400">
                <a:latin typeface="Calibri"/>
                <a:ea typeface="Calibri"/>
                <a:cs typeface="Calibri"/>
                <a:sym typeface="Calibri"/>
              </a:rPr>
              <a:t>Take a moment to reflect with your team. </a:t>
            </a:r>
            <a:endParaRPr sz="1400">
              <a:latin typeface="Calibri"/>
              <a:ea typeface="Calibri"/>
              <a:cs typeface="Calibri"/>
              <a:sym typeface="Calibri"/>
            </a:endParaRPr>
          </a:p>
          <a:p>
            <a:pPr indent="0" lvl="0" marL="0" rtl="0" algn="l">
              <a:lnSpc>
                <a:spcPct val="100000"/>
              </a:lnSpc>
              <a:spcBef>
                <a:spcPts val="0"/>
              </a:spcBef>
              <a:spcAft>
                <a:spcPts val="0"/>
              </a:spcAft>
              <a:buSzPts val="1400"/>
              <a:buNone/>
            </a:pPr>
            <a:r>
              <a:rPr lang="en-US" sz="1400">
                <a:latin typeface="Calibri"/>
                <a:ea typeface="Calibri"/>
                <a:cs typeface="Calibri"/>
                <a:sym typeface="Calibri"/>
              </a:rPr>
              <a:t>Use the Criteria Measures Template to document data that is currently being collected or will be collected. </a:t>
            </a:r>
            <a:endParaRPr sz="1400">
              <a:latin typeface="Calibri"/>
              <a:ea typeface="Calibri"/>
              <a:cs typeface="Calibri"/>
              <a:sym typeface="Calibri"/>
            </a:endParaRPr>
          </a:p>
          <a:p>
            <a:pPr indent="0" lvl="0" marL="0" rtl="0" algn="l">
              <a:lnSpc>
                <a:spcPct val="100000"/>
              </a:lnSpc>
              <a:spcBef>
                <a:spcPts val="0"/>
              </a:spcBef>
              <a:spcAft>
                <a:spcPts val="0"/>
              </a:spcAft>
              <a:buSzPts val="1400"/>
              <a:buNone/>
            </a:pPr>
            <a:r>
              <a:rPr lang="en-US" sz="1400">
                <a:latin typeface="Calibri"/>
                <a:ea typeface="Calibri"/>
                <a:cs typeface="Calibri"/>
                <a:sym typeface="Calibri"/>
              </a:rPr>
              <a:t>During this reflection time, use these prompts as guiding questions to develop your criteria measures for each set of data to identify students who may benefit from Tier 2 and or Tier 3 interventions!</a:t>
            </a:r>
            <a:endParaRPr sz="1400">
              <a:latin typeface="Calibri"/>
              <a:ea typeface="Calibri"/>
              <a:cs typeface="Calibri"/>
              <a:sym typeface="Calibri"/>
            </a:endParaRPr>
          </a:p>
          <a:p>
            <a:pPr indent="0" lvl="0" marL="0" rtl="0" algn="l">
              <a:lnSpc>
                <a:spcPct val="100000"/>
              </a:lnSpc>
              <a:spcBef>
                <a:spcPts val="0"/>
              </a:spcBef>
              <a:spcAft>
                <a:spcPts val="0"/>
              </a:spcAft>
              <a:buSzPts val="1400"/>
              <a:buNone/>
            </a:pPr>
            <a:br>
              <a:rPr i="0" lang="en-US" sz="1400" u="none" strike="noStrike">
                <a:solidFill>
                  <a:srgbClr val="000000"/>
                </a:solidFill>
                <a:latin typeface="Calibri"/>
                <a:ea typeface="Calibri"/>
                <a:cs typeface="Calibri"/>
                <a:sym typeface="Calibri"/>
              </a:rPr>
            </a:br>
            <a:r>
              <a:rPr i="0" lang="en-US" sz="1400" u="none" strike="noStrike">
                <a:solidFill>
                  <a:srgbClr val="000000"/>
                </a:solidFill>
                <a:latin typeface="Calibri"/>
                <a:ea typeface="Calibri"/>
                <a:cs typeface="Calibri"/>
                <a:sym typeface="Calibri"/>
              </a:rPr>
              <a:t>With your team, review the office-managed (major) referral data from your most recent school year. Based upon this data, determine what criteria your school should establish for low/no risk, at-risk, and high risk from this data source. </a:t>
            </a:r>
            <a:endParaRPr i="0" sz="1400" u="none" strike="noStrike">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4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i="0" lang="en-US" sz="1400" u="none" strike="noStrike">
                <a:solidFill>
                  <a:srgbClr val="231F20"/>
                </a:solidFill>
                <a:latin typeface="Calibri"/>
                <a:ea typeface="Calibri"/>
                <a:cs typeface="Calibri"/>
                <a:sym typeface="Calibri"/>
              </a:rPr>
              <a:t>With your team, review the risk criteria that had previously been established and determine what decision rules your school will utilize when identifying students who should be considered for inclusion in an intervention. </a:t>
            </a:r>
            <a:endParaRPr i="0" sz="1400" u="none" strike="noStrike">
              <a:solidFill>
                <a:srgbClr val="231F20"/>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400">
              <a:solidFill>
                <a:srgbClr val="231F20"/>
              </a:solidFill>
              <a:latin typeface="Calibri"/>
              <a:ea typeface="Calibri"/>
              <a:cs typeface="Calibri"/>
              <a:sym typeface="Calibri"/>
            </a:endParaRPr>
          </a:p>
          <a:p>
            <a:pPr indent="0" lvl="0" marL="0" rtl="0" algn="l">
              <a:lnSpc>
                <a:spcPct val="100000"/>
              </a:lnSpc>
              <a:spcBef>
                <a:spcPts val="0"/>
              </a:spcBef>
              <a:spcAft>
                <a:spcPts val="0"/>
              </a:spcAft>
              <a:buSzPts val="1400"/>
              <a:buNone/>
            </a:pPr>
            <a:r>
              <a:rPr i="0" lang="en-US" sz="1400" u="none" strike="noStrike">
                <a:solidFill>
                  <a:srgbClr val="231F20"/>
                </a:solidFill>
                <a:latin typeface="Calibri"/>
                <a:ea typeface="Calibri"/>
                <a:cs typeface="Calibri"/>
                <a:sym typeface="Calibri"/>
              </a:rPr>
              <a:t>Do your identified decision rules support early identification of students who may be at-risk? </a:t>
            </a:r>
            <a:endParaRPr sz="1400">
              <a:latin typeface="Calibri"/>
              <a:ea typeface="Calibri"/>
              <a:cs typeface="Calibri"/>
              <a:sym typeface="Calibri"/>
            </a:endParaRPr>
          </a:p>
          <a:p>
            <a:pPr indent="0" lvl="0" marL="0" rtl="0" algn="l">
              <a:lnSpc>
                <a:spcPct val="100000"/>
              </a:lnSpc>
              <a:spcBef>
                <a:spcPts val="0"/>
              </a:spcBef>
              <a:spcAft>
                <a:spcPts val="0"/>
              </a:spcAft>
              <a:buSzPts val="1400"/>
              <a:buNone/>
            </a:pPr>
            <a:r>
              <a:rPr b="1" i="0" lang="en-US" sz="1400" u="none" strike="noStrike">
                <a:solidFill>
                  <a:srgbClr val="231F20"/>
                </a:solidFill>
                <a:latin typeface="Calibri"/>
                <a:ea typeface="Calibri"/>
                <a:cs typeface="Calibri"/>
                <a:sym typeface="Calibri"/>
              </a:rPr>
              <a:t>Repeat this step for all data that is being collected and monitored for Identifying students who may benefit Advanced tier interventions. </a:t>
            </a:r>
            <a:endParaRPr b="1" sz="14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br>
              <a:rPr b="1" lang="en-US"/>
            </a:br>
            <a:endParaRPr b="1"/>
          </a:p>
        </p:txBody>
      </p:sp>
      <p:sp>
        <p:nvSpPr>
          <p:cNvPr id="206" name="Google Shape;206;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lang="en-US"/>
              <a:t>The Teacher Nomination for Assistance should be short and simple and designed for quick response. Most of the schools have some type of nomination or referral process in place. However, for a variety of reasons teachers are more likely to refer students for academic concerns than for behavior. In addition, students who are nominated for behavior tend to exhibit externalizing behaviors.</a:t>
            </a:r>
            <a:endParaRPr/>
          </a:p>
        </p:txBody>
      </p:sp>
      <p:sp>
        <p:nvSpPr>
          <p:cNvPr id="212" name="Google Shape;212;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400"/>
              <a:buFont typeface="Arial"/>
              <a:buNone/>
            </a:pPr>
            <a:r>
              <a:rPr lang="en-US"/>
              <a:t>Review of existing data will aid teams in identifying students who exhibit externalizing behaviors that </a:t>
            </a:r>
            <a:r>
              <a:rPr lang="en-US"/>
              <a:t>impede</a:t>
            </a:r>
            <a:r>
              <a:rPr lang="en-US"/>
              <a:t> </a:t>
            </a:r>
            <a:r>
              <a:rPr lang="en-US"/>
              <a:t>their</a:t>
            </a:r>
            <a:r>
              <a:rPr lang="en-US"/>
              <a:t> academic progress. However, relying solely on existing data to identify students could allow students who demonstrate internalizing behaviors to slip through the cracks. This is why it is recommended that teams consider adopting at least 2 methods for identifying students at-risk. An effective </a:t>
            </a:r>
            <a:r>
              <a:rPr lang="en-US"/>
              <a:t>identification</a:t>
            </a:r>
            <a:r>
              <a:rPr lang="en-US"/>
              <a:t> system which includes a process that allows teachers, parents, and/or students to submit candidate names to be considered for advanced tiers support. </a:t>
            </a:r>
            <a:endParaRPr/>
          </a:p>
          <a:p>
            <a:pPr indent="0" lvl="0" marL="0" rtl="0" algn="l">
              <a:spcBef>
                <a:spcPts val="0"/>
              </a:spcBef>
              <a:spcAft>
                <a:spcPts val="0"/>
              </a:spcAft>
              <a:buClr>
                <a:srgbClr val="000000"/>
              </a:buClr>
              <a:buSzPts val="1400"/>
              <a:buFont typeface="Arial"/>
              <a:buNone/>
            </a:pPr>
            <a:r>
              <a:t/>
            </a:r>
            <a:endParaRPr/>
          </a:p>
          <a:p>
            <a:pPr indent="0" lvl="0" marL="0" rtl="0" algn="l">
              <a:spcBef>
                <a:spcPts val="0"/>
              </a:spcBef>
              <a:spcAft>
                <a:spcPts val="0"/>
              </a:spcAft>
              <a:buClr>
                <a:srgbClr val="000000"/>
              </a:buClr>
              <a:buSzPts val="1400"/>
              <a:buFont typeface="Arial"/>
              <a:buNone/>
            </a:pPr>
            <a:r>
              <a:rPr lang="en-US"/>
              <a:t>Establishing a nomination process will increase the likelihood of identifying students who demonstrate externalizing and internalizing behaviors. </a:t>
            </a:r>
            <a:endParaRPr sz="1200"/>
          </a:p>
        </p:txBody>
      </p:sp>
      <p:sp>
        <p:nvSpPr>
          <p:cNvPr id="217" name="Google Shape;217;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400"/>
              <a:buFont typeface="Arial"/>
              <a:buNone/>
            </a:pPr>
            <a:r>
              <a:rPr lang="en-US"/>
              <a:t> An effective identification system will include a process that allows teachers, parents and/or students themselves to submit candidate names to be considered for Advanced Tier supports and that promotes early intervention. </a:t>
            </a:r>
            <a:endParaRPr/>
          </a:p>
          <a:p>
            <a:pPr indent="0" lvl="0" marL="0" rtl="0" algn="l">
              <a:spcBef>
                <a:spcPts val="0"/>
              </a:spcBef>
              <a:spcAft>
                <a:spcPts val="0"/>
              </a:spcAft>
              <a:buClr>
                <a:srgbClr val="000000"/>
              </a:buClr>
              <a:buSzPts val="1400"/>
              <a:buFont typeface="Arial"/>
              <a:buNone/>
            </a:pPr>
            <a:r>
              <a:t/>
            </a:r>
            <a:endParaRPr/>
          </a:p>
          <a:p>
            <a:pPr indent="0" lvl="0" marL="0" rtl="0" algn="l">
              <a:spcBef>
                <a:spcPts val="0"/>
              </a:spcBef>
              <a:spcAft>
                <a:spcPts val="0"/>
              </a:spcAft>
              <a:buClr>
                <a:srgbClr val="000000"/>
              </a:buClr>
              <a:buSzPts val="1400"/>
              <a:buFont typeface="Arial"/>
              <a:buNone/>
            </a:pPr>
            <a:r>
              <a:rPr lang="en-US"/>
              <a:t>The following considerations will help teams as they make decisions to develop a nomination process or to revise an existing procedure. </a:t>
            </a:r>
            <a:endParaRPr/>
          </a:p>
          <a:p>
            <a:pPr indent="0" lvl="0" marL="0" rtl="0" algn="l">
              <a:spcBef>
                <a:spcPts val="0"/>
              </a:spcBef>
              <a:spcAft>
                <a:spcPts val="0"/>
              </a:spcAft>
              <a:buClr>
                <a:srgbClr val="000000"/>
              </a:buClr>
              <a:buSzPts val="1400"/>
              <a:buFont typeface="Arial"/>
              <a:buNone/>
            </a:pPr>
            <a:r>
              <a:t/>
            </a:r>
            <a:endParaRPr/>
          </a:p>
          <a:p>
            <a:pPr indent="0" lvl="0" marL="0" rtl="0" algn="l">
              <a:spcBef>
                <a:spcPts val="0"/>
              </a:spcBef>
              <a:spcAft>
                <a:spcPts val="0"/>
              </a:spcAft>
              <a:buClr>
                <a:srgbClr val="000000"/>
              </a:buClr>
              <a:buSzPts val="1400"/>
              <a:buFont typeface="Arial"/>
              <a:buNone/>
            </a:pPr>
            <a:r>
              <a:rPr b="1" lang="en-US"/>
              <a:t>A staff nomination process</a:t>
            </a:r>
            <a:r>
              <a:rPr lang="en-US"/>
              <a:t> is scheduled at designated points across the school year (e.g., near the end of the first-grade reporting period) during which teachers are provided with a description of risk characteristics and asked to review a list of students in their class. </a:t>
            </a:r>
            <a:endParaRPr/>
          </a:p>
          <a:p>
            <a:pPr indent="0" lvl="0" marL="0" rtl="0" algn="l">
              <a:spcBef>
                <a:spcPts val="0"/>
              </a:spcBef>
              <a:spcAft>
                <a:spcPts val="0"/>
              </a:spcAft>
              <a:buClr>
                <a:srgbClr val="000000"/>
              </a:buClr>
              <a:buSzPts val="1400"/>
              <a:buFont typeface="Arial"/>
              <a:buNone/>
            </a:pPr>
            <a:r>
              <a:rPr lang="en-US"/>
              <a:t>Names of students who meet risk criteria are submitted. Teachers should also be trained to consider students who are exhibiting internalizing behaviors. </a:t>
            </a:r>
            <a:endParaRPr/>
          </a:p>
          <a:p>
            <a:pPr indent="0" lvl="0" marL="0" rtl="0" algn="l">
              <a:spcBef>
                <a:spcPts val="0"/>
              </a:spcBef>
              <a:spcAft>
                <a:spcPts val="0"/>
              </a:spcAft>
              <a:buClr>
                <a:srgbClr val="000000"/>
              </a:buClr>
              <a:buSzPts val="1400"/>
              <a:buFont typeface="Arial"/>
              <a:buNone/>
            </a:pPr>
            <a:r>
              <a:t/>
            </a:r>
            <a:endParaRPr/>
          </a:p>
          <a:p>
            <a:pPr indent="0" lvl="0" marL="0" rtl="0" algn="l">
              <a:spcBef>
                <a:spcPts val="0"/>
              </a:spcBef>
              <a:spcAft>
                <a:spcPts val="0"/>
              </a:spcAft>
              <a:buClr>
                <a:srgbClr val="000000"/>
              </a:buClr>
              <a:buSzPts val="1400"/>
              <a:buFont typeface="Arial"/>
              <a:buNone/>
            </a:pPr>
            <a:r>
              <a:rPr b="1" lang="en-US"/>
              <a:t>Nominations should also be allowed by teachers, students and family at any time there is a concern noted.</a:t>
            </a:r>
            <a:r>
              <a:rPr lang="en-US"/>
              <a:t> </a:t>
            </a:r>
            <a:endParaRPr/>
          </a:p>
          <a:p>
            <a:pPr indent="0" lvl="0" marL="0" rtl="0" algn="l">
              <a:spcBef>
                <a:spcPts val="0"/>
              </a:spcBef>
              <a:spcAft>
                <a:spcPts val="0"/>
              </a:spcAft>
              <a:buClr>
                <a:srgbClr val="000000"/>
              </a:buClr>
              <a:buSzPts val="1400"/>
              <a:buFont typeface="Arial"/>
              <a:buNone/>
            </a:pPr>
            <a:r>
              <a:t/>
            </a:r>
            <a:endParaRPr/>
          </a:p>
          <a:p>
            <a:pPr indent="0" lvl="0" marL="0" rtl="0" algn="l">
              <a:spcBef>
                <a:spcPts val="0"/>
              </a:spcBef>
              <a:spcAft>
                <a:spcPts val="0"/>
              </a:spcAft>
              <a:buSzPts val="1400"/>
              <a:buNone/>
            </a:pPr>
            <a:r>
              <a:rPr lang="en-US"/>
              <a:t>Most importantly nominations should be designed for quick response including supports for classroom teacher and/or rapid access to intervention for student being available within a brief period of time. </a:t>
            </a:r>
            <a:endParaRPr/>
          </a:p>
          <a:p>
            <a:pPr indent="-457200" lvl="0" marL="685800" rtl="0" algn="l">
              <a:lnSpc>
                <a:spcPct val="100000"/>
              </a:lnSpc>
              <a:spcBef>
                <a:spcPts val="0"/>
              </a:spcBef>
              <a:spcAft>
                <a:spcPts val="0"/>
              </a:spcAft>
              <a:buSzPts val="1400"/>
              <a:buNone/>
            </a:pPr>
            <a:r>
              <a:t/>
            </a:r>
            <a:endParaRPr sz="1600"/>
          </a:p>
        </p:txBody>
      </p:sp>
      <p:sp>
        <p:nvSpPr>
          <p:cNvPr id="223" name="Google Shape;223;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0" name="Google Shape;230;p5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lang="en-US"/>
              <a:t>Here is a sample form  You will note it is very simple with only 4 areas.  </a:t>
            </a:r>
            <a:endParaRPr/>
          </a:p>
          <a:p>
            <a:pPr indent="0" lvl="0" marL="0" rtl="0" algn="l">
              <a:spcBef>
                <a:spcPts val="0"/>
              </a:spcBef>
              <a:spcAft>
                <a:spcPts val="0"/>
              </a:spcAft>
              <a:buSzPts val="1400"/>
              <a:buNone/>
            </a:pPr>
            <a:r>
              <a:rPr lang="en-US"/>
              <a:t>The three sections displayed on this slide include:</a:t>
            </a:r>
            <a:endParaRPr/>
          </a:p>
          <a:p>
            <a:pPr indent="-317500" lvl="0" marL="457200" rtl="0" algn="l">
              <a:spcBef>
                <a:spcPts val="0"/>
              </a:spcBef>
              <a:spcAft>
                <a:spcPts val="0"/>
              </a:spcAft>
              <a:buSzPts val="1400"/>
              <a:buChar char="●"/>
            </a:pPr>
            <a:r>
              <a:rPr lang="en-US"/>
              <a:t>Basic Information </a:t>
            </a:r>
            <a:endParaRPr/>
          </a:p>
          <a:p>
            <a:pPr indent="-317500" lvl="0" marL="457200" rtl="0" algn="l">
              <a:spcBef>
                <a:spcPts val="0"/>
              </a:spcBef>
              <a:spcAft>
                <a:spcPts val="0"/>
              </a:spcAft>
              <a:buSzPts val="1400"/>
              <a:buChar char="●"/>
            </a:pPr>
            <a:r>
              <a:rPr lang="en-US"/>
              <a:t>Academic Information</a:t>
            </a:r>
            <a:endParaRPr/>
          </a:p>
          <a:p>
            <a:pPr indent="-317500" lvl="0" marL="457200" rtl="0" algn="l">
              <a:spcBef>
                <a:spcPts val="0"/>
              </a:spcBef>
              <a:spcAft>
                <a:spcPts val="0"/>
              </a:spcAft>
              <a:buSzPts val="1400"/>
              <a:buChar char="●"/>
            </a:pPr>
            <a:r>
              <a:rPr lang="en-US"/>
              <a:t>Unexpected Behavior descriptors</a:t>
            </a:r>
            <a:endParaRPr b="0" sz="1200"/>
          </a:p>
          <a:p>
            <a:pPr indent="0" lvl="0" marL="0" rtl="0" algn="l">
              <a:lnSpc>
                <a:spcPct val="100000"/>
              </a:lnSpc>
              <a:spcBef>
                <a:spcPts val="0"/>
              </a:spcBef>
              <a:spcAft>
                <a:spcPts val="0"/>
              </a:spcAft>
              <a:buSzPts val="1400"/>
              <a:buNone/>
            </a:pPr>
            <a:r>
              <a:t/>
            </a:r>
            <a:endParaRPr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lang="en-US"/>
              <a:t>And the 4</a:t>
            </a:r>
            <a:r>
              <a:rPr baseline="30000" lang="en-US"/>
              <a:t>th</a:t>
            </a:r>
            <a:r>
              <a:rPr lang="en-US"/>
              <a:t> area shown here is “Strategies Tried to Address Behavior and Results” </a:t>
            </a:r>
            <a:endParaRPr/>
          </a:p>
        </p:txBody>
      </p:sp>
      <p:sp>
        <p:nvSpPr>
          <p:cNvPr id="238" name="Google Shape;238;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lang="en-US"/>
              <a:t>With your team, determine if there are existing nomination (request for assistance) processes that your school utilizes. If so, determine with your team whether to utilize (and potentially revise) your current nomination process or if a new process needs to be developed. </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With your team, either modify an existing nomination process or develop a new nomination process. Remember the considerations of what to include on the form that was previously mentioned. Finally, with your team, determine the necessary logistics of the nomination process.  </a:t>
            </a:r>
            <a:endParaRPr/>
          </a:p>
          <a:p>
            <a:pPr indent="0" lvl="1" marL="0" rtl="0" algn="l">
              <a:spcBef>
                <a:spcPts val="0"/>
              </a:spcBef>
              <a:spcAft>
                <a:spcPts val="0"/>
              </a:spcAft>
              <a:buSzPts val="1400"/>
              <a:buNone/>
            </a:pPr>
            <a:r>
              <a:t/>
            </a:r>
            <a:endParaRPr/>
          </a:p>
          <a:p>
            <a:pPr indent="0" lvl="1" marL="0" rtl="0" algn="l">
              <a:spcBef>
                <a:spcPts val="0"/>
              </a:spcBef>
              <a:spcAft>
                <a:spcPts val="0"/>
              </a:spcAft>
              <a:buSzPts val="1400"/>
              <a:buNone/>
            </a:pPr>
            <a:r>
              <a:rPr lang="en-US"/>
              <a:t>Additional Questions to Consider: </a:t>
            </a:r>
            <a:endParaRPr/>
          </a:p>
          <a:p>
            <a:pPr indent="-317500" lvl="0" marL="457200" rtl="0" algn="l">
              <a:spcBef>
                <a:spcPts val="0"/>
              </a:spcBef>
              <a:spcAft>
                <a:spcPts val="0"/>
              </a:spcAft>
              <a:buSzPts val="1400"/>
              <a:buAutoNum type="arabicPeriod"/>
            </a:pPr>
            <a:r>
              <a:rPr lang="en-US"/>
              <a:t>How do teachers access the nomination form?</a:t>
            </a:r>
            <a:endParaRPr/>
          </a:p>
          <a:p>
            <a:pPr indent="-317500" lvl="0" marL="457200" rtl="0" algn="l">
              <a:spcBef>
                <a:spcPts val="0"/>
              </a:spcBef>
              <a:spcAft>
                <a:spcPts val="0"/>
              </a:spcAft>
              <a:buSzPts val="1400"/>
              <a:buAutoNum type="arabicPeriod"/>
            </a:pPr>
            <a:r>
              <a:rPr lang="en-US"/>
              <a:t>Who do teachers contact for questions and/or to receive assistance with the nomination process?</a:t>
            </a:r>
            <a:endParaRPr/>
          </a:p>
          <a:p>
            <a:pPr indent="-317500" lvl="0" marL="457200" rtl="0" algn="l">
              <a:spcBef>
                <a:spcPts val="0"/>
              </a:spcBef>
              <a:spcAft>
                <a:spcPts val="0"/>
              </a:spcAft>
              <a:buSzPts val="1400"/>
              <a:buAutoNum type="arabicPeriod"/>
            </a:pPr>
            <a:r>
              <a:rPr lang="en-US"/>
              <a:t>Who receives the completed nomination form? </a:t>
            </a:r>
            <a:endParaRPr/>
          </a:p>
          <a:p>
            <a:pPr indent="-317500" lvl="0" marL="457200" rtl="0" algn="l">
              <a:spcBef>
                <a:spcPts val="0"/>
              </a:spcBef>
              <a:spcAft>
                <a:spcPts val="0"/>
              </a:spcAft>
              <a:buSzPts val="1400"/>
              <a:buAutoNum type="arabicPeriod"/>
            </a:pPr>
            <a:r>
              <a:rPr lang="en-US"/>
              <a:t>How is the team notified when there is a new nomination?</a:t>
            </a:r>
            <a:endParaRPr/>
          </a:p>
          <a:p>
            <a:pPr indent="0" lvl="0" marL="0" rtl="0" algn="l">
              <a:spcBef>
                <a:spcPts val="0"/>
              </a:spcBef>
              <a:spcAft>
                <a:spcPts val="0"/>
              </a:spcAft>
              <a:buClr>
                <a:srgbClr val="000000"/>
              </a:buClr>
              <a:buSzPts val="1400"/>
              <a:buFont typeface="Arial"/>
              <a:buNone/>
            </a:pPr>
            <a:r>
              <a:t/>
            </a:r>
            <a:endParaRPr/>
          </a:p>
        </p:txBody>
      </p:sp>
      <p:sp>
        <p:nvSpPr>
          <p:cNvPr id="245" name="Google Shape;245;p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100" u="none" strike="noStrike">
                <a:solidFill>
                  <a:srgbClr val="000000"/>
                </a:solidFill>
                <a:latin typeface="Arial"/>
                <a:ea typeface="Arial"/>
                <a:cs typeface="Arial"/>
                <a:sym typeface="Arial"/>
              </a:rPr>
              <a:t>Another method to identify at-risk students is to use a screening instrument.  There are a variety of tools available that allow teachers to identify and rate students. </a:t>
            </a:r>
            <a:endParaRPr/>
          </a:p>
        </p:txBody>
      </p:sp>
      <p:sp>
        <p:nvSpPr>
          <p:cNvPr id="253" name="Google Shape;253;p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lang="en-US"/>
              <a:t>Universal screening provides an opportunity for all children to be considered for risk factors against identified criteria.</a:t>
            </a:r>
            <a:endParaRPr/>
          </a:p>
          <a:p>
            <a:pPr indent="-317500" lvl="0" marL="457200" rtl="0" algn="l">
              <a:spcBef>
                <a:spcPts val="0"/>
              </a:spcBef>
              <a:spcAft>
                <a:spcPts val="0"/>
              </a:spcAft>
              <a:buSzPts val="1400"/>
              <a:buChar char="•"/>
            </a:pPr>
            <a:r>
              <a:rPr lang="en-US"/>
              <a:t>Screening requires the use of a brief instrument that may include responses to short statements about emotional and/or behavioral characteristics of a student. </a:t>
            </a:r>
            <a:endParaRPr/>
          </a:p>
          <a:p>
            <a:pPr indent="-317500" lvl="0" marL="457200" rtl="0" algn="l">
              <a:spcBef>
                <a:spcPts val="0"/>
              </a:spcBef>
              <a:spcAft>
                <a:spcPts val="0"/>
              </a:spcAft>
              <a:buSzPts val="1400"/>
              <a:buChar char="•"/>
            </a:pPr>
            <a:r>
              <a:rPr lang="en-US"/>
              <a:t>These instruments can be used to generate risk scores for all students in a grade level, building, or district. </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 Universal Screening shifts focus from a traditional “wait to fail” service delivery model toward proactively seeking out students who may be at risk of academic failure and/or behavioral difficulties that would potentially benefit from specific instruction or intervention (Glover &amp; Albers, 2007). </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This proactive approach minimizes impact of risk and/or may impede further development of more severe problems (Severson, Walker, Hope-Doolittle, &amp; Kratochwill, 2007). </a:t>
            </a:r>
            <a:endParaRPr/>
          </a:p>
          <a:p>
            <a:pPr indent="0" lvl="0" marL="0" rtl="0" algn="l">
              <a:spcBef>
                <a:spcPts val="0"/>
              </a:spcBef>
              <a:spcAft>
                <a:spcPts val="0"/>
              </a:spcAft>
              <a:buClr>
                <a:srgbClr val="000000"/>
              </a:buClr>
              <a:buSzPts val="1400"/>
              <a:buFont typeface="Arial"/>
              <a:buNone/>
            </a:pPr>
            <a:br>
              <a:rPr lang="en-US"/>
            </a:br>
            <a:endParaRPr/>
          </a:p>
        </p:txBody>
      </p:sp>
      <p:sp>
        <p:nvSpPr>
          <p:cNvPr id="258" name="Google Shape;258;p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p5: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“These will be the Working Agreements we will honor during all our training sessions this year.”</a:t>
            </a:r>
            <a:endParaRPr/>
          </a:p>
          <a:p>
            <a:pPr indent="0" lvl="0" marL="0" rtl="0" algn="l">
              <a:lnSpc>
                <a:spcPct val="100000"/>
              </a:lnSpc>
              <a:spcBef>
                <a:spcPts val="0"/>
              </a:spcBef>
              <a:spcAft>
                <a:spcPts val="0"/>
              </a:spcAft>
              <a:buSzPts val="1400"/>
              <a:buNone/>
            </a:pPr>
            <a:r>
              <a:t/>
            </a:r>
            <a:endParaRPr/>
          </a:p>
        </p:txBody>
      </p:sp>
      <p:sp>
        <p:nvSpPr>
          <p:cNvPr id="77" name="Google Shape;77;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lang="en-US"/>
              <a:t>There are many  advantages to Universal Screening, including the following: it is fast, efficient, and respectful, and it includes all children and youth of interest.</a:t>
            </a:r>
            <a:endParaRPr/>
          </a:p>
          <a:p>
            <a:pPr indent="0" lvl="0" marL="0" rtl="0" algn="l">
              <a:spcBef>
                <a:spcPts val="0"/>
              </a:spcBef>
              <a:spcAft>
                <a:spcPts val="0"/>
              </a:spcAft>
              <a:buSzPts val="1400"/>
              <a:buNone/>
            </a:pPr>
            <a:r>
              <a:rPr lang="en-US"/>
              <a:t>Additionally, when using a universal screener, If we make an error, the error tends to identify students who are not at-risk. Universal Screening Informs schools about the entire student population and finally it helps find groups of students with common needs which facilitates resource mapping of services to be delivered.</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Your team will need to decide if universal screening for behavior is right for you. Many schools in Missouri are now routinely using universal screening for literacy and seeing the benefits of this efficient and effective student identification process. </a:t>
            </a:r>
            <a:endParaRPr/>
          </a:p>
          <a:p>
            <a:pPr indent="0" lvl="0" marL="0" rtl="0" algn="l">
              <a:spcBef>
                <a:spcPts val="0"/>
              </a:spcBef>
              <a:spcAft>
                <a:spcPts val="0"/>
              </a:spcAft>
              <a:buClr>
                <a:srgbClr val="000000"/>
              </a:buClr>
              <a:buSzPts val="1400"/>
              <a:buFont typeface="Arial"/>
              <a:buNone/>
            </a:pPr>
            <a:br>
              <a:rPr lang="en-US"/>
            </a:br>
            <a:endParaRPr/>
          </a:p>
        </p:txBody>
      </p:sp>
      <p:sp>
        <p:nvSpPr>
          <p:cNvPr id="266" name="Google Shape;266;p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lang="en-US"/>
              <a:t>“An effective comprehensive screening program requires a long-term investment of time, money, and personnel resources. Although the initial investment may be substantial, long-term benefits may include an overall decrease in costly special education referrals and grade retentions. Challenges of the 21st century require a systems approach to early intervention and prevention services informed by valid and reliable data collection. Universal screening programs are essential to ensuring that the children who need services earliest get just that.” (Henderson &amp; Strain, 2009, p. 4)</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Some Universal Screening Concerns</a:t>
            </a:r>
            <a:endParaRPr/>
          </a:p>
          <a:p>
            <a:pPr indent="-317500" lvl="0" marL="457200" rtl="0" algn="l">
              <a:spcBef>
                <a:spcPts val="0"/>
              </a:spcBef>
              <a:spcAft>
                <a:spcPts val="0"/>
              </a:spcAft>
              <a:buSzPts val="1400"/>
              <a:buChar char="●"/>
            </a:pPr>
            <a:r>
              <a:rPr lang="en-US"/>
              <a:t>Behavior is viewed as purposeful rather than environmental.</a:t>
            </a:r>
            <a:endParaRPr/>
          </a:p>
          <a:p>
            <a:pPr indent="-317500" lvl="0" marL="457200" rtl="0" algn="l">
              <a:spcBef>
                <a:spcPts val="0"/>
              </a:spcBef>
              <a:spcAft>
                <a:spcPts val="0"/>
              </a:spcAft>
              <a:buSzPts val="1400"/>
              <a:buChar char="●"/>
            </a:pPr>
            <a:r>
              <a:rPr lang="en-US"/>
              <a:t>Impression that kids will “grow out of it.”</a:t>
            </a:r>
            <a:endParaRPr/>
          </a:p>
          <a:p>
            <a:pPr indent="-317500" lvl="0" marL="457200" rtl="0" algn="l">
              <a:spcBef>
                <a:spcPts val="0"/>
              </a:spcBef>
              <a:spcAft>
                <a:spcPts val="0"/>
              </a:spcAft>
              <a:buSzPts val="1400"/>
              <a:buChar char="●"/>
            </a:pPr>
            <a:r>
              <a:rPr lang="en-US"/>
              <a:t>Schools don’t know how to respond to behavior with the same confidence they respond to  academic concerns</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272" name="Google Shape;272;p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lang="en-US"/>
              <a:t>In order to make an informed decision as to the best screening instrument to utilize in your setting, teams must first identify the need or target area to be screened. Determination if need can come from multiple sources of data (e.g., stakeholder interviews, focus groups, reviews of existing data). </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Some of  the things to help you with Prioritizing  based on your needs</a:t>
            </a:r>
            <a:endParaRPr/>
          </a:p>
          <a:p>
            <a:pPr indent="-317500" lvl="0" marL="457200" rtl="0" algn="l">
              <a:spcBef>
                <a:spcPts val="0"/>
              </a:spcBef>
              <a:spcAft>
                <a:spcPts val="0"/>
              </a:spcAft>
              <a:buSzPts val="1400"/>
              <a:buChar char="•"/>
            </a:pPr>
            <a:r>
              <a:rPr lang="en-US"/>
              <a:t>High Rate of Suicide</a:t>
            </a:r>
            <a:endParaRPr/>
          </a:p>
          <a:p>
            <a:pPr indent="-317500" lvl="0" marL="457200" rtl="0" algn="l">
              <a:spcBef>
                <a:spcPts val="0"/>
              </a:spcBef>
              <a:spcAft>
                <a:spcPts val="0"/>
              </a:spcAft>
              <a:buSzPts val="1400"/>
              <a:buChar char="•"/>
            </a:pPr>
            <a:r>
              <a:rPr lang="en-US"/>
              <a:t>Increase in Externalizing Behaviors  - Examples - physical aggression</a:t>
            </a:r>
            <a:endParaRPr/>
          </a:p>
          <a:p>
            <a:pPr indent="-317500" lvl="0" marL="457200" rtl="0" algn="l">
              <a:spcBef>
                <a:spcPts val="0"/>
              </a:spcBef>
              <a:spcAft>
                <a:spcPts val="0"/>
              </a:spcAft>
              <a:buSzPts val="1400"/>
              <a:buChar char="•"/>
            </a:pPr>
            <a:r>
              <a:rPr lang="en-US"/>
              <a:t>Adaptive Skills Concerns</a:t>
            </a:r>
            <a:endParaRPr/>
          </a:p>
          <a:p>
            <a:pPr indent="-317500" lvl="0" marL="457200" rtl="0" algn="l">
              <a:spcBef>
                <a:spcPts val="0"/>
              </a:spcBef>
              <a:spcAft>
                <a:spcPts val="0"/>
              </a:spcAft>
              <a:buSzPts val="1400"/>
              <a:buChar char="•"/>
            </a:pPr>
            <a:r>
              <a:rPr lang="en-US"/>
              <a:t>Social Interactions Deficits- Examples- conflict management etc..</a:t>
            </a:r>
            <a:endParaRPr/>
          </a:p>
          <a:p>
            <a:pPr indent="-317500" lvl="0" marL="457200" rtl="0" algn="l">
              <a:spcBef>
                <a:spcPts val="0"/>
              </a:spcBef>
              <a:spcAft>
                <a:spcPts val="0"/>
              </a:spcAft>
              <a:buSzPts val="1400"/>
              <a:buChar char="•"/>
            </a:pPr>
            <a:r>
              <a:rPr lang="en-US"/>
              <a:t>Increase in Internalizing Behaviors Examples </a:t>
            </a:r>
            <a:endParaRPr/>
          </a:p>
          <a:p>
            <a:pPr indent="0" lvl="0" marL="0" rtl="0" algn="l">
              <a:lnSpc>
                <a:spcPct val="100000"/>
              </a:lnSpc>
              <a:spcBef>
                <a:spcPts val="0"/>
              </a:spcBef>
              <a:spcAft>
                <a:spcPts val="0"/>
              </a:spcAft>
              <a:buSzPts val="1400"/>
              <a:buNone/>
            </a:pPr>
            <a:r>
              <a:t/>
            </a:r>
            <a:endParaRPr/>
          </a:p>
        </p:txBody>
      </p:sp>
      <p:sp>
        <p:nvSpPr>
          <p:cNvPr id="278" name="Google Shape;278;p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b="1" lang="en-US"/>
              <a:t>Trainer Notes: </a:t>
            </a:r>
            <a:r>
              <a:rPr lang="en-US"/>
              <a:t>This slide is animated.</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Once the area of greatest need has been determined, a potential list of screening instruments can be identified and evaluated against these considerations (Glover &amp; Albers, 2007)</a:t>
            </a:r>
            <a:endParaRPr/>
          </a:p>
          <a:p>
            <a:pPr indent="0" lvl="0" marL="0" rtl="0" algn="l">
              <a:spcBef>
                <a:spcPts val="0"/>
              </a:spcBef>
              <a:spcAft>
                <a:spcPts val="0"/>
              </a:spcAft>
              <a:buSzPts val="3200"/>
              <a:buNone/>
            </a:pPr>
            <a:r>
              <a:t/>
            </a:r>
            <a:endParaRPr/>
          </a:p>
          <a:p>
            <a:pPr indent="0" lvl="0" marL="0" rtl="0" algn="l">
              <a:spcBef>
                <a:spcPts val="0"/>
              </a:spcBef>
              <a:spcAft>
                <a:spcPts val="0"/>
              </a:spcAft>
              <a:buSzPts val="3200"/>
              <a:buNone/>
            </a:pPr>
            <a:r>
              <a:rPr lang="en-US"/>
              <a:t>If your team is considering using a screening instrument, spend some time discussing the dimensions of screening with your team to prepare for review of potential instruments. You can use Evaluating Universal Screeners handout as an organizing tool to review and determine which screeners best meet the needs of your building.  </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(each arrow will appear on a Click)</a:t>
            </a:r>
            <a:endParaRPr/>
          </a:p>
          <a:p>
            <a:pPr indent="0" lvl="0" marL="0" rtl="0" algn="l">
              <a:spcBef>
                <a:spcPts val="0"/>
              </a:spcBef>
              <a:spcAft>
                <a:spcPts val="0"/>
              </a:spcAft>
              <a:buSzPts val="1400"/>
              <a:buNone/>
            </a:pPr>
            <a:r>
              <a:rPr lang="en-US"/>
              <a:t>• </a:t>
            </a:r>
            <a:r>
              <a:rPr b="1" lang="en-US"/>
              <a:t>Population </a:t>
            </a:r>
            <a:r>
              <a:rPr lang="en-US"/>
              <a:t>&lt;CLICK&gt; – relevance to your school’s population characteristics (e.g., age, demographics, characteristics); ideally the instrument has been validated and normed in a population similar to your population.  </a:t>
            </a:r>
            <a:endParaRPr/>
          </a:p>
          <a:p>
            <a:pPr indent="0" lvl="0" marL="0" rtl="0" algn="l">
              <a:spcBef>
                <a:spcPts val="0"/>
              </a:spcBef>
              <a:spcAft>
                <a:spcPts val="0"/>
              </a:spcAft>
              <a:buSzPts val="1400"/>
              <a:buNone/>
            </a:pPr>
            <a:r>
              <a:rPr lang="en-US"/>
              <a:t>• </a:t>
            </a:r>
            <a:r>
              <a:rPr b="1" lang="en-US"/>
              <a:t>Feasibility and usability</a:t>
            </a:r>
            <a:r>
              <a:rPr lang="en-US"/>
              <a:t> </a:t>
            </a:r>
            <a:r>
              <a:rPr lang="en-US"/>
              <a:t>&lt;CLICK&gt;</a:t>
            </a:r>
            <a:r>
              <a:rPr lang="en-US"/>
              <a:t> - must be practical to administer; cost of administration (e.g., money, time) should not outweigh the benefits; stakeholders should view the tool as acceptable and relevant.  </a:t>
            </a:r>
            <a:endParaRPr/>
          </a:p>
          <a:p>
            <a:pPr indent="0" lvl="0" marL="0" rtl="0" algn="l">
              <a:spcBef>
                <a:spcPts val="0"/>
              </a:spcBef>
              <a:spcAft>
                <a:spcPts val="0"/>
              </a:spcAft>
              <a:buSzPts val="1400"/>
              <a:buNone/>
            </a:pPr>
            <a:r>
              <a:rPr lang="en-US"/>
              <a:t>• </a:t>
            </a:r>
            <a:r>
              <a:rPr b="1" lang="en-US"/>
              <a:t>Informant and child characteristics</a:t>
            </a:r>
            <a:r>
              <a:rPr lang="en-US"/>
              <a:t> </a:t>
            </a:r>
            <a:r>
              <a:rPr lang="en-US"/>
              <a:t>&lt;CLICK&gt;</a:t>
            </a:r>
            <a:r>
              <a:rPr lang="en-US"/>
              <a:t> - balance of informants (student self-report, teacher report, family report) to increase reliability of screening results.  </a:t>
            </a:r>
            <a:endParaRPr/>
          </a:p>
          <a:p>
            <a:pPr indent="0" lvl="0" marL="0" rtl="0" algn="l">
              <a:spcBef>
                <a:spcPts val="0"/>
              </a:spcBef>
              <a:spcAft>
                <a:spcPts val="0"/>
              </a:spcAft>
              <a:buSzPts val="1400"/>
              <a:buNone/>
            </a:pPr>
            <a:r>
              <a:rPr lang="en-US"/>
              <a:t>• </a:t>
            </a:r>
            <a:r>
              <a:rPr b="1" lang="en-US"/>
              <a:t>Time </a:t>
            </a:r>
            <a:r>
              <a:rPr lang="en-US"/>
              <a:t>&lt;CLICK&gt;</a:t>
            </a:r>
            <a:r>
              <a:rPr lang="en-US"/>
              <a:t>  – consider the amount of time required to administer as well as manage and analyze data; consider the amount of time and personnel required to train staff in instrument administration.  </a:t>
            </a:r>
            <a:endParaRPr/>
          </a:p>
          <a:p>
            <a:pPr indent="0" lvl="0" marL="0" rtl="0" algn="l">
              <a:spcBef>
                <a:spcPts val="0"/>
              </a:spcBef>
              <a:spcAft>
                <a:spcPts val="0"/>
              </a:spcAft>
              <a:buSzPts val="1400"/>
              <a:buNone/>
            </a:pPr>
            <a:r>
              <a:rPr lang="en-US"/>
              <a:t>• </a:t>
            </a:r>
            <a:r>
              <a:rPr b="1" lang="en-US"/>
              <a:t>Psychometric evidence</a:t>
            </a:r>
            <a:r>
              <a:rPr lang="en-US"/>
              <a:t> </a:t>
            </a:r>
            <a:r>
              <a:rPr lang="en-US"/>
              <a:t>&lt;CLICK&gt;</a:t>
            </a:r>
            <a:r>
              <a:rPr lang="en-US"/>
              <a:t> – evidence exists for the reliability and validity of the instrument.  </a:t>
            </a:r>
            <a:endParaRPr/>
          </a:p>
        </p:txBody>
      </p:sp>
      <p:sp>
        <p:nvSpPr>
          <p:cNvPr id="284" name="Google Shape;284;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lang="en-US"/>
              <a:t>Universal screening that is based on valid and reliable instruments, allows for the identification of barriers to learning (e.g., internalizing behaviors, social relationships, externalizing behaviors) that are aligned to important academic and behavioral student outcomes (Eklund, Kilgus, von der Embse, Beardmore, &amp; Tanner, 2017).</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Font typeface="Arial"/>
              <a:buNone/>
            </a:pPr>
            <a:r>
              <a:rPr lang="en-US"/>
              <a:t>The SAEBRS, SDQ, BESS and SRSS are 4 of the most frequently used behavioral/emotional screening instruments. </a:t>
            </a:r>
            <a:r>
              <a:rPr lang="en-US"/>
              <a:t>Additionally, some companies now have behavioral/emotional screening prompts included in their suite of online screening applications. For more information, </a:t>
            </a:r>
            <a:r>
              <a:rPr lang="en-US"/>
              <a:t>see the Screening Instruments At-a-Glance Handout. </a:t>
            </a:r>
            <a:endParaRPr/>
          </a:p>
          <a:p>
            <a:pPr indent="0" lvl="0" marL="0" rtl="0" algn="l">
              <a:spcBef>
                <a:spcPts val="0"/>
              </a:spcBef>
              <a:spcAft>
                <a:spcPts val="0"/>
              </a:spcAft>
              <a:buClr>
                <a:srgbClr val="000000"/>
              </a:buClr>
              <a:buSzPts val="1400"/>
              <a:buFont typeface="Arial"/>
              <a:buNone/>
            </a:pPr>
            <a:r>
              <a:t/>
            </a:r>
            <a:endParaRPr/>
          </a:p>
          <a:p>
            <a:pPr indent="0" lvl="0" marL="0" rtl="0" algn="l">
              <a:spcBef>
                <a:spcPts val="0"/>
              </a:spcBef>
              <a:spcAft>
                <a:spcPts val="0"/>
              </a:spcAft>
              <a:buClr>
                <a:srgbClr val="000000"/>
              </a:buClr>
              <a:buSzPts val="1400"/>
              <a:buFont typeface="Arial"/>
              <a:buNone/>
            </a:pPr>
            <a:r>
              <a:rPr lang="en-US"/>
              <a:t>Additional for cost and no cost screeners are included in </a:t>
            </a:r>
            <a:r>
              <a:rPr lang="en-US" u="sng">
                <a:solidFill>
                  <a:schemeClr val="hlink"/>
                </a:solidFill>
                <a:hlinkClick r:id="rId2"/>
              </a:rPr>
              <a:t>Mental Health, Social Emotional, and Behavioral Screening and Evaluation Compendium</a:t>
            </a:r>
            <a:r>
              <a:rPr lang="en-US"/>
              <a:t>. This document includes helpful information for selecting </a:t>
            </a:r>
            <a:r>
              <a:rPr lang="en-US"/>
              <a:t>an appropriate screener for your school</a:t>
            </a:r>
            <a:r>
              <a:rPr lang="en-US"/>
              <a:t>, </a:t>
            </a:r>
            <a:r>
              <a:rPr lang="en-US"/>
              <a:t>including</a:t>
            </a:r>
            <a:r>
              <a:rPr lang="en-US"/>
              <a:t> age, target student </a:t>
            </a:r>
            <a:r>
              <a:rPr lang="en-US"/>
              <a:t>population</a:t>
            </a:r>
            <a:r>
              <a:rPr lang="en-US"/>
              <a:t>, purpose, etc. </a:t>
            </a:r>
            <a:endParaRPr/>
          </a:p>
          <a:p>
            <a:pPr indent="0" lvl="0" marL="0" rtl="0" algn="l">
              <a:spcBef>
                <a:spcPts val="0"/>
              </a:spcBef>
              <a:spcAft>
                <a:spcPts val="0"/>
              </a:spcAft>
              <a:buClr>
                <a:srgbClr val="000000"/>
              </a:buClr>
              <a:buSzPts val="1400"/>
              <a:buFont typeface="Arial"/>
              <a:buNone/>
            </a:pPr>
            <a:r>
              <a:t/>
            </a:r>
            <a:endParaRPr/>
          </a:p>
          <a:p>
            <a:pPr indent="0" lvl="0" marL="0" rtl="0" algn="l">
              <a:spcBef>
                <a:spcPts val="0"/>
              </a:spcBef>
              <a:spcAft>
                <a:spcPts val="0"/>
              </a:spcAft>
              <a:buClr>
                <a:srgbClr val="000000"/>
              </a:buClr>
              <a:buSzPts val="1400"/>
              <a:buFont typeface="Arial"/>
              <a:buNone/>
            </a:pPr>
            <a:r>
              <a:rPr lang="en-US"/>
              <a:t>Finally, an additional resource that teams may want to review is the Mental Health, Social Emotional, and Behavioral Screening and Evaluation Compendium (2nd ed.) developed by the Ohio Department of Education, Miami University’s Center for School-Based Mental Health Programs and the Ohio Mental Health Network for School Success. This compendium provides a succinct overview and comparison of both free and for cost screening tools.</a:t>
            </a:r>
            <a:endParaRPr/>
          </a:p>
        </p:txBody>
      </p:sp>
      <p:sp>
        <p:nvSpPr>
          <p:cNvPr id="296" name="Google Shape;296;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3" name="Google Shape;303;p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400"/>
              <a:buFont typeface="Arial"/>
              <a:buNone/>
            </a:pPr>
            <a:r>
              <a:rPr lang="en-US"/>
              <a:t>If your team is considering using a Universal Screening instrument, it is important to know there are numerous systems components that your team will need to consider, establish and maintained to conduct universal screening in a manner that is efficient, effective and ethical. Use the Universal Screening Considerations handout, (adapted from  Mucott, 2008), to assess existing systems and needs for implementing universal screeners. This handout will help you to assess and plan for: </a:t>
            </a:r>
            <a:endParaRPr/>
          </a:p>
          <a:p>
            <a:pPr indent="0" lvl="0" marL="0" rtl="0" algn="l">
              <a:spcBef>
                <a:spcPts val="0"/>
              </a:spcBef>
              <a:spcAft>
                <a:spcPts val="0"/>
              </a:spcAft>
              <a:buClr>
                <a:srgbClr val="000000"/>
              </a:buClr>
              <a:buSzPts val="1400"/>
              <a:buFont typeface="Arial"/>
              <a:buNone/>
            </a:pPr>
            <a:r>
              <a:t/>
            </a:r>
            <a:endParaRPr/>
          </a:p>
          <a:p>
            <a:pPr indent="-317500" lvl="0" marL="457200" rtl="0" algn="l">
              <a:spcBef>
                <a:spcPts val="0"/>
              </a:spcBef>
              <a:spcAft>
                <a:spcPts val="0"/>
              </a:spcAft>
              <a:buSzPts val="1400"/>
              <a:buChar char="•"/>
            </a:pPr>
            <a:r>
              <a:rPr b="1" lang="en-US"/>
              <a:t>Documented Purpose and Policy </a:t>
            </a:r>
            <a:r>
              <a:rPr lang="en-US"/>
              <a:t>- </a:t>
            </a:r>
            <a:endParaRPr/>
          </a:p>
          <a:p>
            <a:pPr indent="-228600" lvl="1" marL="914400" rtl="0" algn="l">
              <a:spcBef>
                <a:spcPts val="0"/>
              </a:spcBef>
              <a:spcAft>
                <a:spcPts val="0"/>
              </a:spcAft>
              <a:buSzPts val="1400"/>
              <a:buNone/>
            </a:pPr>
            <a:r>
              <a:rPr lang="en-US"/>
              <a:t>* </a:t>
            </a:r>
            <a:r>
              <a:rPr lang="en-US"/>
              <a:t>who approves a </a:t>
            </a:r>
            <a:r>
              <a:rPr lang="en-US"/>
              <a:t>decision to begin screening, </a:t>
            </a:r>
            <a:endParaRPr/>
          </a:p>
          <a:p>
            <a:pPr indent="-228600" lvl="1" marL="914400" rtl="0" algn="l">
              <a:spcBef>
                <a:spcPts val="0"/>
              </a:spcBef>
              <a:spcAft>
                <a:spcPts val="0"/>
              </a:spcAft>
              <a:buSzPts val="1400"/>
              <a:buNone/>
            </a:pPr>
            <a:r>
              <a:rPr lang="en-US"/>
              <a:t>* developing and communicating a clear purpose to all partners, </a:t>
            </a:r>
            <a:endParaRPr/>
          </a:p>
          <a:p>
            <a:pPr indent="-228600" lvl="1" marL="914400" rtl="0" algn="l">
              <a:spcBef>
                <a:spcPts val="0"/>
              </a:spcBef>
              <a:spcAft>
                <a:spcPts val="0"/>
              </a:spcAft>
              <a:buSzPts val="1400"/>
              <a:buNone/>
            </a:pPr>
            <a:r>
              <a:rPr lang="en-US"/>
              <a:t>* policy/procedures for non-behavioral screening guides </a:t>
            </a:r>
            <a:endParaRPr/>
          </a:p>
          <a:p>
            <a:pPr indent="-228600" lvl="1" marL="914400" rtl="0" algn="l">
              <a:spcBef>
                <a:spcPts val="0"/>
              </a:spcBef>
              <a:spcAft>
                <a:spcPts val="0"/>
              </a:spcAft>
              <a:buSzPts val="1400"/>
              <a:buNone/>
            </a:pPr>
            <a:r>
              <a:rPr lang="en-US"/>
              <a:t>* development of behavioral screening, </a:t>
            </a:r>
            <a:endParaRPr/>
          </a:p>
          <a:p>
            <a:pPr indent="-228600" lvl="1" marL="914400" rtl="0" algn="l">
              <a:spcBef>
                <a:spcPts val="0"/>
              </a:spcBef>
              <a:spcAft>
                <a:spcPts val="0"/>
              </a:spcAft>
              <a:buSzPts val="1400"/>
              <a:buNone/>
            </a:pPr>
            <a:r>
              <a:rPr lang="en-US"/>
              <a:t>* family notification and engagement </a:t>
            </a:r>
            <a:endParaRPr/>
          </a:p>
          <a:p>
            <a:pPr indent="-228600" lvl="1" marL="914400" rtl="0" algn="l">
              <a:spcBef>
                <a:spcPts val="0"/>
              </a:spcBef>
              <a:spcAft>
                <a:spcPts val="0"/>
              </a:spcAft>
              <a:buSzPts val="1400"/>
              <a:buNone/>
            </a:pPr>
            <a:r>
              <a:rPr lang="en-US"/>
              <a:t>* aligns with child-find,</a:t>
            </a:r>
            <a:endParaRPr/>
          </a:p>
          <a:p>
            <a:pPr indent="-228600" lvl="1" marL="914400" rtl="0" algn="l">
              <a:spcBef>
                <a:spcPts val="0"/>
              </a:spcBef>
              <a:spcAft>
                <a:spcPts val="0"/>
              </a:spcAft>
              <a:buSzPts val="1400"/>
              <a:buNone/>
            </a:pPr>
            <a:r>
              <a:rPr lang="en-US"/>
              <a:t>* point of contact at building is assigned. </a:t>
            </a:r>
            <a:endParaRPr/>
          </a:p>
          <a:p>
            <a:pPr indent="0" lvl="0" marL="0" rtl="0" algn="l">
              <a:spcBef>
                <a:spcPts val="0"/>
              </a:spcBef>
              <a:spcAft>
                <a:spcPts val="0"/>
              </a:spcAft>
              <a:buSzPts val="1400"/>
              <a:buFont typeface="Arial"/>
              <a:buNone/>
            </a:pPr>
            <a:r>
              <a:t/>
            </a:r>
            <a:endParaRPr/>
          </a:p>
          <a:p>
            <a:pPr indent="-317500" lvl="0" marL="457200" rtl="0" algn="l">
              <a:spcBef>
                <a:spcPts val="0"/>
              </a:spcBef>
              <a:spcAft>
                <a:spcPts val="0"/>
              </a:spcAft>
              <a:buSzPts val="1400"/>
              <a:buChar char="•"/>
            </a:pPr>
            <a:r>
              <a:rPr b="1" lang="en-US"/>
              <a:t>Clearly Defined Procedures</a:t>
            </a:r>
            <a:r>
              <a:rPr lang="en-US"/>
              <a:t> –</a:t>
            </a:r>
            <a:endParaRPr/>
          </a:p>
          <a:p>
            <a:pPr indent="-228600" lvl="1" marL="914400" rtl="0" algn="l">
              <a:spcBef>
                <a:spcPts val="0"/>
              </a:spcBef>
              <a:spcAft>
                <a:spcPts val="0"/>
              </a:spcAft>
              <a:buSzPts val="1400"/>
              <a:buNone/>
            </a:pPr>
            <a:r>
              <a:rPr lang="en-US"/>
              <a:t>* timeline for administration, </a:t>
            </a:r>
            <a:endParaRPr/>
          </a:p>
          <a:p>
            <a:pPr indent="-228600" lvl="1" marL="914400" rtl="0" algn="l">
              <a:spcBef>
                <a:spcPts val="0"/>
              </a:spcBef>
              <a:spcAft>
                <a:spcPts val="0"/>
              </a:spcAft>
              <a:buSzPts val="1400"/>
              <a:buNone/>
            </a:pPr>
            <a:r>
              <a:rPr lang="en-US"/>
              <a:t>* inclusion of all students in screening process</a:t>
            </a:r>
            <a:endParaRPr/>
          </a:p>
          <a:p>
            <a:pPr indent="-228600" lvl="1" marL="914400" rtl="0" algn="l">
              <a:spcBef>
                <a:spcPts val="0"/>
              </a:spcBef>
              <a:spcAft>
                <a:spcPts val="0"/>
              </a:spcAft>
              <a:buSzPts val="1400"/>
              <a:buNone/>
            </a:pPr>
            <a:r>
              <a:rPr lang="en-US"/>
              <a:t>* procedures for training all staff involved</a:t>
            </a:r>
            <a:endParaRPr/>
          </a:p>
          <a:p>
            <a:pPr indent="0" lvl="0" marL="0" rtl="0" algn="l">
              <a:spcBef>
                <a:spcPts val="0"/>
              </a:spcBef>
              <a:spcAft>
                <a:spcPts val="0"/>
              </a:spcAft>
              <a:buSzPts val="1400"/>
              <a:buFont typeface="Arial"/>
              <a:buNone/>
            </a:pPr>
            <a:r>
              <a:t/>
            </a:r>
            <a:endParaRPr/>
          </a:p>
          <a:p>
            <a:pPr indent="-317500" lvl="0" marL="457200" rtl="0" algn="l">
              <a:spcBef>
                <a:spcPts val="0"/>
              </a:spcBef>
              <a:spcAft>
                <a:spcPts val="0"/>
              </a:spcAft>
              <a:buSzPts val="1400"/>
              <a:buChar char="•"/>
            </a:pPr>
            <a:r>
              <a:rPr b="1" lang="en-US"/>
              <a:t>Availability of Supports</a:t>
            </a:r>
            <a:r>
              <a:rPr lang="en-US"/>
              <a:t> – </a:t>
            </a:r>
            <a:endParaRPr/>
          </a:p>
          <a:p>
            <a:pPr indent="-228600" lvl="1" marL="914400" rtl="0" algn="l">
              <a:spcBef>
                <a:spcPts val="0"/>
              </a:spcBef>
              <a:spcAft>
                <a:spcPts val="0"/>
              </a:spcAft>
              <a:buSzPts val="1400"/>
              <a:buNone/>
            </a:pPr>
            <a:r>
              <a:rPr lang="en-US"/>
              <a:t>* includes documentation of all resources available for screening</a:t>
            </a:r>
            <a:endParaRPr/>
          </a:p>
          <a:p>
            <a:pPr indent="-228600" lvl="1" marL="914400" rtl="0" algn="l">
              <a:spcBef>
                <a:spcPts val="0"/>
              </a:spcBef>
              <a:spcAft>
                <a:spcPts val="0"/>
              </a:spcAft>
              <a:buSzPts val="1400"/>
              <a:buNone/>
            </a:pPr>
            <a:r>
              <a:rPr lang="en-US"/>
              <a:t>*</a:t>
            </a:r>
            <a:r>
              <a:rPr lang="en-US"/>
              <a:t> </a:t>
            </a:r>
            <a:r>
              <a:rPr lang="en-US"/>
              <a:t>a team exists that includes students, their families and classroom teachers</a:t>
            </a:r>
            <a:endParaRPr/>
          </a:p>
          <a:p>
            <a:pPr indent="0" lvl="0" marL="0" rtl="0" algn="l">
              <a:spcBef>
                <a:spcPts val="0"/>
              </a:spcBef>
              <a:spcAft>
                <a:spcPts val="0"/>
              </a:spcAft>
              <a:buClr>
                <a:srgbClr val="000000"/>
              </a:buClr>
              <a:buSzPts val="1400"/>
              <a:buFont typeface="Arial"/>
              <a:buNone/>
            </a:pPr>
            <a:r>
              <a:t/>
            </a:r>
            <a:endParaRPr/>
          </a:p>
          <a:p>
            <a:pPr indent="-228600" lvl="0" marL="457200" marR="0" rtl="0" algn="l">
              <a:lnSpc>
                <a:spcPct val="100000"/>
              </a:lnSpc>
              <a:spcBef>
                <a:spcPts val="0"/>
              </a:spcBef>
              <a:spcAft>
                <a:spcPts val="0"/>
              </a:spcAft>
              <a:buClr>
                <a:srgbClr val="000000"/>
              </a:buClr>
              <a:buSzPts val="1400"/>
              <a:buFont typeface="Arial"/>
              <a:buNone/>
            </a:pPr>
            <a:r>
              <a:t/>
            </a:r>
            <a:endParaRPr sz="1400">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lang="en-US"/>
              <a:t>W</a:t>
            </a:r>
            <a:r>
              <a:rPr lang="en-US"/>
              <a:t>ith your team, determine whether or not your team wants to include universal screening at this time or wait to develop and implement at another time. If your team decides to wait, determine when you will revisit this decision. </a:t>
            </a:r>
            <a:endParaRPr/>
          </a:p>
          <a:p>
            <a:pPr indent="0" lvl="0" marL="0" rtl="0" algn="l">
              <a:spcBef>
                <a:spcPts val="0"/>
              </a:spcBef>
              <a:spcAft>
                <a:spcPts val="0"/>
              </a:spcAft>
              <a:buSzPts val="1400"/>
              <a:buNone/>
            </a:pPr>
            <a:r>
              <a:t/>
            </a:r>
            <a:endParaRPr/>
          </a:p>
          <a:p>
            <a:pPr indent="0" lvl="0" marL="0" rtl="0" algn="l">
              <a:spcBef>
                <a:spcPts val="0"/>
              </a:spcBef>
              <a:spcAft>
                <a:spcPts val="0"/>
              </a:spcAft>
              <a:buSzPts val="1400"/>
              <a:buNone/>
            </a:pPr>
            <a:r>
              <a:rPr lang="en-US"/>
              <a:t>If your team decides to move forward, use the Universal Screening Considerations adapted from Muscott (2008) see handout #6 to develop your implementation plan. </a:t>
            </a:r>
            <a:endParaRPr/>
          </a:p>
          <a:p>
            <a:pPr indent="0" lvl="0" marL="0" rtl="0" algn="l">
              <a:spcBef>
                <a:spcPts val="0"/>
              </a:spcBef>
              <a:spcAft>
                <a:spcPts val="0"/>
              </a:spcAft>
              <a:buSzPts val="1400"/>
              <a:buNone/>
            </a:pPr>
            <a:br>
              <a:rPr lang="en-US"/>
            </a:br>
            <a:endParaRPr/>
          </a:p>
        </p:txBody>
      </p:sp>
      <p:sp>
        <p:nvSpPr>
          <p:cNvPr id="310" name="Google Shape;310;p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3200"/>
              <a:buNone/>
            </a:pPr>
            <a:r>
              <a:rPr lang="en-US"/>
              <a:t>During this lesson, you learned the importance of building a comprehensive system to Identify students who may need additional support. </a:t>
            </a:r>
            <a:endParaRPr/>
          </a:p>
          <a:p>
            <a:pPr indent="0" lvl="0" marL="0" rtl="0" algn="l">
              <a:spcBef>
                <a:spcPts val="0"/>
              </a:spcBef>
              <a:spcAft>
                <a:spcPts val="0"/>
              </a:spcAft>
              <a:buSzPts val="3200"/>
              <a:buNone/>
            </a:pPr>
            <a:r>
              <a:rPr lang="en-US"/>
              <a:t>How will your SW-PBS Leadership Team engage staff in discussing the importance and impact of identifying students who need additional support early and through multiple systems  (Nomination, Existing School Data, Universal Screener)?</a:t>
            </a:r>
            <a:endParaRPr/>
          </a:p>
          <a:p>
            <a:pPr indent="0" lvl="0" marL="0" rtl="0" algn="l">
              <a:lnSpc>
                <a:spcPct val="100000"/>
              </a:lnSpc>
              <a:spcBef>
                <a:spcPts val="0"/>
              </a:spcBef>
              <a:spcAft>
                <a:spcPts val="0"/>
              </a:spcAft>
              <a:buSzPts val="1400"/>
              <a:buNone/>
            </a:pPr>
            <a:r>
              <a:t/>
            </a:r>
            <a:endParaRPr/>
          </a:p>
        </p:txBody>
      </p:sp>
      <p:sp>
        <p:nvSpPr>
          <p:cNvPr id="316" name="Google Shape;316;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Here are some of the </a:t>
            </a:r>
            <a:r>
              <a:rPr lang="en-US"/>
              <a:t>references</a:t>
            </a:r>
            <a:r>
              <a:rPr lang="en-US"/>
              <a:t> that informed this lesson.</a:t>
            </a:r>
            <a:endParaRPr/>
          </a:p>
        </p:txBody>
      </p:sp>
      <p:sp>
        <p:nvSpPr>
          <p:cNvPr id="322" name="Google Shape;322;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28" name="Google Shape;328;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6: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lang="en-US"/>
              <a:t>Trainer Notes:</a:t>
            </a:r>
            <a:r>
              <a:rPr b="0" lang="en-US"/>
              <a:t>  </a:t>
            </a:r>
            <a:r>
              <a:rPr lang="en-US">
                <a:latin typeface="Arial"/>
                <a:ea typeface="Arial"/>
                <a:cs typeface="Arial"/>
                <a:sym typeface="Arial"/>
              </a:rPr>
              <a:t>Facilitator: Select an attention signal. </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lang="en-US">
                <a:latin typeface="Arial"/>
                <a:ea typeface="Arial"/>
                <a:cs typeface="Arial"/>
                <a:sym typeface="Arial"/>
              </a:rPr>
              <a:t>“One of our agreements is to follow the attention signal.”   </a:t>
            </a:r>
            <a:endParaRPr/>
          </a:p>
          <a:p>
            <a:pPr indent="0" lvl="0" marL="0" rtl="0" algn="l">
              <a:lnSpc>
                <a:spcPct val="100000"/>
              </a:lnSpc>
              <a:spcBef>
                <a:spcPts val="0"/>
              </a:spcBef>
              <a:spcAft>
                <a:spcPts val="0"/>
              </a:spcAft>
              <a:buSzPts val="1400"/>
              <a:buNone/>
            </a:pPr>
            <a:r>
              <a:rPr lang="en-US">
                <a:latin typeface="Arial"/>
                <a:ea typeface="Arial"/>
                <a:cs typeface="Arial"/>
                <a:sym typeface="Arial"/>
              </a:rPr>
              <a:t>“Your team will work with your school to develop an attention signal you will use in every setting.”</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“In order to get all of you focused after discussions, activities or breaks, </a:t>
            </a:r>
            <a:endParaRPr/>
          </a:p>
          <a:p>
            <a:pPr indent="0" lvl="0" marL="0" rtl="0" algn="l">
              <a:lnSpc>
                <a:spcPct val="100000"/>
              </a:lnSpc>
              <a:spcBef>
                <a:spcPts val="0"/>
              </a:spcBef>
              <a:spcAft>
                <a:spcPts val="0"/>
              </a:spcAft>
              <a:buSzPts val="1400"/>
              <a:buNone/>
            </a:pPr>
            <a:r>
              <a:rPr lang="en-US">
                <a:latin typeface="Arial"/>
                <a:ea typeface="Arial"/>
                <a:cs typeface="Arial"/>
                <a:sym typeface="Arial"/>
              </a:rPr>
              <a:t>I </a:t>
            </a:r>
            <a:r>
              <a:rPr lang="en-US" u="none">
                <a:latin typeface="Arial"/>
                <a:ea typeface="Arial"/>
                <a:cs typeface="Arial"/>
                <a:sym typeface="Arial"/>
              </a:rPr>
              <a:t>will __________________</a:t>
            </a:r>
            <a:r>
              <a:rPr lang="en-US" u="none">
                <a:solidFill>
                  <a:srgbClr val="FF0000"/>
                </a:solidFill>
                <a:latin typeface="Arial"/>
                <a:ea typeface="Arial"/>
                <a:cs typeface="Arial"/>
                <a:sym typeface="Arial"/>
              </a:rPr>
              <a:t>______________________</a:t>
            </a:r>
            <a:r>
              <a:rPr lang="en-US">
                <a:solidFill>
                  <a:srgbClr val="FF0000"/>
                </a:solidFill>
                <a:latin typeface="Arial"/>
                <a:ea typeface="Arial"/>
                <a:cs typeface="Arial"/>
                <a:sym typeface="Arial"/>
              </a:rPr>
              <a:t>.”</a:t>
            </a:r>
            <a:endParaRPr/>
          </a:p>
          <a:p>
            <a:pPr indent="0" lvl="0" marL="0" rtl="0" algn="l">
              <a:lnSpc>
                <a:spcPct val="100000"/>
              </a:lnSpc>
              <a:spcBef>
                <a:spcPts val="0"/>
              </a:spcBef>
              <a:spcAft>
                <a:spcPts val="0"/>
              </a:spcAft>
              <a:buSzPts val="1400"/>
              <a:buNone/>
            </a:pPr>
            <a:r>
              <a:rPr lang="en-US">
                <a:solidFill>
                  <a:srgbClr val="FF0000"/>
                </a:solidFill>
                <a:latin typeface="Arial"/>
                <a:ea typeface="Arial"/>
                <a:cs typeface="Arial"/>
                <a:sym typeface="Arial"/>
              </a:rPr>
              <a:t>	(</a:t>
            </a:r>
            <a:r>
              <a:rPr b="1" lang="en-US" u="none">
                <a:solidFill>
                  <a:srgbClr val="FF0000"/>
                </a:solidFill>
                <a:latin typeface="Arial"/>
                <a:ea typeface="Arial"/>
                <a:cs typeface="Arial"/>
                <a:sym typeface="Arial"/>
              </a:rPr>
              <a:t>Insert your attention signal here</a:t>
            </a:r>
            <a:r>
              <a:rPr lang="en-US" u="none">
                <a:solidFill>
                  <a:srgbClr val="FF0000"/>
                </a:solidFill>
                <a:latin typeface="Arial"/>
                <a:ea typeface="Arial"/>
                <a:cs typeface="Arial"/>
                <a:sym typeface="Arial"/>
              </a:rPr>
              <a:t>.)</a:t>
            </a:r>
            <a:endParaRPr/>
          </a:p>
          <a:p>
            <a:pPr indent="0" lvl="0" marL="0" rtl="0" algn="l">
              <a:lnSpc>
                <a:spcPct val="100000"/>
              </a:lnSpc>
              <a:spcBef>
                <a:spcPts val="0"/>
              </a:spcBef>
              <a:spcAft>
                <a:spcPts val="0"/>
              </a:spcAft>
              <a:buSzPts val="1400"/>
              <a:buNone/>
            </a:pPr>
            <a:r>
              <a:t/>
            </a:r>
            <a:endParaRPr u="none">
              <a:solidFill>
                <a:srgbClr val="FF0000"/>
              </a:solidFill>
              <a:latin typeface="Arial"/>
              <a:ea typeface="Arial"/>
              <a:cs typeface="Arial"/>
              <a:sym typeface="Arial"/>
            </a:endParaRPr>
          </a:p>
          <a:p>
            <a:pPr indent="0" lvl="0" marL="0" rtl="0" algn="l">
              <a:lnSpc>
                <a:spcPct val="100000"/>
              </a:lnSpc>
              <a:spcBef>
                <a:spcPts val="0"/>
              </a:spcBef>
              <a:spcAft>
                <a:spcPts val="0"/>
              </a:spcAft>
              <a:buSzPts val="1400"/>
              <a:buNone/>
            </a:pPr>
            <a:r>
              <a:rPr lang="en-US">
                <a:latin typeface="Arial"/>
                <a:ea typeface="Arial"/>
                <a:cs typeface="Arial"/>
                <a:sym typeface="Arial"/>
              </a:rPr>
              <a:t>“Your task will be to finish your sentence, quiet your voice and ____________________________.”</a:t>
            </a:r>
            <a:endParaRPr/>
          </a:p>
          <a:p>
            <a:pPr indent="0" lvl="0" marL="0" rtl="0" algn="l">
              <a:lnSpc>
                <a:spcPct val="100000"/>
              </a:lnSpc>
              <a:spcBef>
                <a:spcPts val="0"/>
              </a:spcBef>
              <a:spcAft>
                <a:spcPts val="0"/>
              </a:spcAft>
              <a:buSzPts val="1400"/>
              <a:buNone/>
            </a:pPr>
            <a:r>
              <a:rPr lang="en-US">
                <a:latin typeface="Arial"/>
                <a:ea typeface="Arial"/>
                <a:cs typeface="Arial"/>
                <a:sym typeface="Arial"/>
              </a:rPr>
              <a:t>							(</a:t>
            </a:r>
            <a:r>
              <a:rPr b="1" lang="en-US">
                <a:latin typeface="Arial"/>
                <a:ea typeface="Arial"/>
                <a:cs typeface="Arial"/>
                <a:sym typeface="Arial"/>
              </a:rPr>
              <a:t>Insert what you want participants to do</a:t>
            </a:r>
            <a:r>
              <a:rPr lang="en-US">
                <a:latin typeface="Arial"/>
                <a:ea typeface="Arial"/>
                <a:cs typeface="Arial"/>
                <a:sym typeface="Arial"/>
              </a:rPr>
              <a:t>.)</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84" name="Google Shape;84;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4" name="Google Shape;334;p27: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35" name="Google Shape;335;p2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7: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US"/>
              <a:t>Trainer Notes:</a:t>
            </a:r>
            <a:r>
              <a:rPr b="0" lang="en-US"/>
              <a:t>  </a:t>
            </a:r>
            <a:r>
              <a:rPr lang="en-US"/>
              <a:t>Facilitator: Select an introductions activity</a:t>
            </a:r>
            <a:endParaRPr b="0"/>
          </a:p>
          <a:p>
            <a:pPr indent="0" lvl="0" marL="0" rtl="0" algn="l">
              <a:lnSpc>
                <a:spcPct val="100000"/>
              </a:lnSpc>
              <a:spcBef>
                <a:spcPts val="0"/>
              </a:spcBef>
              <a:spcAft>
                <a:spcPts val="0"/>
              </a:spcAft>
              <a:buSzPts val="1400"/>
              <a:buNone/>
            </a:pPr>
            <a:r>
              <a:t/>
            </a:r>
            <a:endParaRPr/>
          </a:p>
        </p:txBody>
      </p:sp>
      <p:sp>
        <p:nvSpPr>
          <p:cNvPr id="91" name="Google Shape;91;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6f9a9b4d1b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g26f9a9b4d1b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There are several handouts associated with this lesson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p9: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0" lang="en-US"/>
              <a:t>Today we are focusing on building systems to identify students who may need additional support </a:t>
            </a:r>
            <a:endParaRPr/>
          </a:p>
        </p:txBody>
      </p:sp>
      <p:sp>
        <p:nvSpPr>
          <p:cNvPr id="104" name="Google Shape;104;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 name="Google Shape;110;p10: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0" lang="en-US"/>
              <a:t>Again, the main outcome today its to create your system to Identify students who may need additional support!</a:t>
            </a:r>
            <a:endParaRPr/>
          </a:p>
        </p:txBody>
      </p:sp>
      <p:sp>
        <p:nvSpPr>
          <p:cNvPr id="111" name="Google Shape;111;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6f9a9b4d1b_0_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g26f9a9b4d1b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400"/>
              <a:buNone/>
            </a:pPr>
            <a:r>
              <a:rPr lang="en-US"/>
              <a:t>Here are a few more points as to why having a system for identifying student who may need support is important. </a:t>
            </a:r>
            <a:endParaRPr/>
          </a:p>
          <a:p>
            <a:pPr indent="-317500" lvl="0" marL="457200" rtl="0" algn="l">
              <a:spcBef>
                <a:spcPts val="0"/>
              </a:spcBef>
              <a:spcAft>
                <a:spcPts val="0"/>
              </a:spcAft>
              <a:buSzPts val="1400"/>
              <a:buChar char="•"/>
            </a:pPr>
            <a:r>
              <a:rPr lang="en-US"/>
              <a:t>Early identification and intervention can decrease the likelihood of academic failure</a:t>
            </a:r>
            <a:endParaRPr/>
          </a:p>
          <a:p>
            <a:pPr indent="-317500" lvl="0" marL="457200" rtl="0" algn="l">
              <a:spcBef>
                <a:spcPts val="0"/>
              </a:spcBef>
              <a:spcAft>
                <a:spcPts val="0"/>
              </a:spcAft>
              <a:buSzPts val="1400"/>
              <a:buChar char="•"/>
            </a:pPr>
            <a:r>
              <a:rPr lang="en-US"/>
              <a:t>No, it is not necessary to exhaust all possible identification methods. However no single method is likely to identify all students who may need additional support. It is recommended that schools use multiple strategies. </a:t>
            </a:r>
            <a:endParaRPr/>
          </a:p>
          <a:p>
            <a:pPr indent="-317500" lvl="0" marL="457200" rtl="0" algn="l">
              <a:spcBef>
                <a:spcPts val="0"/>
              </a:spcBef>
              <a:spcAft>
                <a:spcPts val="0"/>
              </a:spcAft>
              <a:buSzPts val="1400"/>
              <a:buChar char="•"/>
            </a:pPr>
            <a:r>
              <a:rPr lang="en-US"/>
              <a:t>An effective student identification system should provide information on students experiencing internalizing and externalizing behaviors</a:t>
            </a:r>
            <a:endParaRPr/>
          </a:p>
          <a:p>
            <a:pPr indent="0" lvl="0" marL="0" rtl="0" algn="l">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30"/>
          <p:cNvSpPr txBox="1"/>
          <p:nvPr>
            <p:ph type="ctrTitle"/>
          </p:nvPr>
        </p:nvSpPr>
        <p:spPr>
          <a:xfrm>
            <a:off x="914400" y="461424"/>
            <a:ext cx="10363200" cy="1470024"/>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0" name="Google Shape;10;p30"/>
          <p:cNvSpPr txBox="1"/>
          <p:nvPr>
            <p:ph idx="1" type="subTitle"/>
          </p:nvPr>
        </p:nvSpPr>
        <p:spPr>
          <a:xfrm>
            <a:off x="1828801" y="2004134"/>
            <a:ext cx="8534399" cy="650289"/>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640"/>
              </a:spcBef>
              <a:spcAft>
                <a:spcPts val="0"/>
              </a:spcAft>
              <a:buClr>
                <a:srgbClr val="FF0000"/>
              </a:buClr>
              <a:buSzPts val="3200"/>
              <a:buFont typeface="Arial"/>
              <a:buNone/>
              <a:defRPr b="0" i="0" sz="3200" u="none" cap="none" strike="noStrike">
                <a:solidFill>
                  <a:srgbClr val="FF0000"/>
                </a:solidFill>
                <a:latin typeface="Calibri"/>
                <a:ea typeface="Calibri"/>
                <a:cs typeface="Calibri"/>
                <a:sym typeface="Calibri"/>
              </a:defRPr>
            </a:lvl1pPr>
            <a:lvl2pPr lvl="1" marR="0" algn="ctr">
              <a:lnSpc>
                <a:spcPct val="100000"/>
              </a:lnSpc>
              <a:spcBef>
                <a:spcPts val="560"/>
              </a:spcBef>
              <a:spcAft>
                <a:spcPts val="0"/>
              </a:spcAft>
              <a:buClr>
                <a:srgbClr val="FF0000"/>
              </a:buClr>
              <a:buSzPts val="2800"/>
              <a:buFont typeface="Arial"/>
              <a:buNone/>
              <a:defRPr b="0" i="0" sz="2800" u="none" cap="none" strike="noStrike">
                <a:solidFill>
                  <a:srgbClr val="888888"/>
                </a:solidFill>
                <a:latin typeface="Calibri"/>
                <a:ea typeface="Calibri"/>
                <a:cs typeface="Calibri"/>
                <a:sym typeface="Calibri"/>
              </a:defRPr>
            </a:lvl2pPr>
            <a:lvl3pPr lvl="2" marR="0" algn="ctr">
              <a:lnSpc>
                <a:spcPct val="100000"/>
              </a:lnSpc>
              <a:spcBef>
                <a:spcPts val="480"/>
              </a:spcBef>
              <a:spcAft>
                <a:spcPts val="0"/>
              </a:spcAft>
              <a:buClr>
                <a:srgbClr val="FF0000"/>
              </a:buClr>
              <a:buSzPts val="2400"/>
              <a:buFont typeface="Arial"/>
              <a:buNone/>
              <a:defRPr b="0" i="0" sz="2400" u="none" cap="none" strike="noStrike">
                <a:solidFill>
                  <a:srgbClr val="888888"/>
                </a:solidFill>
                <a:latin typeface="Calibri"/>
                <a:ea typeface="Calibri"/>
                <a:cs typeface="Calibri"/>
                <a:sym typeface="Calibri"/>
              </a:defRPr>
            </a:lvl3pPr>
            <a:lvl4pPr lvl="3"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4pPr>
            <a:lvl5pPr lvl="4" marR="0" algn="ctr">
              <a:lnSpc>
                <a:spcPct val="100000"/>
              </a:lnSpc>
              <a:spcBef>
                <a:spcPts val="400"/>
              </a:spcBef>
              <a:spcAft>
                <a:spcPts val="0"/>
              </a:spcAft>
              <a:buClr>
                <a:srgbClr val="FF0000"/>
              </a:buClr>
              <a:buSzPts val="2000"/>
              <a:buFont typeface="Arial"/>
              <a:buNone/>
              <a:defRPr b="0" i="0" sz="2000" u="none" cap="none" strike="noStrike">
                <a:solidFill>
                  <a:srgbClr val="888888"/>
                </a:solidFill>
                <a:latin typeface="Calibri"/>
                <a:ea typeface="Calibri"/>
                <a:cs typeface="Calibri"/>
                <a:sym typeface="Calibri"/>
              </a:defRPr>
            </a:lvl5pPr>
            <a:lvl6pPr lvl="5"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pic>
        <p:nvPicPr>
          <p:cNvPr descr="MO_SWPBS_Logo-2011.jpg" id="11" name="Google Shape;11;p30"/>
          <p:cNvPicPr preferRelativeResize="0"/>
          <p:nvPr/>
        </p:nvPicPr>
        <p:blipFill rotWithShape="1">
          <a:blip r:embed="rId2">
            <a:alphaModFix/>
          </a:blip>
          <a:srcRect b="0" l="0" r="0" t="0"/>
          <a:stretch/>
        </p:blipFill>
        <p:spPr>
          <a:xfrm>
            <a:off x="4303184" y="2752995"/>
            <a:ext cx="3585632" cy="2766595"/>
          </a:xfrm>
          <a:prstGeom prst="rect">
            <a:avLst/>
          </a:prstGeom>
          <a:noFill/>
          <a:ln>
            <a:noFill/>
          </a:ln>
        </p:spPr>
      </p:pic>
      <p:pic>
        <p:nvPicPr>
          <p:cNvPr id="12" name="Google Shape;12;p30"/>
          <p:cNvPicPr preferRelativeResize="0"/>
          <p:nvPr/>
        </p:nvPicPr>
        <p:blipFill rotWithShape="1">
          <a:blip r:embed="rId3">
            <a:alphaModFix/>
          </a:blip>
          <a:srcRect b="0" l="0" r="0" t="0"/>
          <a:stretch/>
        </p:blipFill>
        <p:spPr>
          <a:xfrm>
            <a:off x="614910" y="5946771"/>
            <a:ext cx="694267" cy="577850"/>
          </a:xfrm>
          <a:prstGeom prst="rect">
            <a:avLst/>
          </a:prstGeom>
          <a:noFill/>
          <a:ln>
            <a:noFill/>
          </a:ln>
        </p:spPr>
      </p:pic>
      <p:sp>
        <p:nvSpPr>
          <p:cNvPr id="13" name="Google Shape;13;p30"/>
          <p:cNvSpPr txBox="1"/>
          <p:nvPr/>
        </p:nvSpPr>
        <p:spPr>
          <a:xfrm>
            <a:off x="1440411" y="5847930"/>
            <a:ext cx="2495549" cy="9540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50"/>
              <a:buFont typeface="Calibri"/>
              <a:buNone/>
            </a:pPr>
            <a:r>
              <a:rPr b="1" i="0" lang="en-US" sz="1400" u="none" cap="none" strike="noStrike">
                <a:solidFill>
                  <a:schemeClr val="dk1"/>
                </a:solidFill>
                <a:latin typeface="Calibri"/>
                <a:ea typeface="Calibri"/>
                <a:cs typeface="Calibri"/>
                <a:sym typeface="Calibri"/>
              </a:rPr>
              <a:t>MU Center for SW-PBS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50"/>
              <a:buFont typeface="Calibri"/>
              <a:buNone/>
            </a:pPr>
            <a:r>
              <a:rPr b="0" i="0" lang="en-US" sz="1400" u="none" cap="none" strike="noStrike">
                <a:solidFill>
                  <a:schemeClr val="dk1"/>
                </a:solidFill>
                <a:latin typeface="Calibri"/>
                <a:ea typeface="Calibri"/>
                <a:cs typeface="Calibri"/>
                <a:sym typeface="Calibri"/>
              </a:rPr>
              <a:t>College of Education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50"/>
              <a:buFont typeface="Calibri"/>
              <a:buNone/>
            </a:pPr>
            <a:r>
              <a:rPr b="0" i="0" lang="en-US" sz="1400" u="none" cap="none" strike="noStrike">
                <a:solidFill>
                  <a:schemeClr val="dk1"/>
                </a:solidFill>
                <a:latin typeface="Calibri"/>
                <a:ea typeface="Calibri"/>
                <a:cs typeface="Calibri"/>
                <a:sym typeface="Calibri"/>
              </a:rPr>
              <a:t>University of Missouri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Times New Roman"/>
              <a:ea typeface="Times New Roman"/>
              <a:cs typeface="Times New Roman"/>
              <a:sym typeface="Times New Roman"/>
            </a:endParaRPr>
          </a:p>
        </p:txBody>
      </p:sp>
      <p:pic>
        <p:nvPicPr>
          <p:cNvPr descr="M:\BD\SUGAI\PBIS LOGO-LARGE.TIF" id="14" name="Google Shape;14;p30"/>
          <p:cNvPicPr preferRelativeResize="0"/>
          <p:nvPr/>
        </p:nvPicPr>
        <p:blipFill rotWithShape="1">
          <a:blip r:embed="rId4">
            <a:alphaModFix/>
          </a:blip>
          <a:srcRect b="0" l="0" r="0" t="0"/>
          <a:stretch/>
        </p:blipFill>
        <p:spPr>
          <a:xfrm>
            <a:off x="10237399" y="5847930"/>
            <a:ext cx="1437217" cy="784224"/>
          </a:xfrm>
          <a:prstGeom prst="rect">
            <a:avLst/>
          </a:prstGeom>
          <a:noFill/>
          <a:ln>
            <a:noFill/>
          </a:ln>
        </p:spPr>
      </p:pic>
      <p:pic>
        <p:nvPicPr>
          <p:cNvPr descr="C:\Users\joann\Pictures\iPod Photo Cache\DESE-color.jpg" id="15" name="Google Shape;15;p30"/>
          <p:cNvPicPr preferRelativeResize="0"/>
          <p:nvPr/>
        </p:nvPicPr>
        <p:blipFill rotWithShape="1">
          <a:blip r:embed="rId5">
            <a:alphaModFix/>
          </a:blip>
          <a:srcRect b="0" l="0" r="0" t="0"/>
          <a:stretch/>
        </p:blipFill>
        <p:spPr>
          <a:xfrm>
            <a:off x="4627034" y="5618162"/>
            <a:ext cx="3596217" cy="9715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31"/>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8" name="Google Shape;18;p31"/>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19" name="Google Shape;19;p31"/>
          <p:cNvGrpSpPr/>
          <p:nvPr/>
        </p:nvGrpSpPr>
        <p:grpSpPr>
          <a:xfrm>
            <a:off x="16934" y="6211407"/>
            <a:ext cx="12192503" cy="659292"/>
            <a:chOff x="12700" y="6211407"/>
            <a:chExt cx="9144377" cy="659292"/>
          </a:xfrm>
        </p:grpSpPr>
        <p:sp>
          <p:nvSpPr>
            <p:cNvPr id="20" name="Google Shape;20;p31"/>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 name="Google Shape;21;p31"/>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 name="Google Shape;22;p31"/>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 name="Google Shape;23;p31"/>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24" name="Shape 24"/>
        <p:cNvGrpSpPr/>
        <p:nvPr/>
      </p:nvGrpSpPr>
      <p:grpSpPr>
        <a:xfrm>
          <a:off x="0" y="0"/>
          <a:ext cx="0" cy="0"/>
          <a:chOff x="0" y="0"/>
          <a:chExt cx="0" cy="0"/>
        </a:xfrm>
      </p:grpSpPr>
      <p:sp>
        <p:nvSpPr>
          <p:cNvPr id="25" name="Google Shape;25;p33"/>
          <p:cNvSpPr txBox="1"/>
          <p:nvPr>
            <p:ph type="title"/>
          </p:nvPr>
        </p:nvSpPr>
        <p:spPr>
          <a:xfrm>
            <a:off x="1045941" y="2453812"/>
            <a:ext cx="10363200" cy="1362075"/>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Clr>
                <a:srgbClr val="009E47"/>
              </a:buClr>
              <a:buSzPts val="4000"/>
              <a:buFont typeface="Calibri"/>
              <a:buNone/>
              <a:defRPr b="0" i="0" sz="4000" u="none" cap="none" strike="noStrike">
                <a:solidFill>
                  <a:srgbClr val="009E47"/>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26" name="Google Shape;26;p33"/>
          <p:cNvGrpSpPr/>
          <p:nvPr/>
        </p:nvGrpSpPr>
        <p:grpSpPr>
          <a:xfrm>
            <a:off x="16934" y="6288897"/>
            <a:ext cx="12192503" cy="581803"/>
            <a:chOff x="12700" y="6288896"/>
            <a:chExt cx="9144377" cy="581803"/>
          </a:xfrm>
        </p:grpSpPr>
        <p:sp>
          <p:nvSpPr>
            <p:cNvPr id="27" name="Google Shape;27;p33"/>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 name="Google Shape;28;p33"/>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33"/>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SWPBSLogo-2011-highres-transbg-web.png" id="30" name="Google Shape;30;p33"/>
          <p:cNvPicPr preferRelativeResize="0"/>
          <p:nvPr/>
        </p:nvPicPr>
        <p:blipFill rotWithShape="1">
          <a:blip r:embed="rId2">
            <a:alphaModFix/>
          </a:blip>
          <a:srcRect b="0" l="0" r="0" t="0"/>
          <a:stretch/>
        </p:blipFill>
        <p:spPr>
          <a:xfrm>
            <a:off x="214462" y="5175849"/>
            <a:ext cx="2141959" cy="168215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31" name="Shape 31"/>
        <p:cNvGrpSpPr/>
        <p:nvPr/>
      </p:nvGrpSpPr>
      <p:grpSpPr>
        <a:xfrm>
          <a:off x="0" y="0"/>
          <a:ext cx="0" cy="0"/>
          <a:chOff x="0" y="0"/>
          <a:chExt cx="0" cy="0"/>
        </a:xfrm>
      </p:grpSpPr>
      <p:pic>
        <p:nvPicPr>
          <p:cNvPr descr="Green-Pencil-Icon-pencils-7151356-150-150.jpg" id="32" name="Google Shape;32;p35"/>
          <p:cNvPicPr preferRelativeResize="0"/>
          <p:nvPr/>
        </p:nvPicPr>
        <p:blipFill rotWithShape="1">
          <a:blip r:embed="rId2">
            <a:alphaModFix/>
          </a:blip>
          <a:srcRect b="0" l="0" r="0" t="0"/>
          <a:stretch/>
        </p:blipFill>
        <p:spPr>
          <a:xfrm flipH="1">
            <a:off x="628695" y="440886"/>
            <a:ext cx="1645628" cy="1234221"/>
          </a:xfrm>
          <a:prstGeom prst="rect">
            <a:avLst/>
          </a:prstGeom>
          <a:noFill/>
          <a:ln>
            <a:noFill/>
          </a:ln>
        </p:spPr>
      </p:pic>
      <p:sp>
        <p:nvSpPr>
          <p:cNvPr id="33" name="Google Shape;33;p35"/>
          <p:cNvSpPr txBox="1"/>
          <p:nvPr>
            <p:ph type="title"/>
          </p:nvPr>
        </p:nvSpPr>
        <p:spPr>
          <a:xfrm>
            <a:off x="1962510" y="491685"/>
            <a:ext cx="9818009" cy="925952"/>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grpSp>
        <p:nvGrpSpPr>
          <p:cNvPr id="34" name="Google Shape;34;p35"/>
          <p:cNvGrpSpPr/>
          <p:nvPr/>
        </p:nvGrpSpPr>
        <p:grpSpPr>
          <a:xfrm>
            <a:off x="16934" y="6211407"/>
            <a:ext cx="12192503" cy="659292"/>
            <a:chOff x="12700" y="6211407"/>
            <a:chExt cx="9144377" cy="659292"/>
          </a:xfrm>
        </p:grpSpPr>
        <p:sp>
          <p:nvSpPr>
            <p:cNvPr id="35" name="Google Shape;35;p35"/>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35"/>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35"/>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 name="Google Shape;38;p35"/>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
        <p:nvSpPr>
          <p:cNvPr id="39" name="Google Shape;39;p35"/>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640"/>
              </a:spcBef>
              <a:spcAft>
                <a:spcPts val="0"/>
              </a:spcAft>
              <a:buClr>
                <a:srgbClr val="FF0000"/>
              </a:buClr>
              <a:buSzPts val="3200"/>
              <a:buFont typeface="Arial"/>
              <a:buNone/>
              <a:defRPr b="0" i="0" sz="3200" u="none" cap="none" strike="noStrike">
                <a:solidFill>
                  <a:srgbClr val="009E47"/>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1"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1"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1"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40" name="Shape 40"/>
        <p:cNvGrpSpPr/>
        <p:nvPr/>
      </p:nvGrpSpPr>
      <p:grpSpPr>
        <a:xfrm>
          <a:off x="0" y="0"/>
          <a:ext cx="0" cy="0"/>
          <a:chOff x="0" y="0"/>
          <a:chExt cx="0" cy="0"/>
        </a:xfrm>
      </p:grpSpPr>
      <p:sp>
        <p:nvSpPr>
          <p:cNvPr id="41" name="Google Shape;41;p38"/>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42" name="Google Shape;42;p38"/>
          <p:cNvSpPr txBox="1"/>
          <p:nvPr>
            <p:ph idx="1" type="body"/>
          </p:nvPr>
        </p:nvSpPr>
        <p:spPr>
          <a:xfrm>
            <a:off x="1363133" y="1417637"/>
            <a:ext cx="10972800" cy="4525961"/>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43" name="Google Shape;43;p38"/>
          <p:cNvGrpSpPr/>
          <p:nvPr/>
        </p:nvGrpSpPr>
        <p:grpSpPr>
          <a:xfrm>
            <a:off x="16934" y="6211407"/>
            <a:ext cx="12192503" cy="659292"/>
            <a:chOff x="12700" y="6211407"/>
            <a:chExt cx="9144377" cy="659292"/>
          </a:xfrm>
        </p:grpSpPr>
        <p:sp>
          <p:nvSpPr>
            <p:cNvPr id="44" name="Google Shape;44;p38"/>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 name="Google Shape;45;p38"/>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38"/>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38"/>
            <p:cNvSpPr txBox="1"/>
            <p:nvPr/>
          </p:nvSpPr>
          <p:spPr>
            <a:xfrm>
              <a:off x="673595" y="6211407"/>
              <a:ext cx="1752104" cy="369332"/>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48" name="Shape 48"/>
        <p:cNvGrpSpPr/>
        <p:nvPr/>
      </p:nvGrpSpPr>
      <p:grpSpPr>
        <a:xfrm>
          <a:off x="0" y="0"/>
          <a:ext cx="0" cy="0"/>
          <a:chOff x="0" y="0"/>
          <a:chExt cx="0" cy="0"/>
        </a:xfrm>
      </p:grpSpPr>
      <p:sp>
        <p:nvSpPr>
          <p:cNvPr id="49" name="Google Shape;49;p39"/>
          <p:cNvSpPr txBox="1"/>
          <p:nvPr>
            <p:ph type="title"/>
          </p:nvPr>
        </p:nvSpPr>
        <p:spPr>
          <a:xfrm>
            <a:off x="609600" y="274638"/>
            <a:ext cx="10972800" cy="969961"/>
          </a:xfrm>
          <a:prstGeom prst="rect">
            <a:avLst/>
          </a:prstGeom>
          <a:noFill/>
          <a:ln>
            <a:noFill/>
          </a:ln>
        </p:spPr>
        <p:txBody>
          <a:bodyPr anchorCtr="0" anchor="ctr" bIns="91425" lIns="91425" spcFirstLastPara="1" rIns="91425" wrap="square" tIns="91425">
            <a:noAutofit/>
          </a:bodyPr>
          <a:lstStyle>
            <a:lvl1pPr lvl="0" marR="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50" name="Google Shape;50;p39"/>
          <p:cNvSpPr txBox="1"/>
          <p:nvPr>
            <p:ph idx="1" type="body"/>
          </p:nvPr>
        </p:nvSpPr>
        <p:spPr>
          <a:xfrm>
            <a:off x="609600" y="1117600"/>
            <a:ext cx="10972800" cy="508859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grpSp>
        <p:nvGrpSpPr>
          <p:cNvPr id="51" name="Google Shape;51;p39"/>
          <p:cNvGrpSpPr/>
          <p:nvPr/>
        </p:nvGrpSpPr>
        <p:grpSpPr>
          <a:xfrm>
            <a:off x="16932" y="6211887"/>
            <a:ext cx="12191999" cy="658812"/>
            <a:chOff x="12700" y="6211407"/>
            <a:chExt cx="9144377" cy="659292"/>
          </a:xfrm>
        </p:grpSpPr>
        <p:sp>
          <p:nvSpPr>
            <p:cNvPr id="52" name="Google Shape;52;p39"/>
            <p:cNvSpPr/>
            <p:nvPr/>
          </p:nvSpPr>
          <p:spPr>
            <a:xfrm>
              <a:off x="12700" y="6756656"/>
              <a:ext cx="9144000" cy="114043"/>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3" name="Google Shape;53;p39"/>
            <p:cNvSpPr/>
            <p:nvPr/>
          </p:nvSpPr>
          <p:spPr>
            <a:xfrm>
              <a:off x="12700" y="6288896"/>
              <a:ext cx="9144377" cy="283567"/>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 name="Google Shape;54;p39"/>
            <p:cNvSpPr/>
            <p:nvPr/>
          </p:nvSpPr>
          <p:spPr>
            <a:xfrm>
              <a:off x="12700" y="6572092"/>
              <a:ext cx="9144000" cy="184935"/>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 name="Google Shape;55;p39"/>
            <p:cNvSpPr txBox="1"/>
            <p:nvPr/>
          </p:nvSpPr>
          <p:spPr>
            <a:xfrm>
              <a:off x="673127" y="6211407"/>
              <a:ext cx="1752671" cy="368567"/>
            </a:xfrm>
            <a:prstGeom prst="rect">
              <a:avLst/>
            </a:prstGeom>
            <a:noFill/>
            <a:ln>
              <a:noFill/>
            </a:ln>
            <a:effectLst>
              <a:outerShdw blurRad="44450" rotWithShape="0" algn="tl" dir="2700000" dist="38100">
                <a:srgbClr val="008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50"/>
                <a:buFont typeface="Calibri"/>
                <a:buNone/>
              </a:pPr>
              <a:r>
                <a:rPr b="0" i="0" lang="en-US" sz="1800" u="none" cap="none" strike="noStrike">
                  <a:solidFill>
                    <a:schemeClr val="lt1"/>
                  </a:solidFill>
                  <a:latin typeface="Calibri"/>
                  <a:ea typeface="Calibri"/>
                  <a:cs typeface="Calibri"/>
                  <a:sym typeface="Calibri"/>
                </a:rPr>
                <a:t>MO SW-PBS</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type="objTx">
  <p:cSld name="OBJECT_WITH_CAPTION_TEXT">
    <p:spTree>
      <p:nvGrpSpPr>
        <p:cNvPr id="56" name="Shape 56"/>
        <p:cNvGrpSpPr/>
        <p:nvPr/>
      </p:nvGrpSpPr>
      <p:grpSpPr>
        <a:xfrm>
          <a:off x="0" y="0"/>
          <a:ext cx="0" cy="0"/>
          <a:chOff x="0" y="0"/>
          <a:chExt cx="0" cy="0"/>
        </a:xfrm>
      </p:grpSpPr>
      <p:sp>
        <p:nvSpPr>
          <p:cNvPr id="57" name="Google Shape;57;p41"/>
          <p:cNvSpPr txBox="1"/>
          <p:nvPr>
            <p:ph type="title"/>
          </p:nvPr>
        </p:nvSpPr>
        <p:spPr>
          <a:xfrm>
            <a:off x="609601" y="273051"/>
            <a:ext cx="4011084" cy="1162049"/>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chemeClr val="dk1"/>
              </a:buClr>
              <a:buSzPts val="2000"/>
              <a:buFont typeface="Calibri"/>
              <a:buNone/>
              <a:defRPr b="1" i="0" sz="20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58" name="Google Shape;58;p41"/>
          <p:cNvSpPr txBox="1"/>
          <p:nvPr>
            <p:ph idx="1" type="body"/>
          </p:nvPr>
        </p:nvSpPr>
        <p:spPr>
          <a:xfrm>
            <a:off x="4766733" y="273050"/>
            <a:ext cx="6815667" cy="5853112"/>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9" name="Google Shape;59;p41"/>
          <p:cNvSpPr txBox="1"/>
          <p:nvPr>
            <p:ph idx="2" type="body"/>
          </p:nvPr>
        </p:nvSpPr>
        <p:spPr>
          <a:xfrm>
            <a:off x="609601" y="1435101"/>
            <a:ext cx="4011084" cy="4691063"/>
          </a:xfrm>
          <a:prstGeom prst="rect">
            <a:avLst/>
          </a:prstGeom>
          <a:noFill/>
          <a:ln>
            <a:noFill/>
          </a:ln>
        </p:spPr>
        <p:txBody>
          <a:bodyPr anchorCtr="0" anchor="t" bIns="91425" lIns="91425" spcFirstLastPara="1" rIns="91425" wrap="square" tIns="91425">
            <a:noAutofit/>
          </a:bodyPr>
          <a:lstStyle>
            <a:lvl1pPr indent="-228600" lvl="0" marL="457200" marR="0" algn="l">
              <a:lnSpc>
                <a:spcPct val="100000"/>
              </a:lnSpc>
              <a:spcBef>
                <a:spcPts val="280"/>
              </a:spcBef>
              <a:spcAft>
                <a:spcPts val="0"/>
              </a:spcAft>
              <a:buClr>
                <a:srgbClr val="FF0000"/>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algn="l">
              <a:lnSpc>
                <a:spcPct val="100000"/>
              </a:lnSpc>
              <a:spcBef>
                <a:spcPts val="240"/>
              </a:spcBef>
              <a:spcAft>
                <a:spcPts val="0"/>
              </a:spcAft>
              <a:buClr>
                <a:srgbClr val="FF0000"/>
              </a:buClr>
              <a:buSzPts val="1200"/>
              <a:buFont typeface="Arial"/>
              <a:buNone/>
              <a:defRPr b="0" i="0" sz="1200" u="none" cap="none" strike="noStrike">
                <a:solidFill>
                  <a:schemeClr val="dk1"/>
                </a:solidFill>
                <a:latin typeface="Calibri"/>
                <a:ea typeface="Calibri"/>
                <a:cs typeface="Calibri"/>
                <a:sym typeface="Calibri"/>
              </a:defRPr>
            </a:lvl2pPr>
            <a:lvl3pPr indent="-228600" lvl="2" marL="1371600" marR="0" algn="l">
              <a:lnSpc>
                <a:spcPct val="100000"/>
              </a:lnSpc>
              <a:spcBef>
                <a:spcPts val="200"/>
              </a:spcBef>
              <a:spcAft>
                <a:spcPts val="0"/>
              </a:spcAft>
              <a:buClr>
                <a:srgbClr val="FF0000"/>
              </a:buClr>
              <a:buSzPts val="1000"/>
              <a:buFont typeface="Arial"/>
              <a:buNone/>
              <a:defRPr b="0" i="0" sz="1000" u="none" cap="none" strike="noStrike">
                <a:solidFill>
                  <a:schemeClr val="dk1"/>
                </a:solidFill>
                <a:latin typeface="Calibri"/>
                <a:ea typeface="Calibri"/>
                <a:cs typeface="Calibri"/>
                <a:sym typeface="Calibri"/>
              </a:defRPr>
            </a:lvl3pPr>
            <a:lvl4pPr indent="-228600" lvl="3" marL="1828800" marR="0" algn="l">
              <a:lnSpc>
                <a:spcPct val="100000"/>
              </a:lnSpc>
              <a:spcBef>
                <a:spcPts val="18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4pPr>
            <a:lvl5pPr indent="-228600" lvl="4" marL="2286000" marR="0" algn="l">
              <a:lnSpc>
                <a:spcPct val="100000"/>
              </a:lnSpc>
              <a:spcBef>
                <a:spcPts val="18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5pPr>
            <a:lvl6pPr indent="-228600" lvl="5" marL="27432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6pPr>
            <a:lvl7pPr indent="-228600" lvl="6" marL="32004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7pPr>
            <a:lvl8pPr indent="-228600" lvl="7" marL="36576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8pPr>
            <a:lvl9pPr indent="-228600" lvl="8" marL="4114800" marR="0" algn="l">
              <a:lnSpc>
                <a:spcPct val="100000"/>
              </a:lnSpc>
              <a:spcBef>
                <a:spcPts val="180"/>
              </a:spcBef>
              <a:spcAft>
                <a:spcPts val="0"/>
              </a:spcAft>
              <a:buClr>
                <a:schemeClr val="dk1"/>
              </a:buClr>
              <a:buSzPts val="900"/>
              <a:buFont typeface="Arial"/>
              <a:buNone/>
              <a:defRPr b="0" i="0" sz="900" u="none" cap="none" strike="noStrike">
                <a:solidFill>
                  <a:schemeClr val="dk1"/>
                </a:solidFill>
                <a:latin typeface="Calibri"/>
                <a:ea typeface="Calibri"/>
                <a:cs typeface="Calibri"/>
                <a:sym typeface="Calibri"/>
              </a:defRPr>
            </a:lvl9pPr>
          </a:lstStyle>
          <a:p/>
        </p:txBody>
      </p:sp>
      <p:sp>
        <p:nvSpPr>
          <p:cNvPr id="60" name="Google Shape;60;p41"/>
          <p:cNvSpPr txBox="1"/>
          <p:nvPr>
            <p:ph idx="10" type="dt"/>
          </p:nvPr>
        </p:nvSpPr>
        <p:spPr>
          <a:xfrm>
            <a:off x="609600" y="6356351"/>
            <a:ext cx="2844799" cy="365125"/>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61" name="Google Shape;61;p41"/>
          <p:cNvSpPr txBox="1"/>
          <p:nvPr>
            <p:ph idx="11" type="ftr"/>
          </p:nvPr>
        </p:nvSpPr>
        <p:spPr>
          <a:xfrm>
            <a:off x="4165600" y="6356351"/>
            <a:ext cx="3860800" cy="365125"/>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800"/>
              <a:buFont typeface="Calibri"/>
              <a:buNone/>
              <a:defRPr b="0" i="0" sz="1800" u="none" cap="none" strike="noStrike">
                <a:solidFill>
                  <a:schemeClr val="dk1"/>
                </a:solidFill>
                <a:latin typeface="Calibri"/>
                <a:ea typeface="Calibri"/>
                <a:cs typeface="Calibri"/>
                <a:sym typeface="Calibri"/>
              </a:defRPr>
            </a:lvl9pPr>
          </a:lstStyle>
          <a:p/>
        </p:txBody>
      </p:sp>
      <p:sp>
        <p:nvSpPr>
          <p:cNvPr id="62" name="Google Shape;62;p41"/>
          <p:cNvSpPr txBox="1"/>
          <p:nvPr>
            <p:ph idx="12" type="sldNum"/>
          </p:nvPr>
        </p:nvSpPr>
        <p:spPr>
          <a:xfrm>
            <a:off x="8737601" y="6356351"/>
            <a:ext cx="2844799"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chemeClr val="dk1"/>
              </a:buClr>
              <a:buSzPts val="450"/>
              <a:buFont typeface="Calibri"/>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8"/>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8"/>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rgbClr val="FF0000"/>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rgbClr val="FF0000"/>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rgbClr val="FF0000"/>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2.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3.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7.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6.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hyperlink" Target="https://pbismissouri.org/wp-content/uploads/2018/09/Compendium-Version-2.pdf" TargetMode="Externa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hyperlink" Target="https://pbismissouri.org/wp-content/uploads/2018/09/Compendium-Version-2.pdf"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hyperlink" Target="http://www.challengingbehavior.org/do/resources/documents/roadmap_1.pdf"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hyperlink" Target="about:blank"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hyperlink" Target="https://pbismissouri.org/" TargetMode="External"/><Relationship Id="rId4" Type="http://schemas.openxmlformats.org/officeDocument/2006/relationships/hyperlink" Target="https://www.facebook.com/moswpbs" TargetMode="External"/><Relationship Id="rId5" Type="http://schemas.openxmlformats.org/officeDocument/2006/relationships/hyperlink" Target="https://www.instagram.com/moswpbs" TargetMode="External"/><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2"/>
          <p:cNvSpPr txBox="1"/>
          <p:nvPr>
            <p:ph type="ctrTitle"/>
          </p:nvPr>
        </p:nvSpPr>
        <p:spPr>
          <a:xfrm>
            <a:off x="2209800" y="1014877"/>
            <a:ext cx="7772400" cy="147002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900"/>
              <a:buNone/>
            </a:pPr>
            <a:r>
              <a:rPr lang="en-US"/>
              <a:t>MO SW-PBS Advanced Tiers</a:t>
            </a:r>
            <a:br>
              <a:rPr lang="en-US"/>
            </a:br>
            <a:r>
              <a:rPr lang="en-US">
                <a:solidFill>
                  <a:srgbClr val="0070C0"/>
                </a:solidFill>
              </a:rPr>
              <a:t>Course 2 Systems to Identify Students in Need of Advanced Tier Support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2"/>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Reflective Questions</a:t>
            </a:r>
            <a:endParaRPr/>
          </a:p>
        </p:txBody>
      </p:sp>
      <p:sp>
        <p:nvSpPr>
          <p:cNvPr id="127" name="Google Shape;127;p12"/>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457200" lvl="0" marL="685800" rtl="0" algn="l">
              <a:lnSpc>
                <a:spcPct val="100000"/>
              </a:lnSpc>
              <a:spcBef>
                <a:spcPts val="640"/>
              </a:spcBef>
              <a:spcAft>
                <a:spcPts val="0"/>
              </a:spcAft>
              <a:buSzPts val="3200"/>
              <a:buChar char="•"/>
            </a:pPr>
            <a:r>
              <a:rPr lang="en-US"/>
              <a:t>To what degree are the 8 Effective Teaching and Learning practices being implemented school-wide?</a:t>
            </a:r>
            <a:endParaRPr/>
          </a:p>
          <a:p>
            <a:pPr indent="-457200" lvl="0" marL="685800" rtl="0" algn="l">
              <a:lnSpc>
                <a:spcPct val="100000"/>
              </a:lnSpc>
              <a:spcBef>
                <a:spcPts val="640"/>
              </a:spcBef>
              <a:spcAft>
                <a:spcPts val="0"/>
              </a:spcAft>
              <a:buSzPts val="3200"/>
              <a:buChar char="•"/>
            </a:pPr>
            <a:r>
              <a:rPr lang="en-US"/>
              <a:t>How do we provide support to teachers to implement these strategies at an intensified level?</a:t>
            </a:r>
            <a:endParaRPr/>
          </a:p>
          <a:p>
            <a:pPr indent="-457200" lvl="0" marL="685800" rtl="0" algn="l">
              <a:lnSpc>
                <a:spcPct val="100000"/>
              </a:lnSpc>
              <a:spcBef>
                <a:spcPts val="640"/>
              </a:spcBef>
              <a:spcAft>
                <a:spcPts val="0"/>
              </a:spcAft>
              <a:buSzPts val="3200"/>
              <a:buChar char="•"/>
            </a:pPr>
            <a:r>
              <a:rPr lang="en-US"/>
              <a:t>How do we support new teachers and new – to- district teachers during their first year?</a:t>
            </a:r>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3"/>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Pre-Requisites </a:t>
            </a:r>
            <a:endParaRPr/>
          </a:p>
        </p:txBody>
      </p:sp>
      <p:sp>
        <p:nvSpPr>
          <p:cNvPr id="133" name="Google Shape;133;p13"/>
          <p:cNvSpPr txBox="1"/>
          <p:nvPr>
            <p:ph idx="1" type="body"/>
          </p:nvPr>
        </p:nvSpPr>
        <p:spPr>
          <a:xfrm>
            <a:off x="1630261" y="1417637"/>
            <a:ext cx="3445078" cy="5108998"/>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rPr lang="en-US"/>
              <a:t>Tier 1 Courses:</a:t>
            </a:r>
            <a:endParaRPr/>
          </a:p>
          <a:p>
            <a:pPr indent="-431800" lvl="0" marL="457200" rtl="0" algn="l">
              <a:spcBef>
                <a:spcPts val="640"/>
              </a:spcBef>
              <a:spcAft>
                <a:spcPts val="0"/>
              </a:spcAft>
              <a:buSzPts val="3200"/>
              <a:buChar char="•"/>
            </a:pPr>
            <a:r>
              <a:rPr lang="en-US" sz="2400"/>
              <a:t>Foundations: Science of Behavior </a:t>
            </a:r>
            <a:endParaRPr sz="2400"/>
          </a:p>
          <a:p>
            <a:pPr indent="-431800" lvl="0" marL="457200" rtl="0" algn="l">
              <a:spcBef>
                <a:spcPts val="640"/>
              </a:spcBef>
              <a:spcAft>
                <a:spcPts val="0"/>
              </a:spcAft>
              <a:buSzPts val="3200"/>
              <a:buChar char="•"/>
            </a:pPr>
            <a:r>
              <a:rPr lang="en-US" sz="2400"/>
              <a:t>Tier 1 Essential Components </a:t>
            </a:r>
            <a:endParaRPr sz="2400"/>
          </a:p>
          <a:p>
            <a:pPr indent="-431800" lvl="0" marL="457200" rtl="0" algn="l">
              <a:spcBef>
                <a:spcPts val="640"/>
              </a:spcBef>
              <a:spcAft>
                <a:spcPts val="0"/>
              </a:spcAft>
              <a:buSzPts val="3200"/>
              <a:buChar char="•"/>
            </a:pPr>
            <a:r>
              <a:rPr lang="en-US" sz="2400"/>
              <a:t>Tier 1 ETLPs</a:t>
            </a:r>
            <a:endParaRPr/>
          </a:p>
          <a:p>
            <a:pPr indent="0" lvl="0" marL="228600" rtl="0" algn="l">
              <a:lnSpc>
                <a:spcPct val="100000"/>
              </a:lnSpc>
              <a:spcBef>
                <a:spcPts val="640"/>
              </a:spcBef>
              <a:spcAft>
                <a:spcPts val="0"/>
              </a:spcAft>
              <a:buSzPts val="3200"/>
              <a:buNone/>
            </a:pPr>
            <a:r>
              <a:rPr lang="en-US" sz="1800"/>
              <a:t> </a:t>
            </a:r>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sp>
        <p:nvSpPr>
          <p:cNvPr id="134" name="Google Shape;134;p13"/>
          <p:cNvSpPr txBox="1"/>
          <p:nvPr/>
        </p:nvSpPr>
        <p:spPr>
          <a:xfrm>
            <a:off x="6096000" y="1423878"/>
            <a:ext cx="4145300" cy="4641208"/>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rPr b="0" i="0" lang="en-US" sz="3200" u="none" cap="none" strike="noStrike">
                <a:solidFill>
                  <a:schemeClr val="dk1"/>
                </a:solidFill>
                <a:latin typeface="Calibri"/>
                <a:ea typeface="Calibri"/>
                <a:cs typeface="Calibri"/>
                <a:sym typeface="Calibri"/>
              </a:rPr>
              <a:t>Advance Tier Courses:</a:t>
            </a:r>
            <a:endParaRPr b="0" i="0" sz="1400" u="none" cap="none" strike="noStrike">
              <a:solidFill>
                <a:srgbClr val="000000"/>
              </a:solidFill>
              <a:latin typeface="Arial"/>
              <a:ea typeface="Arial"/>
              <a:cs typeface="Arial"/>
              <a:sym typeface="Arial"/>
            </a:endParaRPr>
          </a:p>
          <a:p>
            <a:pPr indent="-457200" lvl="0" marL="685800" marR="0" rtl="0" algn="l">
              <a:lnSpc>
                <a:spcPct val="100000"/>
              </a:lnSpc>
              <a:spcBef>
                <a:spcPts val="640"/>
              </a:spcBef>
              <a:spcAft>
                <a:spcPts val="0"/>
              </a:spcAft>
              <a:buClr>
                <a:srgbClr val="FF0000"/>
              </a:buClr>
              <a:buSzPts val="3200"/>
              <a:buFont typeface="Arial"/>
              <a:buChar char="•"/>
            </a:pPr>
            <a:r>
              <a:rPr b="0" i="0" lang="en-US" sz="2400" u="none" cap="none" strike="noStrike">
                <a:solidFill>
                  <a:schemeClr val="dk1"/>
                </a:solidFill>
                <a:latin typeface="Calibri"/>
                <a:ea typeface="Calibri"/>
                <a:cs typeface="Calibri"/>
                <a:sym typeface="Calibri"/>
              </a:rPr>
              <a:t>Course 1 Teaming</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64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4"/>
          <p:cNvSpPr txBox="1"/>
          <p:nvPr>
            <p:ph type="title"/>
          </p:nvPr>
        </p:nvSpPr>
        <p:spPr>
          <a:xfrm>
            <a:off x="609600" y="274637"/>
            <a:ext cx="10972800" cy="1143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111111"/>
              <a:buNone/>
            </a:pPr>
            <a:r>
              <a:rPr b="1" lang="en-US"/>
              <a:t>Missouri Teacher Standards Addressed</a:t>
            </a:r>
            <a:br>
              <a:rPr lang="en-US">
                <a:latin typeface="Cambria"/>
                <a:ea typeface="Cambria"/>
                <a:cs typeface="Cambria"/>
                <a:sym typeface="Cambria"/>
              </a:rPr>
            </a:br>
            <a:endParaRPr/>
          </a:p>
        </p:txBody>
      </p:sp>
      <p:sp>
        <p:nvSpPr>
          <p:cNvPr id="141" name="Google Shape;141;p14"/>
          <p:cNvSpPr txBox="1"/>
          <p:nvPr>
            <p:ph idx="1" type="body"/>
          </p:nvPr>
        </p:nvSpPr>
        <p:spPr>
          <a:xfrm>
            <a:off x="609600" y="1600201"/>
            <a:ext cx="10972800" cy="4525963"/>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50000"/>
              </a:lnSpc>
              <a:spcBef>
                <a:spcPts val="0"/>
              </a:spcBef>
              <a:spcAft>
                <a:spcPts val="0"/>
              </a:spcAft>
              <a:buSzPct val="126126"/>
              <a:buNone/>
            </a:pPr>
            <a:r>
              <a:rPr lang="en-US" sz="2400"/>
              <a:t>2.1: Cognitive, social, emotional and physical development</a:t>
            </a:r>
            <a:endParaRPr sz="2400">
              <a:latin typeface="Cambria"/>
              <a:ea typeface="Cambria"/>
              <a:cs typeface="Cambria"/>
              <a:sym typeface="Cambria"/>
            </a:endParaRPr>
          </a:p>
          <a:p>
            <a:pPr indent="0" lvl="0" marL="0" rtl="0" algn="l">
              <a:lnSpc>
                <a:spcPct val="150000"/>
              </a:lnSpc>
              <a:spcBef>
                <a:spcPts val="0"/>
              </a:spcBef>
              <a:spcAft>
                <a:spcPts val="0"/>
              </a:spcAft>
              <a:buSzPct val="126126"/>
              <a:buNone/>
            </a:pPr>
            <a:r>
              <a:rPr lang="en-US" sz="2400"/>
              <a:t>2.6: Language, culture, family and knowledge of community</a:t>
            </a:r>
            <a:endParaRPr sz="2400">
              <a:latin typeface="Cambria"/>
              <a:ea typeface="Cambria"/>
              <a:cs typeface="Cambria"/>
              <a:sym typeface="Cambria"/>
            </a:endParaRPr>
          </a:p>
          <a:p>
            <a:pPr indent="0" lvl="0" marL="0" rtl="0" algn="l">
              <a:lnSpc>
                <a:spcPct val="150000"/>
              </a:lnSpc>
              <a:spcBef>
                <a:spcPts val="0"/>
              </a:spcBef>
              <a:spcAft>
                <a:spcPts val="0"/>
              </a:spcAft>
              <a:buSzPct val="126126"/>
              <a:buNone/>
            </a:pPr>
            <a:r>
              <a:rPr lang="en-US" sz="2400"/>
              <a:t>3.1: Implementation of curriculum standards</a:t>
            </a:r>
            <a:endParaRPr sz="2400">
              <a:latin typeface="Cambria"/>
              <a:ea typeface="Cambria"/>
              <a:cs typeface="Cambria"/>
              <a:sym typeface="Cambria"/>
            </a:endParaRPr>
          </a:p>
          <a:p>
            <a:pPr indent="0" lvl="0" marL="0" rtl="0" algn="l">
              <a:lnSpc>
                <a:spcPct val="150000"/>
              </a:lnSpc>
              <a:spcBef>
                <a:spcPts val="0"/>
              </a:spcBef>
              <a:spcAft>
                <a:spcPts val="0"/>
              </a:spcAft>
              <a:buSzPct val="126126"/>
              <a:buNone/>
            </a:pPr>
            <a:r>
              <a:rPr lang="en-US" sz="2400">
                <a:solidFill>
                  <a:srgbClr val="221E1F"/>
                </a:solidFill>
              </a:rPr>
              <a:t>5.</a:t>
            </a:r>
            <a:r>
              <a:rPr lang="en-US" sz="2400"/>
              <a:t>1: Classroom management, motivation and engagement</a:t>
            </a:r>
            <a:endParaRPr sz="2400">
              <a:latin typeface="Cambria"/>
              <a:ea typeface="Cambria"/>
              <a:cs typeface="Cambria"/>
              <a:sym typeface="Cambria"/>
            </a:endParaRPr>
          </a:p>
          <a:p>
            <a:pPr indent="0" lvl="0" marL="0" rtl="0" algn="l">
              <a:lnSpc>
                <a:spcPct val="150000"/>
              </a:lnSpc>
              <a:spcBef>
                <a:spcPts val="0"/>
              </a:spcBef>
              <a:spcAft>
                <a:spcPts val="0"/>
              </a:spcAft>
              <a:buSzPct val="126126"/>
              <a:buNone/>
            </a:pPr>
            <a:r>
              <a:rPr lang="en-US" sz="2400"/>
              <a:t>5.2: Managing time, space, transitions and activities</a:t>
            </a:r>
            <a:endParaRPr sz="2400">
              <a:latin typeface="Cambria"/>
              <a:ea typeface="Cambria"/>
              <a:cs typeface="Cambria"/>
              <a:sym typeface="Cambria"/>
            </a:endParaRPr>
          </a:p>
          <a:p>
            <a:pPr indent="0" lvl="0" marL="0" rtl="0" algn="l">
              <a:lnSpc>
                <a:spcPct val="150000"/>
              </a:lnSpc>
              <a:spcBef>
                <a:spcPts val="0"/>
              </a:spcBef>
              <a:spcAft>
                <a:spcPts val="0"/>
              </a:spcAft>
              <a:buSzPct val="126126"/>
              <a:buNone/>
            </a:pPr>
            <a:r>
              <a:rPr lang="en-US" sz="2400"/>
              <a:t>5.3: Classroom, school and community culture</a:t>
            </a:r>
            <a:endParaRPr sz="2400">
              <a:latin typeface="Cambria"/>
              <a:ea typeface="Cambria"/>
              <a:cs typeface="Cambria"/>
              <a:sym typeface="Cambria"/>
            </a:endParaRPr>
          </a:p>
          <a:p>
            <a:pPr indent="0" lvl="0" marL="0" rtl="0" algn="l">
              <a:lnSpc>
                <a:spcPct val="150000"/>
              </a:lnSpc>
              <a:spcBef>
                <a:spcPts val="0"/>
              </a:spcBef>
              <a:spcAft>
                <a:spcPts val="0"/>
              </a:spcAft>
              <a:buSzPct val="126126"/>
              <a:buNone/>
            </a:pPr>
            <a:r>
              <a:rPr lang="en-US" sz="2400"/>
              <a:t>6.1: Verbal and nonverbal communication</a:t>
            </a:r>
            <a:endParaRPr sz="2400">
              <a:latin typeface="Cambria"/>
              <a:ea typeface="Cambria"/>
              <a:cs typeface="Cambria"/>
              <a:sym typeface="Cambria"/>
            </a:endParaRPr>
          </a:p>
          <a:p>
            <a:pPr indent="0" lvl="0" marL="0" rtl="0" algn="l">
              <a:lnSpc>
                <a:spcPct val="150000"/>
              </a:lnSpc>
              <a:spcBef>
                <a:spcPts val="0"/>
              </a:spcBef>
              <a:spcAft>
                <a:spcPts val="0"/>
              </a:spcAft>
              <a:buSzPct val="126126"/>
              <a:buNone/>
            </a:pPr>
            <a:r>
              <a:rPr lang="en-US" sz="2400"/>
              <a:t>6.2: Sensitivity to culture, gender, intellectual and physical differences</a:t>
            </a:r>
            <a:endParaRPr sz="2400">
              <a:latin typeface="Cambria"/>
              <a:ea typeface="Cambria"/>
              <a:cs typeface="Cambria"/>
              <a:sym typeface="Cambria"/>
            </a:endParaRPr>
          </a:p>
          <a:p>
            <a:pPr indent="0" lvl="0" marL="0" rtl="0" algn="l">
              <a:lnSpc>
                <a:spcPct val="150000"/>
              </a:lnSpc>
              <a:spcBef>
                <a:spcPts val="0"/>
              </a:spcBef>
              <a:spcAft>
                <a:spcPts val="0"/>
              </a:spcAft>
              <a:buSzPct val="126126"/>
              <a:buNone/>
            </a:pPr>
            <a:r>
              <a:rPr lang="en-US" sz="2400"/>
              <a:t>8.1: Self-assessment and improvement</a:t>
            </a:r>
            <a:endParaRPr sz="2400">
              <a:latin typeface="Cambria"/>
              <a:ea typeface="Cambria"/>
              <a:cs typeface="Cambria"/>
              <a:sym typeface="Cambria"/>
            </a:endParaRPr>
          </a:p>
          <a:p>
            <a:pPr indent="0" lvl="0" marL="0" rtl="0" algn="l">
              <a:lnSpc>
                <a:spcPct val="150000"/>
              </a:lnSpc>
              <a:spcBef>
                <a:spcPts val="0"/>
              </a:spcBef>
              <a:spcAft>
                <a:spcPts val="0"/>
              </a:spcAft>
              <a:buSzPct val="126126"/>
              <a:buNone/>
            </a:pPr>
            <a:r>
              <a:rPr lang="en-US" sz="2400"/>
              <a:t>8.2: Professional learning</a:t>
            </a:r>
            <a:endParaRPr sz="2400">
              <a:latin typeface="Cambria"/>
              <a:ea typeface="Cambria"/>
              <a:cs typeface="Cambria"/>
              <a:sym typeface="Cambria"/>
            </a:endParaRPr>
          </a:p>
          <a:p>
            <a:pPr indent="-228600" lvl="0" marL="457200" rtl="0" algn="l">
              <a:lnSpc>
                <a:spcPct val="90000"/>
              </a:lnSpc>
              <a:spcBef>
                <a:spcPts val="1000"/>
              </a:spcBef>
              <a:spcAft>
                <a:spcPts val="0"/>
              </a:spcAft>
              <a:buSzPct val="94594"/>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46" name="Shape 146"/>
        <p:cNvGrpSpPr/>
        <p:nvPr/>
      </p:nvGrpSpPr>
      <p:grpSpPr>
        <a:xfrm>
          <a:off x="0" y="0"/>
          <a:ext cx="0" cy="0"/>
          <a:chOff x="0" y="0"/>
          <a:chExt cx="0" cy="0"/>
        </a:xfrm>
      </p:grpSpPr>
      <p:sp>
        <p:nvSpPr>
          <p:cNvPr id="147" name="Google Shape;147;p43"/>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Key Terms</a:t>
            </a:r>
            <a:endParaRPr/>
          </a:p>
        </p:txBody>
      </p:sp>
      <p:sp>
        <p:nvSpPr>
          <p:cNvPr id="148" name="Google Shape;148;p43"/>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457200" lvl="0" marL="685800" rtl="0" algn="l">
              <a:lnSpc>
                <a:spcPct val="100000"/>
              </a:lnSpc>
              <a:spcBef>
                <a:spcPts val="640"/>
              </a:spcBef>
              <a:spcAft>
                <a:spcPts val="0"/>
              </a:spcAft>
              <a:buSzPts val="3200"/>
              <a:buChar char="•"/>
            </a:pPr>
            <a:r>
              <a:rPr lang="en-US"/>
              <a:t>Internalizing Behavior</a:t>
            </a:r>
            <a:endParaRPr/>
          </a:p>
          <a:p>
            <a:pPr indent="-457200" lvl="0" marL="685800" rtl="0" algn="l">
              <a:lnSpc>
                <a:spcPct val="100000"/>
              </a:lnSpc>
              <a:spcBef>
                <a:spcPts val="640"/>
              </a:spcBef>
              <a:spcAft>
                <a:spcPts val="0"/>
              </a:spcAft>
              <a:buSzPts val="3200"/>
              <a:buChar char="•"/>
            </a:pPr>
            <a:r>
              <a:rPr lang="en-US">
                <a:extLst>
                  <a:ext uri="http://customooxmlschemas.google.com/">
                    <go:slidesCustomData xmlns:go="http://customooxmlschemas.google.com/" textRoundtripDataId="0"/>
                  </a:ext>
                </a:extLst>
              </a:rPr>
              <a:t>Externalizing Behavior </a:t>
            </a:r>
            <a:endParaRPr/>
          </a:p>
          <a:p>
            <a:pPr indent="-457200" lvl="0" marL="685800" rtl="0" algn="l">
              <a:lnSpc>
                <a:spcPct val="100000"/>
              </a:lnSpc>
              <a:spcBef>
                <a:spcPts val="640"/>
              </a:spcBef>
              <a:spcAft>
                <a:spcPts val="0"/>
              </a:spcAft>
              <a:buSzPts val="3200"/>
              <a:buChar char="•"/>
            </a:pPr>
            <a:r>
              <a:rPr lang="en-US"/>
              <a:t>Criteria Measures </a:t>
            </a:r>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46"/>
          <p:cNvSpPr txBox="1"/>
          <p:nvPr/>
        </p:nvSpPr>
        <p:spPr>
          <a:xfrm>
            <a:off x="286450" y="4689329"/>
            <a:ext cx="4514100" cy="1200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3600"/>
              <a:t> or </a:t>
            </a:r>
            <a:endParaRPr sz="3600"/>
          </a:p>
          <a:p>
            <a:pPr indent="0" lvl="0" marL="0" marR="0" rtl="0" algn="l">
              <a:lnSpc>
                <a:spcPct val="100000"/>
              </a:lnSpc>
              <a:spcBef>
                <a:spcPts val="0"/>
              </a:spcBef>
              <a:spcAft>
                <a:spcPts val="0"/>
              </a:spcAft>
              <a:buNone/>
            </a:pPr>
            <a:r>
              <a:rPr b="0" i="0" lang="en-US" sz="3600" u="none" cap="none" strike="noStrike">
                <a:solidFill>
                  <a:srgbClr val="000000"/>
                </a:solidFill>
                <a:latin typeface="Arial"/>
                <a:ea typeface="Arial"/>
                <a:cs typeface="Arial"/>
                <a:sym typeface="Arial"/>
              </a:rPr>
              <a:t>Existing School Data</a:t>
            </a:r>
            <a:endParaRPr/>
          </a:p>
        </p:txBody>
      </p:sp>
      <p:sp>
        <p:nvSpPr>
          <p:cNvPr id="154" name="Google Shape;154;p46"/>
          <p:cNvSpPr txBox="1"/>
          <p:nvPr/>
        </p:nvSpPr>
        <p:spPr>
          <a:xfrm>
            <a:off x="313983" y="3273552"/>
            <a:ext cx="4386000" cy="1416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3600" u="none" cap="none" strike="noStrike">
                <a:solidFill>
                  <a:srgbClr val="000000"/>
                </a:solidFill>
                <a:latin typeface="Arial"/>
                <a:ea typeface="Arial"/>
                <a:cs typeface="Arial"/>
                <a:sym typeface="Arial"/>
              </a:rPr>
              <a:t>&amp; either</a:t>
            </a:r>
            <a:endParaRPr/>
          </a:p>
          <a:p>
            <a:pPr indent="0" lvl="0" marL="0" marR="0" rtl="0" algn="ctr">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US" sz="3600" u="none" cap="none" strike="noStrike">
                <a:solidFill>
                  <a:srgbClr val="000000"/>
                </a:solidFill>
                <a:latin typeface="Arial"/>
                <a:ea typeface="Arial"/>
                <a:cs typeface="Arial"/>
                <a:sym typeface="Arial"/>
              </a:rPr>
              <a:t>Nomination </a:t>
            </a:r>
            <a:endParaRPr/>
          </a:p>
        </p:txBody>
      </p:sp>
      <p:sp>
        <p:nvSpPr>
          <p:cNvPr id="155" name="Google Shape;155;p46"/>
          <p:cNvSpPr txBox="1"/>
          <p:nvPr/>
        </p:nvSpPr>
        <p:spPr>
          <a:xfrm>
            <a:off x="313983" y="2231136"/>
            <a:ext cx="4514049"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3600" u="none" cap="none" strike="noStrike">
                <a:solidFill>
                  <a:srgbClr val="000000"/>
                </a:solidFill>
                <a:latin typeface="Arial"/>
                <a:ea typeface="Arial"/>
                <a:cs typeface="Arial"/>
                <a:sym typeface="Arial"/>
              </a:rPr>
              <a:t>Existing School Data</a:t>
            </a:r>
            <a:endParaRPr/>
          </a:p>
        </p:txBody>
      </p:sp>
      <p:pic>
        <p:nvPicPr>
          <p:cNvPr descr="A diagram of 3 processes for identifying students with additional needs, existing school data, teacher nomination and universal screening. " id="156" name="Google Shape;156;p46"/>
          <p:cNvPicPr preferRelativeResize="0"/>
          <p:nvPr/>
        </p:nvPicPr>
        <p:blipFill rotWithShape="1">
          <a:blip r:embed="rId3">
            <a:alphaModFix/>
          </a:blip>
          <a:srcRect b="0" l="0" r="0" t="0"/>
          <a:stretch/>
        </p:blipFill>
        <p:spPr>
          <a:xfrm>
            <a:off x="6432310" y="-46551"/>
            <a:ext cx="5445707" cy="6858000"/>
          </a:xfrm>
          <a:prstGeom prst="rect">
            <a:avLst/>
          </a:prstGeom>
          <a:noFill/>
          <a:ln>
            <a:noFill/>
          </a:ln>
        </p:spPr>
      </p:pic>
      <p:sp>
        <p:nvSpPr>
          <p:cNvPr id="157" name="Google Shape;157;p46"/>
          <p:cNvSpPr txBox="1"/>
          <p:nvPr>
            <p:ph type="title"/>
          </p:nvPr>
        </p:nvSpPr>
        <p:spPr>
          <a:xfrm>
            <a:off x="313983" y="428937"/>
            <a:ext cx="4836374" cy="1985079"/>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400"/>
              <a:buNone/>
            </a:pPr>
            <a:r>
              <a:rPr lang="en-US" sz="4000"/>
              <a:t>Options for Systematic and Early Student Identification:</a:t>
            </a:r>
            <a:br>
              <a:rPr lang="en-US" sz="4000"/>
            </a:br>
            <a:endParaRPr sz="4000"/>
          </a:p>
        </p:txBody>
      </p:sp>
      <p:pic>
        <p:nvPicPr>
          <p:cNvPr id="158" name="Google Shape;158;p46"/>
          <p:cNvPicPr preferRelativeResize="0"/>
          <p:nvPr/>
        </p:nvPicPr>
        <p:blipFill>
          <a:blip r:embed="rId4">
            <a:alphaModFix/>
          </a:blip>
          <a:stretch>
            <a:fillRect/>
          </a:stretch>
        </p:blipFill>
        <p:spPr>
          <a:xfrm>
            <a:off x="11313025" y="5976150"/>
            <a:ext cx="878975" cy="881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6"/>
          <p:cNvSpPr txBox="1"/>
          <p:nvPr>
            <p:ph type="title"/>
          </p:nvPr>
        </p:nvSpPr>
        <p:spPr>
          <a:xfrm>
            <a:off x="1045941" y="2453812"/>
            <a:ext cx="10363200" cy="868228"/>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Existing School Data </a:t>
            </a:r>
            <a:br>
              <a:rPr lang="en-US"/>
            </a:br>
            <a:br>
              <a:rPr lang="en-US"/>
            </a:b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38095b4d50f_0_9"/>
          <p:cNvSpPr txBox="1"/>
          <p:nvPr>
            <p:ph type="title"/>
          </p:nvPr>
        </p:nvSpPr>
        <p:spPr>
          <a:xfrm>
            <a:off x="914391" y="1293387"/>
            <a:ext cx="10363200" cy="136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3200"/>
              <a:t>Externalizing Behavior</a:t>
            </a:r>
            <a:r>
              <a:rPr lang="en-US" sz="3200"/>
              <a:t>: Behavior problems that</a:t>
            </a:r>
            <a:endParaRPr sz="3200"/>
          </a:p>
          <a:p>
            <a:pPr indent="0" lvl="0" marL="0" rtl="0" algn="l">
              <a:spcBef>
                <a:spcPts val="0"/>
              </a:spcBef>
              <a:spcAft>
                <a:spcPts val="0"/>
              </a:spcAft>
              <a:buNone/>
            </a:pPr>
            <a:r>
              <a:rPr lang="en-US" sz="3200"/>
              <a:t>are observable and overt, often directed toward</a:t>
            </a:r>
            <a:endParaRPr sz="3200"/>
          </a:p>
          <a:p>
            <a:pPr indent="0" lvl="0" marL="0" rtl="0" algn="l">
              <a:spcBef>
                <a:spcPts val="0"/>
              </a:spcBef>
              <a:spcAft>
                <a:spcPts val="0"/>
              </a:spcAft>
              <a:buNone/>
            </a:pPr>
            <a:r>
              <a:rPr lang="en-US" sz="3200"/>
              <a:t>people and/or objects in the social environment.</a:t>
            </a:r>
            <a:endParaRPr sz="3200"/>
          </a:p>
          <a:p>
            <a:pPr indent="0" lvl="0" marL="0" rtl="0" algn="l">
              <a:spcBef>
                <a:spcPts val="0"/>
              </a:spcBef>
              <a:spcAft>
                <a:spcPts val="0"/>
              </a:spcAft>
              <a:buNone/>
            </a:pPr>
            <a:r>
              <a:t/>
            </a:r>
            <a:endParaRPr sz="3200"/>
          </a:p>
        </p:txBody>
      </p:sp>
      <p:sp>
        <p:nvSpPr>
          <p:cNvPr id="169" name="Google Shape;169;g38095b4d50f_0_9"/>
          <p:cNvSpPr txBox="1"/>
          <p:nvPr>
            <p:ph type="title"/>
          </p:nvPr>
        </p:nvSpPr>
        <p:spPr>
          <a:xfrm>
            <a:off x="914391" y="3198012"/>
            <a:ext cx="10363200" cy="136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3200"/>
              <a:t>Internalizing Behavior</a:t>
            </a:r>
            <a:r>
              <a:rPr lang="en-US" sz="3200"/>
              <a:t>: Behavior problems that</a:t>
            </a:r>
            <a:endParaRPr sz="3200"/>
          </a:p>
          <a:p>
            <a:pPr indent="0" lvl="0" marL="0" rtl="0" algn="l">
              <a:spcBef>
                <a:spcPts val="0"/>
              </a:spcBef>
              <a:spcAft>
                <a:spcPts val="0"/>
              </a:spcAft>
              <a:buNone/>
            </a:pPr>
            <a:r>
              <a:rPr lang="en-US" sz="3200"/>
              <a:t>the students directs inwardly toward him or herself.</a:t>
            </a:r>
            <a:endParaRPr sz="32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1000"/>
                                        <p:tgtEl>
                                          <p:spTgt spid="1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1000"/>
                                        <p:tgtEl>
                                          <p:spTgt spid="1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Review of Existing School Data</a:t>
            </a:r>
            <a:endParaRPr/>
          </a:p>
        </p:txBody>
      </p:sp>
      <p:sp>
        <p:nvSpPr>
          <p:cNvPr id="175" name="Google Shape;175;p17"/>
          <p:cNvSpPr txBox="1"/>
          <p:nvPr>
            <p:ph idx="1" type="body"/>
          </p:nvPr>
        </p:nvSpPr>
        <p:spPr>
          <a:xfrm>
            <a:off x="609600" y="1518305"/>
            <a:ext cx="10972800" cy="4526100"/>
          </a:xfrm>
          <a:prstGeom prst="rect">
            <a:avLst/>
          </a:prstGeom>
          <a:noFill/>
          <a:ln>
            <a:noFill/>
          </a:ln>
        </p:spPr>
        <p:txBody>
          <a:bodyPr anchorCtr="0" anchor="t" bIns="91425" lIns="91425" spcFirstLastPara="1" rIns="91425" wrap="square" tIns="91425">
            <a:noAutofit/>
          </a:bodyPr>
          <a:lstStyle/>
          <a:p>
            <a:pPr indent="-457200" lvl="0" marL="685800" rtl="0" algn="l">
              <a:lnSpc>
                <a:spcPct val="100000"/>
              </a:lnSpc>
              <a:spcBef>
                <a:spcPts val="640"/>
              </a:spcBef>
              <a:spcAft>
                <a:spcPts val="0"/>
              </a:spcAft>
              <a:buSzPts val="3200"/>
              <a:buChar char="•"/>
            </a:pPr>
            <a:r>
              <a:rPr lang="en-US"/>
              <a:t>Office discipline referrals</a:t>
            </a:r>
            <a:endParaRPr/>
          </a:p>
          <a:p>
            <a:pPr indent="-457200" lvl="0" marL="685800" rtl="0" algn="l">
              <a:lnSpc>
                <a:spcPct val="100000"/>
              </a:lnSpc>
              <a:spcBef>
                <a:spcPts val="640"/>
              </a:spcBef>
              <a:spcAft>
                <a:spcPts val="0"/>
              </a:spcAft>
              <a:buSzPts val="3200"/>
              <a:buChar char="•"/>
            </a:pPr>
            <a:r>
              <a:rPr lang="en-US"/>
              <a:t>Classroom minor events</a:t>
            </a:r>
            <a:endParaRPr/>
          </a:p>
          <a:p>
            <a:pPr indent="-457200" lvl="0" marL="685800" rtl="0" algn="l">
              <a:lnSpc>
                <a:spcPct val="100000"/>
              </a:lnSpc>
              <a:spcBef>
                <a:spcPts val="640"/>
              </a:spcBef>
              <a:spcAft>
                <a:spcPts val="0"/>
              </a:spcAft>
              <a:buSzPts val="3200"/>
              <a:buChar char="•"/>
            </a:pPr>
            <a:r>
              <a:rPr lang="en-US"/>
              <a:t>Attendance</a:t>
            </a:r>
            <a:endParaRPr/>
          </a:p>
          <a:p>
            <a:pPr indent="-457200" lvl="0" marL="685800" rtl="0" algn="l">
              <a:lnSpc>
                <a:spcPct val="100000"/>
              </a:lnSpc>
              <a:spcBef>
                <a:spcPts val="640"/>
              </a:spcBef>
              <a:spcAft>
                <a:spcPts val="0"/>
              </a:spcAft>
              <a:buSzPts val="3200"/>
              <a:buChar char="•"/>
            </a:pPr>
            <a:r>
              <a:rPr lang="en-US"/>
              <a:t>Academic performance </a:t>
            </a:r>
            <a:endParaRPr/>
          </a:p>
          <a:p>
            <a:pPr indent="-457200" lvl="0" marL="685800" rtl="0" algn="l">
              <a:lnSpc>
                <a:spcPct val="100000"/>
              </a:lnSpc>
              <a:spcBef>
                <a:spcPts val="640"/>
              </a:spcBef>
              <a:spcAft>
                <a:spcPts val="0"/>
              </a:spcAft>
              <a:buSzPts val="3200"/>
              <a:buChar char="•"/>
            </a:pPr>
            <a:r>
              <a:rPr lang="en-US"/>
              <a:t>Grades etc. </a:t>
            </a:r>
            <a:endParaRPr/>
          </a:p>
          <a:p>
            <a:pPr indent="0" lvl="0" marL="228600" rtl="0" algn="ctr">
              <a:lnSpc>
                <a:spcPct val="100000"/>
              </a:lnSpc>
              <a:spcBef>
                <a:spcPts val="640"/>
              </a:spcBef>
              <a:spcAft>
                <a:spcPts val="0"/>
              </a:spcAft>
              <a:buSzPts val="3200"/>
              <a:buNone/>
            </a:pPr>
            <a:br>
              <a:rPr i="1" lang="en-US">
                <a:solidFill>
                  <a:srgbClr val="FF0000"/>
                </a:solidFill>
              </a:rPr>
            </a:br>
            <a:endParaRPr i="1">
              <a:solidFill>
                <a:srgbClr val="FF0000"/>
              </a:solidFill>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pic>
        <p:nvPicPr>
          <p:cNvPr descr="A white character holding a red flag&#10;&#10;" id="176" name="Google Shape;176;p17"/>
          <p:cNvPicPr preferRelativeResize="0"/>
          <p:nvPr/>
        </p:nvPicPr>
        <p:blipFill rotWithShape="1">
          <a:blip r:embed="rId3">
            <a:alphaModFix/>
          </a:blip>
          <a:srcRect b="0" l="0" r="0" t="0"/>
          <a:stretch/>
        </p:blipFill>
        <p:spPr>
          <a:xfrm>
            <a:off x="6752055" y="1623692"/>
            <a:ext cx="3949700" cy="2057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grpSp>
        <p:nvGrpSpPr>
          <p:cNvPr descr="Speech buble that asks how do you differentiatie whether the students needs Tier 2 or tier 3 intervention? " id="181" name="Google Shape;181;p47"/>
          <p:cNvGrpSpPr/>
          <p:nvPr/>
        </p:nvGrpSpPr>
        <p:grpSpPr>
          <a:xfrm>
            <a:off x="328040" y="299352"/>
            <a:ext cx="2658140" cy="2031900"/>
            <a:chOff x="328040" y="299352"/>
            <a:chExt cx="2658140" cy="2031900"/>
          </a:xfrm>
        </p:grpSpPr>
        <p:sp>
          <p:nvSpPr>
            <p:cNvPr descr="Thinking bubble: How do you differentiate whether the student needs a Tier 2 intervention vs Tier 3? &#10;" id="182" name="Google Shape;182;p47"/>
            <p:cNvSpPr/>
            <p:nvPr/>
          </p:nvSpPr>
          <p:spPr>
            <a:xfrm>
              <a:off x="328040" y="299352"/>
              <a:ext cx="2658140" cy="2031900"/>
            </a:xfrm>
            <a:prstGeom prst="cloudCallout">
              <a:avLst>
                <a:gd fmla="val 111063" name="adj1"/>
                <a:gd fmla="val 69746" name="adj2"/>
              </a:avLst>
            </a:prstGeom>
            <a:solidFill>
              <a:srgbClr val="C9DAF8"/>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3" name="Google Shape;183;p47"/>
            <p:cNvSpPr txBox="1"/>
            <p:nvPr/>
          </p:nvSpPr>
          <p:spPr>
            <a:xfrm>
              <a:off x="598585" y="647634"/>
              <a:ext cx="2330100" cy="138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How do you differentiate whether the student needs a Tier 2 intervention vs Tier 3?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br>
                <a:rPr b="0" i="0" lang="en-US" sz="1400" u="none" cap="none" strike="noStrike">
                  <a:solidFill>
                    <a:srgbClr val="000000"/>
                  </a:solidFill>
                  <a:latin typeface="Arial"/>
                  <a:ea typeface="Arial"/>
                  <a:cs typeface="Arial"/>
                  <a:sym typeface="Arial"/>
                </a:rPr>
              </a:br>
              <a:endParaRPr b="0" i="0" sz="1400" u="none" cap="none" strike="noStrike">
                <a:solidFill>
                  <a:srgbClr val="000000"/>
                </a:solidFill>
                <a:latin typeface="Arial"/>
                <a:ea typeface="Arial"/>
                <a:cs typeface="Arial"/>
                <a:sym typeface="Arial"/>
              </a:endParaRPr>
            </a:p>
          </p:txBody>
        </p:sp>
      </p:grpSp>
      <p:pic>
        <p:nvPicPr>
          <p:cNvPr descr="A white and yellow chart with yellow text. The header says Criteria Measures for Students Demonstrating Risk. The table has 7 columns: Criteria Measure, Proficient Tier 1, At-Risk Tier 2, High Risk Tier 3, Person Responsible, Student Data Review, Documentation Process&#10;" id="184" name="Google Shape;184;p47"/>
          <p:cNvPicPr preferRelativeResize="0"/>
          <p:nvPr/>
        </p:nvPicPr>
        <p:blipFill rotWithShape="1">
          <a:blip r:embed="rId3">
            <a:alphaModFix/>
          </a:blip>
          <a:srcRect b="0" l="0" r="0" t="0"/>
          <a:stretch/>
        </p:blipFill>
        <p:spPr>
          <a:xfrm>
            <a:off x="2618025" y="1966767"/>
            <a:ext cx="7772399" cy="4376947"/>
          </a:xfrm>
          <a:prstGeom prst="rect">
            <a:avLst/>
          </a:prstGeom>
          <a:noFill/>
          <a:ln>
            <a:noFill/>
          </a:ln>
        </p:spPr>
      </p:pic>
      <p:grpSp>
        <p:nvGrpSpPr>
          <p:cNvPr descr="Pink arrow with text “At Risk vs High Risk” pointing to the table below it." id="185" name="Google Shape;185;p47"/>
          <p:cNvGrpSpPr/>
          <p:nvPr/>
        </p:nvGrpSpPr>
        <p:grpSpPr>
          <a:xfrm>
            <a:off x="5690106" y="-140468"/>
            <a:ext cx="1713900" cy="2277600"/>
            <a:chOff x="1983894" y="-162663"/>
            <a:chExt cx="1713900" cy="2277600"/>
          </a:xfrm>
        </p:grpSpPr>
        <p:sp>
          <p:nvSpPr>
            <p:cNvPr descr="arrow pointing down to graph with words “At Risk vs High Risk”. &#10;&#10;" id="186" name="Google Shape;186;p47"/>
            <p:cNvSpPr/>
            <p:nvPr/>
          </p:nvSpPr>
          <p:spPr>
            <a:xfrm rot="-3653120">
              <a:off x="1743033" y="606689"/>
              <a:ext cx="2195622" cy="738896"/>
            </a:xfrm>
            <a:prstGeom prst="leftArrow">
              <a:avLst>
                <a:gd fmla="val 50000" name="adj1"/>
                <a:gd fmla="val 50000" name="adj2"/>
              </a:avLst>
            </a:prstGeom>
            <a:solidFill>
              <a:srgbClr val="EA9999"/>
            </a:solidFill>
            <a:ln cap="flat" cmpd="sng" w="25400">
              <a:solidFill>
                <a:srgbClr val="2136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7" name="Google Shape;187;p47"/>
            <p:cNvSpPr txBox="1"/>
            <p:nvPr/>
          </p:nvSpPr>
          <p:spPr>
            <a:xfrm rot="-3708634">
              <a:off x="1760586" y="872665"/>
              <a:ext cx="1997298" cy="3077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Arial"/>
                  <a:ea typeface="Arial"/>
                  <a:cs typeface="Arial"/>
                  <a:sym typeface="Arial"/>
                </a:rPr>
                <a:t>At Risk vs High Risk  </a:t>
              </a:r>
              <a:endParaRPr b="0" i="0" sz="1400" u="none" cap="none" strike="noStrike">
                <a:solidFill>
                  <a:schemeClr val="dk1"/>
                </a:solidFill>
                <a:latin typeface="Arial"/>
                <a:ea typeface="Arial"/>
                <a:cs typeface="Arial"/>
                <a:sym typeface="Arial"/>
              </a:endParaRPr>
            </a:p>
          </p:txBody>
        </p:sp>
      </p:grpSp>
      <p:sp>
        <p:nvSpPr>
          <p:cNvPr id="188" name="Google Shape;188;p47"/>
          <p:cNvSpPr txBox="1"/>
          <p:nvPr>
            <p:ph type="title"/>
          </p:nvPr>
        </p:nvSpPr>
        <p:spPr>
          <a:xfrm>
            <a:off x="755904" y="-1197864"/>
            <a:ext cx="109728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Criteria Measures for Students Demonstrating Risk</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descr="A chart with yellow and white squares providing example criteria measures for students demonstrating risk. Some examples include ODR’s, Classroom Minors, Absence/Tardies, Vistis to Nurse, and Visits to Counselor.&#10;" id="193" name="Google Shape;193;p48"/>
          <p:cNvPicPr preferRelativeResize="0"/>
          <p:nvPr/>
        </p:nvPicPr>
        <p:blipFill rotWithShape="1">
          <a:blip r:embed="rId3">
            <a:alphaModFix/>
          </a:blip>
          <a:srcRect b="0" l="0" r="0" t="0"/>
          <a:stretch/>
        </p:blipFill>
        <p:spPr>
          <a:xfrm>
            <a:off x="2311688" y="1417637"/>
            <a:ext cx="7404966" cy="5299777"/>
          </a:xfrm>
          <a:prstGeom prst="rect">
            <a:avLst/>
          </a:prstGeom>
          <a:noFill/>
          <a:ln>
            <a:noFill/>
          </a:ln>
        </p:spPr>
      </p:pic>
      <p:sp>
        <p:nvSpPr>
          <p:cNvPr id="194" name="Google Shape;194;p48"/>
          <p:cNvSpPr txBox="1"/>
          <p:nvPr>
            <p:ph type="title"/>
          </p:nvPr>
        </p:nvSpPr>
        <p:spPr>
          <a:xfrm>
            <a:off x="320842" y="274637"/>
            <a:ext cx="11630526"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 Criteria Measures Example and Template</a:t>
            </a:r>
            <a:endParaRPr/>
          </a:p>
        </p:txBody>
      </p:sp>
      <p:pic>
        <p:nvPicPr>
          <p:cNvPr id="195" name="Google Shape;195;p48"/>
          <p:cNvPicPr preferRelativeResize="0"/>
          <p:nvPr/>
        </p:nvPicPr>
        <p:blipFill>
          <a:blip r:embed="rId4">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00"/>
        </a:solidFill>
      </p:bgPr>
    </p:bg>
    <p:spTree>
      <p:nvGrpSpPr>
        <p:cNvPr id="71" name="Shape 71"/>
        <p:cNvGrpSpPr/>
        <p:nvPr/>
      </p:nvGrpSpPr>
      <p:grpSpPr>
        <a:xfrm>
          <a:off x="0" y="0"/>
          <a:ext cx="0" cy="0"/>
          <a:chOff x="0" y="0"/>
          <a:chExt cx="0" cy="0"/>
        </a:xfrm>
      </p:grpSpPr>
      <p:sp>
        <p:nvSpPr>
          <p:cNvPr id="72" name="Google Shape;72;p4"/>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Facilitator Notes: Delete This Slide</a:t>
            </a:r>
            <a:endParaRPr/>
          </a:p>
        </p:txBody>
      </p:sp>
      <p:sp>
        <p:nvSpPr>
          <p:cNvPr id="73" name="Google Shape;73;p4"/>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rPr lang="en-US"/>
              <a:t>Plan Attention Signal</a:t>
            </a:r>
            <a:endParaRPr/>
          </a:p>
          <a:p>
            <a:pPr indent="-228600" lvl="0" marL="457200" marR="0" rtl="0" algn="l">
              <a:lnSpc>
                <a:spcPct val="100000"/>
              </a:lnSpc>
              <a:spcBef>
                <a:spcPts val="640"/>
              </a:spcBef>
              <a:spcAft>
                <a:spcPts val="0"/>
              </a:spcAft>
              <a:buClr>
                <a:srgbClr val="FF0000"/>
              </a:buClr>
              <a:buSzPts val="3200"/>
              <a:buFont typeface="Arial"/>
              <a:buNone/>
            </a:pPr>
            <a:r>
              <a:rPr lang="en-US"/>
              <a:t>Plan Introductions/ Activity </a:t>
            </a:r>
            <a:endParaRPr/>
          </a:p>
          <a:p>
            <a:pPr indent="-228600" lvl="0" marL="457200" marR="0" rtl="0" algn="l">
              <a:lnSpc>
                <a:spcPct val="100000"/>
              </a:lnSpc>
              <a:spcBef>
                <a:spcPts val="640"/>
              </a:spcBef>
              <a:spcAft>
                <a:spcPts val="0"/>
              </a:spcAft>
              <a:buClr>
                <a:srgbClr val="FF0000"/>
              </a:buClr>
              <a:buSzPts val="3200"/>
              <a:buFont typeface="Arial"/>
              <a:buNone/>
            </a:pPr>
            <a:r>
              <a:rPr lang="en-US"/>
              <a:t>Handouts needed </a:t>
            </a:r>
            <a:endParaRPr/>
          </a:p>
          <a:p>
            <a:pPr indent="-457200" lvl="0" marL="685800" rtl="0" algn="l">
              <a:lnSpc>
                <a:spcPct val="100000"/>
              </a:lnSpc>
              <a:spcBef>
                <a:spcPts val="640"/>
              </a:spcBef>
              <a:spcAft>
                <a:spcPts val="0"/>
              </a:spcAft>
              <a:buSzPts val="3200"/>
              <a:buChar char="•"/>
            </a:pPr>
            <a:r>
              <a:rPr lang="en-US"/>
              <a:t>Criteria Measures Example and Template </a:t>
            </a:r>
            <a:endParaRPr/>
          </a:p>
          <a:p>
            <a:pPr indent="-457200" lvl="0" marL="685800" rtl="0" algn="l">
              <a:lnSpc>
                <a:spcPct val="100000"/>
              </a:lnSpc>
              <a:spcBef>
                <a:spcPts val="640"/>
              </a:spcBef>
              <a:spcAft>
                <a:spcPts val="0"/>
              </a:spcAft>
              <a:buSzPts val="3200"/>
              <a:buChar char="•"/>
            </a:pPr>
            <a:r>
              <a:rPr lang="en-US"/>
              <a:t>EXAMPLE Advanced Tiers Teacher Nomination Form</a:t>
            </a:r>
            <a:endParaRPr/>
          </a:p>
          <a:p>
            <a:pPr indent="-457200" lvl="0" marL="685800" rtl="0" algn="l">
              <a:lnSpc>
                <a:spcPct val="100000"/>
              </a:lnSpc>
              <a:spcBef>
                <a:spcPts val="640"/>
              </a:spcBef>
              <a:spcAft>
                <a:spcPts val="0"/>
              </a:spcAft>
              <a:buSzPts val="3200"/>
              <a:buChar char="•"/>
            </a:pPr>
            <a:r>
              <a:rPr lang="en-US"/>
              <a:t>Universal Screening Instruments </a:t>
            </a:r>
            <a:endParaRPr/>
          </a:p>
          <a:p>
            <a:pPr indent="-457200" lvl="0" marL="685800" rtl="0" algn="l">
              <a:lnSpc>
                <a:spcPct val="100000"/>
              </a:lnSpc>
              <a:spcBef>
                <a:spcPts val="640"/>
              </a:spcBef>
              <a:spcAft>
                <a:spcPts val="0"/>
              </a:spcAft>
              <a:buSzPts val="3200"/>
              <a:buChar char="•"/>
            </a:pPr>
            <a:r>
              <a:rPr lang="en-US"/>
              <a:t>Universal Screening Considerations</a:t>
            </a:r>
            <a:endParaRPr/>
          </a:p>
          <a:p>
            <a:pPr indent="-457200" lvl="0" marL="685800" rtl="0" algn="l">
              <a:lnSpc>
                <a:spcPct val="100000"/>
              </a:lnSpc>
              <a:spcBef>
                <a:spcPts val="640"/>
              </a:spcBef>
              <a:spcAft>
                <a:spcPts val="0"/>
              </a:spcAft>
              <a:buSzPts val="3200"/>
              <a:buChar char="•"/>
            </a:pPr>
            <a:r>
              <a:rPr lang="en-US"/>
              <a:t>Evaluating Universal Screeners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p49" title="iStock-475710000.jpg"/>
          <p:cNvPicPr preferRelativeResize="0"/>
          <p:nvPr/>
        </p:nvPicPr>
        <p:blipFill rotWithShape="1">
          <a:blip r:embed="rId3">
            <a:alphaModFix amt="36000"/>
          </a:blip>
          <a:srcRect b="22964" l="0" r="0" t="0"/>
          <a:stretch/>
        </p:blipFill>
        <p:spPr>
          <a:xfrm flipH="1">
            <a:off x="0" y="0"/>
            <a:ext cx="12192000" cy="6260723"/>
          </a:xfrm>
          <a:prstGeom prst="rect">
            <a:avLst/>
          </a:prstGeom>
          <a:noFill/>
          <a:ln>
            <a:noFill/>
          </a:ln>
        </p:spPr>
      </p:pic>
      <p:sp>
        <p:nvSpPr>
          <p:cNvPr id="201" name="Google Shape;201;p49"/>
          <p:cNvSpPr txBox="1"/>
          <p:nvPr>
            <p:ph idx="1" type="body"/>
          </p:nvPr>
        </p:nvSpPr>
        <p:spPr>
          <a:xfrm>
            <a:off x="156594" y="1417638"/>
            <a:ext cx="10972800" cy="4605658"/>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640"/>
              </a:spcBef>
              <a:spcAft>
                <a:spcPts val="0"/>
              </a:spcAft>
              <a:buSzPts val="3200"/>
              <a:buNone/>
            </a:pPr>
            <a:r>
              <a:rPr lang="en-US" sz="2800"/>
              <a:t>“Persistent, unlikely to be temporary” –which</a:t>
            </a:r>
            <a:r>
              <a:rPr lang="en-US"/>
              <a:t> </a:t>
            </a:r>
            <a:r>
              <a:rPr lang="en-US" sz="2800"/>
              <a:t>could be a regular pattern</a:t>
            </a:r>
            <a:endParaRPr/>
          </a:p>
          <a:p>
            <a:pPr indent="-228600" lvl="0" marL="457200" rtl="0" algn="l">
              <a:lnSpc>
                <a:spcPct val="100000"/>
              </a:lnSpc>
              <a:spcBef>
                <a:spcPts val="640"/>
              </a:spcBef>
              <a:spcAft>
                <a:spcPts val="0"/>
              </a:spcAft>
              <a:buSzPts val="3200"/>
              <a:buNone/>
            </a:pPr>
            <a:r>
              <a:rPr lang="en-US" sz="2800"/>
              <a:t>over a few months</a:t>
            </a:r>
            <a:endParaRPr/>
          </a:p>
          <a:p>
            <a:pPr indent="-228600" lvl="0" marL="457200" rtl="0" algn="r">
              <a:lnSpc>
                <a:spcPct val="100000"/>
              </a:lnSpc>
              <a:spcBef>
                <a:spcPts val="640"/>
              </a:spcBef>
              <a:spcAft>
                <a:spcPts val="0"/>
              </a:spcAft>
              <a:buSzPts val="3200"/>
              <a:buNone/>
            </a:pPr>
            <a:r>
              <a:rPr lang="en-US" sz="1800"/>
              <a:t>(K. McIntosh, personal communication, Aug.</a:t>
            </a:r>
            <a:r>
              <a:rPr lang="en-US"/>
              <a:t> </a:t>
            </a:r>
            <a:r>
              <a:rPr lang="en-US" sz="1800"/>
              <a:t>5,  2011)</a:t>
            </a:r>
            <a:endParaRPr sz="1800"/>
          </a:p>
          <a:p>
            <a:pPr indent="-228600" lvl="0" marL="457200" rtl="0" algn="l">
              <a:lnSpc>
                <a:spcPct val="100000"/>
              </a:lnSpc>
              <a:spcBef>
                <a:spcPts val="640"/>
              </a:spcBef>
              <a:spcAft>
                <a:spcPts val="0"/>
              </a:spcAft>
              <a:buSzPts val="3200"/>
              <a:buNone/>
            </a:pPr>
            <a:r>
              <a:t/>
            </a:r>
            <a:endParaRPr sz="2800"/>
          </a:p>
          <a:p>
            <a:pPr indent="-228600" lvl="0" marL="457200" rtl="0" algn="l">
              <a:lnSpc>
                <a:spcPct val="100000"/>
              </a:lnSpc>
              <a:spcBef>
                <a:spcPts val="640"/>
              </a:spcBef>
              <a:spcAft>
                <a:spcPts val="0"/>
              </a:spcAft>
              <a:buSzPts val="3200"/>
              <a:buNone/>
            </a:pPr>
            <a:r>
              <a:rPr lang="en-US" sz="2800"/>
              <a:t>“ . . . repeated or re-occurring over a period</a:t>
            </a:r>
            <a:r>
              <a:rPr lang="en-US"/>
              <a:t> </a:t>
            </a:r>
            <a:r>
              <a:rPr lang="en-US" sz="2800"/>
              <a:t>time, the behavior has</a:t>
            </a:r>
            <a:endParaRPr/>
          </a:p>
          <a:p>
            <a:pPr indent="-228600" lvl="0" marL="457200" rtl="0" algn="l">
              <a:lnSpc>
                <a:spcPct val="100000"/>
              </a:lnSpc>
              <a:spcBef>
                <a:spcPts val="640"/>
              </a:spcBef>
              <a:spcAft>
                <a:spcPts val="0"/>
              </a:spcAft>
              <a:buSzPts val="3200"/>
              <a:buNone/>
            </a:pPr>
            <a:r>
              <a:rPr lang="en-US" sz="2800"/>
              <a:t>persisted for a while“</a:t>
            </a:r>
            <a:endParaRPr/>
          </a:p>
          <a:p>
            <a:pPr indent="-228600" lvl="0" marL="457200" rtl="0" algn="r">
              <a:lnSpc>
                <a:spcPct val="100000"/>
              </a:lnSpc>
              <a:spcBef>
                <a:spcPts val="640"/>
              </a:spcBef>
              <a:spcAft>
                <a:spcPts val="0"/>
              </a:spcAft>
              <a:buSzPts val="3200"/>
              <a:buNone/>
            </a:pPr>
            <a:r>
              <a:rPr lang="en-US" sz="1200"/>
              <a:t>(Goodman, 2011)</a:t>
            </a:r>
            <a:endParaRPr sz="1200"/>
          </a:p>
          <a:p>
            <a:pPr indent="-228600" lvl="0" marL="457200" rtl="0" algn="l">
              <a:lnSpc>
                <a:spcPct val="100000"/>
              </a:lnSpc>
              <a:spcBef>
                <a:spcPts val="640"/>
              </a:spcBef>
              <a:spcAft>
                <a:spcPts val="0"/>
              </a:spcAft>
              <a:buSzPts val="3200"/>
              <a:buNone/>
            </a:pPr>
            <a:br>
              <a:rPr lang="en-US"/>
            </a:br>
            <a:endParaRPr/>
          </a:p>
        </p:txBody>
      </p:sp>
      <p:sp>
        <p:nvSpPr>
          <p:cNvPr id="202" name="Google Shape;202;p49"/>
          <p:cNvSpPr txBox="1"/>
          <p:nvPr>
            <p:ph type="title"/>
          </p:nvPr>
        </p:nvSpPr>
        <p:spPr>
          <a:xfrm>
            <a:off x="313188" y="274638"/>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Chronic Problem Behavior</a:t>
            </a:r>
            <a:endParaRPr/>
          </a:p>
        </p:txBody>
      </p:sp>
      <p:pic>
        <p:nvPicPr>
          <p:cNvPr id="203" name="Google Shape;203;p49" title="iStock-475710000.jpg"/>
          <p:cNvPicPr preferRelativeResize="0"/>
          <p:nvPr/>
        </p:nvPicPr>
        <p:blipFill rotWithShape="1">
          <a:blip r:embed="rId3">
            <a:alphaModFix/>
          </a:blip>
          <a:srcRect b="22964" l="0" r="0" t="0"/>
          <a:stretch/>
        </p:blipFill>
        <p:spPr>
          <a:xfrm flipH="1">
            <a:off x="0" y="0"/>
            <a:ext cx="12192000" cy="62607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300"/>
                                        <p:tgtEl>
                                          <p:spTgt spid="203"/>
                                        </p:tgtEl>
                                      </p:cBhvr>
                                    </p:animEffect>
                                    <p:set>
                                      <p:cBhvr>
                                        <p:cTn dur="1" fill="hold">
                                          <p:stCondLst>
                                            <p:cond delay="1300"/>
                                          </p:stCondLst>
                                        </p:cTn>
                                        <p:tgtEl>
                                          <p:spTgt spid="203"/>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9"/>
          <p:cNvSpPr txBox="1"/>
          <p:nvPr>
            <p:ph type="title"/>
          </p:nvPr>
        </p:nvSpPr>
        <p:spPr>
          <a:xfrm>
            <a:off x="1991735" y="345460"/>
            <a:ext cx="9818100" cy="926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Pause &amp; Reflect – </a:t>
            </a:r>
            <a:r>
              <a:rPr i="1" lang="en-US"/>
              <a:t>Existing School Data</a:t>
            </a:r>
            <a:endParaRPr i="1"/>
          </a:p>
        </p:txBody>
      </p:sp>
      <p:sp>
        <p:nvSpPr>
          <p:cNvPr id="209" name="Google Shape;209;p19"/>
          <p:cNvSpPr txBox="1"/>
          <p:nvPr>
            <p:ph idx="1" type="body"/>
          </p:nvPr>
        </p:nvSpPr>
        <p:spPr>
          <a:xfrm>
            <a:off x="383125" y="1426000"/>
            <a:ext cx="11563500" cy="4526100"/>
          </a:xfrm>
          <a:prstGeom prst="rect">
            <a:avLst/>
          </a:prstGeom>
          <a:noFill/>
          <a:ln>
            <a:noFill/>
          </a:ln>
        </p:spPr>
        <p:txBody>
          <a:bodyPr anchorCtr="0" anchor="t" bIns="91425" lIns="91425" spcFirstLastPara="1" rIns="91425" wrap="square" tIns="91425">
            <a:noAutofit/>
          </a:bodyPr>
          <a:lstStyle/>
          <a:p>
            <a:pPr indent="-419100" lvl="0" marL="685800" marR="0" rtl="0" algn="l">
              <a:lnSpc>
                <a:spcPct val="100000"/>
              </a:lnSpc>
              <a:spcBef>
                <a:spcPts val="640"/>
              </a:spcBef>
              <a:spcAft>
                <a:spcPts val="0"/>
              </a:spcAft>
              <a:buClr>
                <a:schemeClr val="dk1"/>
              </a:buClr>
              <a:buSzPts val="2600"/>
              <a:buFont typeface="Arial"/>
              <a:buAutoNum type="arabicPeriod"/>
            </a:pPr>
            <a:r>
              <a:rPr lang="en-US" sz="2600">
                <a:solidFill>
                  <a:schemeClr val="dk1"/>
                </a:solidFill>
              </a:rPr>
              <a:t>What data do you currently review?</a:t>
            </a:r>
            <a:endParaRPr sz="2600">
              <a:solidFill>
                <a:schemeClr val="dk1"/>
              </a:solidFill>
            </a:endParaRPr>
          </a:p>
          <a:p>
            <a:pPr indent="-419100" lvl="0" marL="685800" marR="0" rtl="0" algn="l">
              <a:lnSpc>
                <a:spcPct val="100000"/>
              </a:lnSpc>
              <a:spcBef>
                <a:spcPts val="640"/>
              </a:spcBef>
              <a:spcAft>
                <a:spcPts val="0"/>
              </a:spcAft>
              <a:buClr>
                <a:schemeClr val="dk1"/>
              </a:buClr>
              <a:buSzPts val="2600"/>
              <a:buFont typeface="Arial"/>
              <a:buAutoNum type="arabicPeriod"/>
            </a:pPr>
            <a:r>
              <a:rPr lang="en-US" sz="2600">
                <a:solidFill>
                  <a:schemeClr val="dk1"/>
                </a:solidFill>
              </a:rPr>
              <a:t>How do you currently use </a:t>
            </a:r>
            <a:r>
              <a:rPr b="1" i="1" lang="en-US" sz="2600">
                <a:solidFill>
                  <a:schemeClr val="dk1"/>
                </a:solidFill>
              </a:rPr>
              <a:t>Existing School Data</a:t>
            </a:r>
            <a:r>
              <a:rPr lang="en-US" sz="2600">
                <a:solidFill>
                  <a:schemeClr val="dk1"/>
                </a:solidFill>
              </a:rPr>
              <a:t> to identify students for additional support?</a:t>
            </a:r>
            <a:endParaRPr sz="2600">
              <a:solidFill>
                <a:schemeClr val="dk1"/>
              </a:solidFill>
            </a:endParaRPr>
          </a:p>
          <a:p>
            <a:pPr indent="-419100" lvl="0" marL="685800" marR="0" rtl="0" algn="l">
              <a:lnSpc>
                <a:spcPct val="100000"/>
              </a:lnSpc>
              <a:spcBef>
                <a:spcPts val="640"/>
              </a:spcBef>
              <a:spcAft>
                <a:spcPts val="0"/>
              </a:spcAft>
              <a:buClr>
                <a:schemeClr val="dk1"/>
              </a:buClr>
              <a:buSzPts val="2600"/>
              <a:buFont typeface="Arial"/>
              <a:buAutoNum type="arabicPeriod"/>
            </a:pPr>
            <a:r>
              <a:rPr lang="en-US" sz="2600">
                <a:solidFill>
                  <a:schemeClr val="dk1"/>
                </a:solidFill>
              </a:rPr>
              <a:t>Who monitors the data? </a:t>
            </a:r>
            <a:endParaRPr sz="2600">
              <a:solidFill>
                <a:schemeClr val="dk1"/>
              </a:solidFill>
            </a:endParaRPr>
          </a:p>
          <a:p>
            <a:pPr indent="-419100" lvl="0" marL="685800" marR="0" rtl="0" algn="l">
              <a:lnSpc>
                <a:spcPct val="100000"/>
              </a:lnSpc>
              <a:spcBef>
                <a:spcPts val="640"/>
              </a:spcBef>
              <a:spcAft>
                <a:spcPts val="0"/>
              </a:spcAft>
              <a:buClr>
                <a:schemeClr val="dk1"/>
              </a:buClr>
              <a:buSzPts val="2600"/>
              <a:buFont typeface="Arial"/>
              <a:buAutoNum type="arabicPeriod"/>
            </a:pPr>
            <a:r>
              <a:rPr lang="en-US" sz="2600">
                <a:solidFill>
                  <a:schemeClr val="dk1"/>
                </a:solidFill>
              </a:rPr>
              <a:t>How quickly are decisions made about intervention?</a:t>
            </a:r>
            <a:endParaRPr sz="2600">
              <a:solidFill>
                <a:schemeClr val="dk1"/>
              </a:solidFill>
            </a:endParaRPr>
          </a:p>
          <a:p>
            <a:pPr indent="-419100" lvl="0" marL="685800" marR="0" rtl="0" algn="l">
              <a:lnSpc>
                <a:spcPct val="100000"/>
              </a:lnSpc>
              <a:spcBef>
                <a:spcPts val="640"/>
              </a:spcBef>
              <a:spcAft>
                <a:spcPts val="0"/>
              </a:spcAft>
              <a:buClr>
                <a:schemeClr val="dk1"/>
              </a:buClr>
              <a:buSzPts val="2600"/>
              <a:buFont typeface="Arial"/>
              <a:buAutoNum type="arabicPeriod"/>
            </a:pPr>
            <a:r>
              <a:rPr lang="en-US" sz="2600">
                <a:solidFill>
                  <a:schemeClr val="dk1"/>
                </a:solidFill>
              </a:rPr>
              <a:t>Are there additional criteria measures you may want to include to ensure early identification of all students who may be at-risk? </a:t>
            </a:r>
            <a:endParaRPr sz="2600">
              <a:solidFill>
                <a:schemeClr val="dk1"/>
              </a:solidFill>
            </a:endParaRPr>
          </a:p>
          <a:p>
            <a:pPr indent="-419100" lvl="0" marL="685800" marR="0" rtl="0" algn="l">
              <a:lnSpc>
                <a:spcPct val="100000"/>
              </a:lnSpc>
              <a:spcBef>
                <a:spcPts val="640"/>
              </a:spcBef>
              <a:spcAft>
                <a:spcPts val="0"/>
              </a:spcAft>
              <a:buClr>
                <a:schemeClr val="dk1"/>
              </a:buClr>
              <a:buSzPts val="2600"/>
              <a:buFont typeface="Arial"/>
              <a:buAutoNum type="arabicPeriod"/>
            </a:pPr>
            <a:r>
              <a:rPr lang="en-US" sz="2600">
                <a:solidFill>
                  <a:schemeClr val="dk1"/>
                </a:solidFill>
              </a:rPr>
              <a:t>How might you document the data criteria? </a:t>
            </a:r>
            <a:endParaRPr sz="2600">
              <a:solidFill>
                <a:schemeClr val="dk1"/>
              </a:solidFill>
            </a:endParaRPr>
          </a:p>
          <a:p>
            <a:pPr indent="-419100" lvl="0" marL="685800" marR="0" rtl="0" algn="l">
              <a:lnSpc>
                <a:spcPct val="100000"/>
              </a:lnSpc>
              <a:spcBef>
                <a:spcPts val="640"/>
              </a:spcBef>
              <a:spcAft>
                <a:spcPts val="0"/>
              </a:spcAft>
              <a:buClr>
                <a:schemeClr val="dk1"/>
              </a:buClr>
              <a:buSzPts val="2600"/>
              <a:buFont typeface="Arial"/>
              <a:buAutoNum type="arabicPeriod"/>
            </a:pPr>
            <a:r>
              <a:rPr lang="en-US" sz="2600">
                <a:solidFill>
                  <a:schemeClr val="dk1"/>
                </a:solidFill>
              </a:rPr>
              <a:t>Who will ensure those students who reach the “at risk” number are brought to the Advanced Tier team for discussions?</a:t>
            </a:r>
            <a:endParaRPr sz="2600">
              <a:solidFill>
                <a:schemeClr val="dk1"/>
              </a:solidFill>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50"/>
          <p:cNvSpPr txBox="1"/>
          <p:nvPr>
            <p:ph type="title"/>
          </p:nvPr>
        </p:nvSpPr>
        <p:spPr>
          <a:xfrm>
            <a:off x="1045941" y="2453812"/>
            <a:ext cx="10363200" cy="868228"/>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Teacher Nomination</a:t>
            </a:r>
            <a:br>
              <a:rPr lang="en-US"/>
            </a:br>
            <a:br>
              <a:rPr lang="en-US"/>
            </a:b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51"/>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A Nomination Process </a:t>
            </a:r>
            <a:endParaRPr/>
          </a:p>
        </p:txBody>
      </p:sp>
      <p:sp>
        <p:nvSpPr>
          <p:cNvPr id="220" name="Google Shape;220;p51"/>
          <p:cNvSpPr txBox="1"/>
          <p:nvPr>
            <p:ph idx="1" type="body"/>
          </p:nvPr>
        </p:nvSpPr>
        <p:spPr>
          <a:xfrm>
            <a:off x="609600" y="1600201"/>
            <a:ext cx="10972800" cy="4526100"/>
          </a:xfrm>
          <a:prstGeom prst="rect">
            <a:avLst/>
          </a:prstGeom>
          <a:noFill/>
          <a:ln>
            <a:noFill/>
          </a:ln>
        </p:spPr>
        <p:txBody>
          <a:bodyPr anchorCtr="0" anchor="t" bIns="91425" lIns="91425" spcFirstLastPara="1" rIns="91425" wrap="square" tIns="91425">
            <a:noAutofit/>
          </a:bodyPr>
          <a:lstStyle/>
          <a:p>
            <a:pPr indent="-457200" lvl="0" marL="685800" rtl="0" algn="l">
              <a:lnSpc>
                <a:spcPct val="100000"/>
              </a:lnSpc>
              <a:spcBef>
                <a:spcPts val="640"/>
              </a:spcBef>
              <a:spcAft>
                <a:spcPts val="0"/>
              </a:spcAft>
              <a:buSzPts val="3200"/>
              <a:buChar char="•"/>
            </a:pPr>
            <a:r>
              <a:rPr lang="en-US"/>
              <a:t>To ensure early identification </a:t>
            </a:r>
            <a:endParaRPr/>
          </a:p>
          <a:p>
            <a:pPr indent="-457200" lvl="0" marL="685800" rtl="0" algn="l">
              <a:lnSpc>
                <a:spcPct val="100000"/>
              </a:lnSpc>
              <a:spcBef>
                <a:spcPts val="640"/>
              </a:spcBef>
              <a:spcAft>
                <a:spcPts val="0"/>
              </a:spcAft>
              <a:buSzPts val="3200"/>
              <a:buChar char="•"/>
            </a:pPr>
            <a:r>
              <a:rPr lang="en-US"/>
              <a:t>Inclusive of students who exhibit internalizing behaviors</a:t>
            </a:r>
            <a:endParaRPr/>
          </a:p>
          <a:p>
            <a:pPr indent="-457200" lvl="0" marL="685800" rtl="0" algn="l">
              <a:lnSpc>
                <a:spcPct val="100000"/>
              </a:lnSpc>
              <a:spcBef>
                <a:spcPts val="640"/>
              </a:spcBef>
              <a:spcAft>
                <a:spcPts val="0"/>
              </a:spcAft>
              <a:buSzPts val="3200"/>
              <a:buChar char="•"/>
            </a:pPr>
            <a:r>
              <a:rPr lang="en-US"/>
              <a:t>Provides an avenue for all relevant stakeholders (ex.staff, parents, etc.) to voice concerns to the  Advanced Tiers Team</a:t>
            </a:r>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descr="A close-up of an hourglass&#10;&#10;Description automatically generated" id="225" name="Google Shape;225;p52"/>
          <p:cNvPicPr preferRelativeResize="0"/>
          <p:nvPr/>
        </p:nvPicPr>
        <p:blipFill rotWithShape="1">
          <a:blip r:embed="rId3">
            <a:alphaModFix amt="50000"/>
          </a:blip>
          <a:srcRect b="0" l="0" r="0" t="0"/>
          <a:stretch/>
        </p:blipFill>
        <p:spPr>
          <a:xfrm>
            <a:off x="0" y="0"/>
            <a:ext cx="12192000" cy="6315553"/>
          </a:xfrm>
          <a:prstGeom prst="rect">
            <a:avLst/>
          </a:prstGeom>
          <a:noFill/>
          <a:ln>
            <a:noFill/>
          </a:ln>
        </p:spPr>
      </p:pic>
      <p:pic>
        <p:nvPicPr>
          <p:cNvPr descr="A close-up of an hourglass with the words: Nomination Process-Considerations&#10;" id="226" name="Google Shape;226;p52"/>
          <p:cNvPicPr preferRelativeResize="0"/>
          <p:nvPr/>
        </p:nvPicPr>
        <p:blipFill rotWithShape="1">
          <a:blip r:embed="rId3">
            <a:alphaModFix/>
          </a:blip>
          <a:srcRect b="0" l="0" r="0" t="0"/>
          <a:stretch/>
        </p:blipFill>
        <p:spPr>
          <a:xfrm>
            <a:off x="0" y="0"/>
            <a:ext cx="12192000" cy="6315553"/>
          </a:xfrm>
          <a:prstGeom prst="rect">
            <a:avLst/>
          </a:prstGeom>
          <a:noFill/>
          <a:ln>
            <a:noFill/>
          </a:ln>
        </p:spPr>
      </p:pic>
      <p:sp>
        <p:nvSpPr>
          <p:cNvPr id="227" name="Google Shape;227;p52"/>
          <p:cNvSpPr txBox="1"/>
          <p:nvPr>
            <p:ph type="title"/>
          </p:nvPr>
        </p:nvSpPr>
        <p:spPr>
          <a:xfrm>
            <a:off x="-1878418" y="54244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Nomination Process –</a:t>
            </a:r>
            <a:br>
              <a:rPr lang="en-US"/>
            </a:br>
            <a:r>
              <a:rPr lang="en-US"/>
              <a:t> Considerations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descr="A questionnaire with text on it&#10;&#10;Description automatically generated" id="232" name="Google Shape;232;p53"/>
          <p:cNvPicPr preferRelativeResize="0"/>
          <p:nvPr/>
        </p:nvPicPr>
        <p:blipFill rotWithShape="1">
          <a:blip r:embed="rId3">
            <a:alphaModFix/>
          </a:blip>
          <a:srcRect b="0" l="0" r="0" t="0"/>
          <a:stretch/>
        </p:blipFill>
        <p:spPr>
          <a:xfrm>
            <a:off x="3023839" y="0"/>
            <a:ext cx="6144321" cy="6892615"/>
          </a:xfrm>
          <a:prstGeom prst="rect">
            <a:avLst/>
          </a:prstGeom>
          <a:noFill/>
          <a:ln>
            <a:noFill/>
          </a:ln>
        </p:spPr>
      </p:pic>
      <p:pic>
        <p:nvPicPr>
          <p:cNvPr descr="A sample Advanced Tiers Example Teacher Nomination form that includes basic student information, academic information and behavior information.&#10;" id="233" name="Google Shape;233;p53"/>
          <p:cNvPicPr preferRelativeResize="0"/>
          <p:nvPr/>
        </p:nvPicPr>
        <p:blipFill rotWithShape="1">
          <a:blip r:embed="rId3">
            <a:alphaModFix/>
          </a:blip>
          <a:srcRect b="0" l="0" r="0" t="0"/>
          <a:stretch/>
        </p:blipFill>
        <p:spPr>
          <a:xfrm>
            <a:off x="3023839" y="22535"/>
            <a:ext cx="6144321" cy="6892615"/>
          </a:xfrm>
          <a:prstGeom prst="rect">
            <a:avLst/>
          </a:prstGeom>
          <a:noFill/>
          <a:ln>
            <a:noFill/>
          </a:ln>
        </p:spPr>
      </p:pic>
      <p:sp>
        <p:nvSpPr>
          <p:cNvPr id="234" name="Google Shape;234;p53"/>
          <p:cNvSpPr txBox="1"/>
          <p:nvPr>
            <p:ph type="title"/>
          </p:nvPr>
        </p:nvSpPr>
        <p:spPr>
          <a:xfrm>
            <a:off x="609600" y="-1143000"/>
            <a:ext cx="109728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Sample Advanced Tiers Teacher Nomination Form	</a:t>
            </a:r>
            <a:endParaRPr/>
          </a:p>
        </p:txBody>
      </p:sp>
      <p:pic>
        <p:nvPicPr>
          <p:cNvPr id="235" name="Google Shape;235;p53"/>
          <p:cNvPicPr preferRelativeResize="0"/>
          <p:nvPr/>
        </p:nvPicPr>
        <p:blipFill>
          <a:blip r:embed="rId4">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descr="A white and black form with black squares lists examples of strategies previously tried as proactive interventions." id="240" name="Google Shape;240;p54"/>
          <p:cNvPicPr preferRelativeResize="0"/>
          <p:nvPr/>
        </p:nvPicPr>
        <p:blipFill rotWithShape="1">
          <a:blip r:embed="rId3">
            <a:alphaModFix/>
          </a:blip>
          <a:srcRect b="0" l="0" r="0" t="0"/>
          <a:stretch/>
        </p:blipFill>
        <p:spPr>
          <a:xfrm>
            <a:off x="2306402" y="0"/>
            <a:ext cx="7196421" cy="6858000"/>
          </a:xfrm>
          <a:prstGeom prst="rect">
            <a:avLst/>
          </a:prstGeom>
          <a:noFill/>
          <a:ln>
            <a:noFill/>
          </a:ln>
        </p:spPr>
      </p:pic>
      <p:sp>
        <p:nvSpPr>
          <p:cNvPr id="241" name="Google Shape;241;p54"/>
          <p:cNvSpPr txBox="1"/>
          <p:nvPr>
            <p:ph type="title"/>
          </p:nvPr>
        </p:nvSpPr>
        <p:spPr>
          <a:xfrm>
            <a:off x="609600" y="-1143000"/>
            <a:ext cx="10972800" cy="1143000"/>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Advanced Tiers Teacher Nomination Form Example</a:t>
            </a:r>
            <a:endParaRPr/>
          </a:p>
        </p:txBody>
      </p:sp>
      <p:pic>
        <p:nvPicPr>
          <p:cNvPr id="242" name="Google Shape;242;p54"/>
          <p:cNvPicPr preferRelativeResize="0"/>
          <p:nvPr/>
        </p:nvPicPr>
        <p:blipFill>
          <a:blip r:embed="rId4">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56"/>
          <p:cNvSpPr txBox="1"/>
          <p:nvPr>
            <p:ph type="title"/>
          </p:nvPr>
        </p:nvSpPr>
        <p:spPr>
          <a:xfrm>
            <a:off x="1962510" y="0"/>
            <a:ext cx="9818100" cy="926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Pause &amp; Reflect - </a:t>
            </a:r>
            <a:r>
              <a:rPr i="1" lang="en-US"/>
              <a:t>Nomination</a:t>
            </a:r>
            <a:endParaRPr i="1"/>
          </a:p>
        </p:txBody>
      </p:sp>
      <p:sp>
        <p:nvSpPr>
          <p:cNvPr id="248" name="Google Shape;248;p56"/>
          <p:cNvSpPr txBox="1"/>
          <p:nvPr>
            <p:ph idx="1" type="body"/>
          </p:nvPr>
        </p:nvSpPr>
        <p:spPr>
          <a:xfrm>
            <a:off x="1286055" y="616684"/>
            <a:ext cx="11171010" cy="540326"/>
          </a:xfrm>
          <a:prstGeom prst="rect">
            <a:avLst/>
          </a:prstGeom>
          <a:noFill/>
          <a:ln>
            <a:noFill/>
          </a:ln>
        </p:spPr>
        <p:txBody>
          <a:bodyPr anchorCtr="0" anchor="t" bIns="91425" lIns="91425" spcFirstLastPara="1" rIns="91425" wrap="square" tIns="91425">
            <a:noAutofit/>
          </a:bodyPr>
          <a:lstStyle/>
          <a:p>
            <a:pPr indent="-228600" lvl="0" marL="457200" rtl="0" algn="ctr">
              <a:lnSpc>
                <a:spcPct val="100000"/>
              </a:lnSpc>
              <a:spcBef>
                <a:spcPts val="640"/>
              </a:spcBef>
              <a:spcAft>
                <a:spcPts val="0"/>
              </a:spcAft>
              <a:buSzPts val="3200"/>
              <a:buNone/>
            </a:pPr>
            <a:r>
              <a:rPr lang="en-US" sz="2800"/>
              <a:t>Does your team already have a nomination form and process? </a:t>
            </a:r>
            <a:endParaRPr sz="2800"/>
          </a:p>
        </p:txBody>
      </p:sp>
      <p:sp>
        <p:nvSpPr>
          <p:cNvPr id="249" name="Google Shape;249;p56"/>
          <p:cNvSpPr txBox="1"/>
          <p:nvPr/>
        </p:nvSpPr>
        <p:spPr>
          <a:xfrm>
            <a:off x="236025" y="1544700"/>
            <a:ext cx="11955900" cy="3252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200" u="none" cap="none" strike="noStrike">
                <a:solidFill>
                  <a:srgbClr val="000000"/>
                </a:solidFill>
                <a:latin typeface="Calibri"/>
                <a:ea typeface="Calibri"/>
                <a:cs typeface="Calibri"/>
                <a:sym typeface="Calibri"/>
              </a:rPr>
              <a:t>If yes,</a:t>
            </a:r>
            <a:r>
              <a:rPr b="0" i="0" lang="en-US" sz="2200" u="none" cap="none" strike="noStrike">
                <a:solidFill>
                  <a:srgbClr val="000000"/>
                </a:solidFill>
                <a:latin typeface="Calibri"/>
                <a:ea typeface="Calibri"/>
                <a:cs typeface="Calibri"/>
                <a:sym typeface="Calibri"/>
              </a:rPr>
              <a:t> can it be modified to include behavior?</a:t>
            </a:r>
            <a:endParaRPr b="0" i="0" sz="2200" u="none" cap="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2400"/>
              <a:buFont typeface="Arial"/>
              <a:buNone/>
            </a:pPr>
            <a:r>
              <a:rPr b="1" i="0" lang="en-US" sz="2200" u="none" cap="none" strike="noStrike">
                <a:solidFill>
                  <a:srgbClr val="000000"/>
                </a:solidFill>
                <a:latin typeface="Calibri"/>
                <a:ea typeface="Calibri"/>
                <a:cs typeface="Calibri"/>
                <a:sym typeface="Calibri"/>
              </a:rPr>
              <a:t>If so,</a:t>
            </a:r>
            <a:r>
              <a:rPr b="0" i="0" lang="en-US" sz="2200" u="none" cap="none" strike="noStrike">
                <a:solidFill>
                  <a:srgbClr val="000000"/>
                </a:solidFill>
                <a:latin typeface="Calibri"/>
                <a:ea typeface="Calibri"/>
                <a:cs typeface="Calibri"/>
                <a:sym typeface="Calibri"/>
              </a:rPr>
              <a:t> does information collected include:</a:t>
            </a:r>
            <a:endParaRPr b="0" i="0" sz="2200" u="none" cap="none" strike="noStrike">
              <a:solidFill>
                <a:srgbClr val="000000"/>
              </a:solidFill>
              <a:latin typeface="Calibri"/>
              <a:ea typeface="Calibri"/>
              <a:cs typeface="Calibri"/>
              <a:sym typeface="Calibri"/>
            </a:endParaRPr>
          </a:p>
          <a:p>
            <a:pPr indent="-323850" lvl="2" marL="342900" marR="0" rtl="0" algn="l">
              <a:lnSpc>
                <a:spcPct val="115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Identifying information about the student (gender, grade, IEP status) </a:t>
            </a:r>
            <a:endParaRPr b="0" i="0" sz="2000" u="none" cap="none" strike="noStrike">
              <a:solidFill>
                <a:srgbClr val="000000"/>
              </a:solidFill>
              <a:latin typeface="Calibri"/>
              <a:ea typeface="Calibri"/>
              <a:cs typeface="Calibri"/>
              <a:sym typeface="Calibri"/>
            </a:endParaRPr>
          </a:p>
          <a:p>
            <a:pPr indent="-323850" lvl="2" marL="342900" marR="0" rtl="0" algn="l">
              <a:lnSpc>
                <a:spcPct val="115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Academic performance data </a:t>
            </a:r>
            <a:endParaRPr b="0" i="0" sz="2000" u="none" cap="none" strike="noStrike">
              <a:solidFill>
                <a:srgbClr val="000000"/>
              </a:solidFill>
              <a:latin typeface="Calibri"/>
              <a:ea typeface="Calibri"/>
              <a:cs typeface="Calibri"/>
              <a:sym typeface="Calibri"/>
            </a:endParaRPr>
          </a:p>
          <a:p>
            <a:pPr indent="-323850" lvl="2" marL="342900" marR="0" rtl="0" algn="l">
              <a:lnSpc>
                <a:spcPct val="115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Information and data about problem behaviors </a:t>
            </a:r>
            <a:endParaRPr b="0" i="0" sz="2000" u="none" cap="none" strike="noStrike">
              <a:solidFill>
                <a:srgbClr val="000000"/>
              </a:solidFill>
              <a:latin typeface="Calibri"/>
              <a:ea typeface="Calibri"/>
              <a:cs typeface="Calibri"/>
              <a:sym typeface="Calibri"/>
            </a:endParaRPr>
          </a:p>
          <a:p>
            <a:pPr indent="-323850" lvl="2" marL="342900" marR="0" rtl="0" algn="l">
              <a:lnSpc>
                <a:spcPct val="115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Description of the problem </a:t>
            </a:r>
            <a:endParaRPr b="0" i="0" sz="2000" u="none" cap="none" strike="noStrike">
              <a:solidFill>
                <a:srgbClr val="000000"/>
              </a:solidFill>
              <a:latin typeface="Calibri"/>
              <a:ea typeface="Calibri"/>
              <a:cs typeface="Calibri"/>
              <a:sym typeface="Calibri"/>
            </a:endParaRPr>
          </a:p>
          <a:p>
            <a:pPr indent="-323850" lvl="2" marL="342900" marR="0" rtl="0" algn="l">
              <a:lnSpc>
                <a:spcPct val="115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Office discipline and/or classroom minor incidents </a:t>
            </a:r>
            <a:endParaRPr b="0" i="0" sz="2000" u="none" cap="none" strike="noStrike">
              <a:solidFill>
                <a:srgbClr val="000000"/>
              </a:solidFill>
              <a:latin typeface="Calibri"/>
              <a:ea typeface="Calibri"/>
              <a:cs typeface="Calibri"/>
              <a:sym typeface="Calibri"/>
            </a:endParaRPr>
          </a:p>
          <a:p>
            <a:pPr indent="-323850" lvl="2" marL="342900" marR="0" rtl="0" algn="l">
              <a:lnSpc>
                <a:spcPct val="115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List of strategies teacher has used to address the problem behaviors and how successful they have been </a:t>
            </a:r>
            <a:endParaRPr b="0" i="0" sz="2000" u="none" cap="none" strike="noStrike">
              <a:solidFill>
                <a:srgbClr val="000000"/>
              </a:solidFill>
              <a:latin typeface="Calibri"/>
              <a:ea typeface="Calibri"/>
              <a:cs typeface="Calibri"/>
              <a:sym typeface="Calibri"/>
            </a:endParaRPr>
          </a:p>
          <a:p>
            <a:pPr indent="-323850" lvl="2" marL="342900" marR="0" rtl="0" algn="l">
              <a:lnSpc>
                <a:spcPct val="115000"/>
              </a:lnSpc>
              <a:spcBef>
                <a:spcPts val="0"/>
              </a:spcBef>
              <a:spcAft>
                <a:spcPts val="0"/>
              </a:spcAft>
              <a:buClr>
                <a:srgbClr val="000000"/>
              </a:buClr>
              <a:buSzPts val="2000"/>
              <a:buFont typeface="Calibri"/>
              <a:buChar char="•"/>
            </a:pPr>
            <a:r>
              <a:rPr b="0" i="0" lang="en-US" sz="2000" u="none" cap="none" strike="noStrike">
                <a:solidFill>
                  <a:srgbClr val="000000"/>
                </a:solidFill>
                <a:latin typeface="Calibri"/>
                <a:ea typeface="Calibri"/>
                <a:cs typeface="Calibri"/>
                <a:sym typeface="Calibri"/>
              </a:rPr>
              <a:t>Teacher perceptions regarding acquisition or performance deficits </a:t>
            </a:r>
            <a:endParaRPr b="0" i="0" sz="2000" u="none" cap="none" strike="noStrike">
              <a:solidFill>
                <a:srgbClr val="000000"/>
              </a:solidFill>
              <a:latin typeface="Calibri"/>
              <a:ea typeface="Calibri"/>
              <a:cs typeface="Calibri"/>
              <a:sym typeface="Calibri"/>
            </a:endParaRPr>
          </a:p>
        </p:txBody>
      </p:sp>
      <p:sp>
        <p:nvSpPr>
          <p:cNvPr id="250" name="Google Shape;250;p56"/>
          <p:cNvSpPr txBox="1"/>
          <p:nvPr/>
        </p:nvSpPr>
        <p:spPr>
          <a:xfrm>
            <a:off x="236025" y="4950800"/>
            <a:ext cx="7525200" cy="169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200" u="none" cap="none" strike="noStrike">
                <a:solidFill>
                  <a:srgbClr val="000000"/>
                </a:solidFill>
                <a:latin typeface="Calibri"/>
                <a:ea typeface="Calibri"/>
                <a:cs typeface="Calibri"/>
                <a:sym typeface="Calibri"/>
              </a:rPr>
              <a:t>If no,</a:t>
            </a:r>
            <a:r>
              <a:rPr b="0" i="0" lang="en-US" sz="2200" u="none" cap="none" strike="noStrike">
                <a:solidFill>
                  <a:srgbClr val="000000"/>
                </a:solidFill>
                <a:latin typeface="Calibri"/>
                <a:ea typeface="Calibri"/>
                <a:cs typeface="Calibri"/>
                <a:sym typeface="Calibri"/>
              </a:rPr>
              <a:t>  </a:t>
            </a:r>
            <a:endParaRPr b="0" i="0" sz="2200" u="none" cap="none" strike="noStrike">
              <a:solidFill>
                <a:srgbClr val="000000"/>
              </a:solidFill>
              <a:latin typeface="Calibri"/>
              <a:ea typeface="Calibri"/>
              <a:cs typeface="Calibri"/>
              <a:sym typeface="Calibri"/>
            </a:endParaRPr>
          </a:p>
          <a:p>
            <a:pPr indent="-355600" lvl="0" marL="457200" marR="0" rtl="0" algn="l">
              <a:lnSpc>
                <a:spcPct val="100000"/>
              </a:lnSpc>
              <a:spcBef>
                <a:spcPts val="0"/>
              </a:spcBef>
              <a:spcAft>
                <a:spcPts val="0"/>
              </a:spcAft>
              <a:buClr>
                <a:srgbClr val="000000"/>
              </a:buClr>
              <a:buSzPts val="2000"/>
              <a:buFont typeface="Calibri"/>
              <a:buChar char="●"/>
            </a:pPr>
            <a:r>
              <a:rPr lang="en-US" sz="2000">
                <a:latin typeface="Calibri"/>
                <a:ea typeface="Calibri"/>
                <a:cs typeface="Calibri"/>
                <a:sym typeface="Calibri"/>
              </a:rPr>
              <a:t>R</a:t>
            </a:r>
            <a:r>
              <a:rPr b="0" i="0" lang="en-US" sz="2000" u="none" cap="none" strike="noStrike">
                <a:solidFill>
                  <a:srgbClr val="000000"/>
                </a:solidFill>
                <a:latin typeface="Calibri"/>
                <a:ea typeface="Calibri"/>
                <a:cs typeface="Calibri"/>
                <a:sym typeface="Calibri"/>
              </a:rPr>
              <a:t>eview the ex</a:t>
            </a:r>
            <a:r>
              <a:rPr lang="en-US" sz="2000">
                <a:latin typeface="Calibri"/>
                <a:ea typeface="Calibri"/>
                <a:cs typeface="Calibri"/>
                <a:sym typeface="Calibri"/>
              </a:rPr>
              <a:t>ample </a:t>
            </a:r>
            <a:r>
              <a:rPr b="0" i="0" lang="en-US" sz="2000" u="none" cap="none" strike="noStrike">
                <a:solidFill>
                  <a:srgbClr val="000000"/>
                </a:solidFill>
                <a:latin typeface="Calibri"/>
                <a:ea typeface="Calibri"/>
                <a:cs typeface="Calibri"/>
                <a:sym typeface="Calibri"/>
              </a:rPr>
              <a:t>provided</a:t>
            </a:r>
            <a:endParaRPr b="0" i="0" sz="2000" u="none" cap="none" strike="noStrike">
              <a:solidFill>
                <a:srgbClr val="000000"/>
              </a:solidFill>
              <a:latin typeface="Calibri"/>
              <a:ea typeface="Calibri"/>
              <a:cs typeface="Calibri"/>
              <a:sym typeface="Calibri"/>
            </a:endParaRPr>
          </a:p>
          <a:p>
            <a:pPr indent="-355600" lvl="0" marL="457200" marR="0" rtl="0" algn="l">
              <a:lnSpc>
                <a:spcPct val="100000"/>
              </a:lnSpc>
              <a:spcBef>
                <a:spcPts val="0"/>
              </a:spcBef>
              <a:spcAft>
                <a:spcPts val="0"/>
              </a:spcAft>
              <a:buClr>
                <a:srgbClr val="000000"/>
              </a:buClr>
              <a:buSzPts val="2000"/>
              <a:buFont typeface="Calibri"/>
              <a:buChar char="●"/>
            </a:pPr>
            <a:r>
              <a:rPr lang="en-US" sz="2000">
                <a:latin typeface="Calibri"/>
                <a:ea typeface="Calibri"/>
                <a:cs typeface="Calibri"/>
                <a:sym typeface="Calibri"/>
              </a:rPr>
              <a:t>C</a:t>
            </a:r>
            <a:r>
              <a:rPr b="0" i="0" lang="en-US" sz="2000" u="none" cap="none" strike="noStrike">
                <a:solidFill>
                  <a:srgbClr val="000000"/>
                </a:solidFill>
                <a:latin typeface="Calibri"/>
                <a:ea typeface="Calibri"/>
                <a:cs typeface="Calibri"/>
                <a:sym typeface="Calibri"/>
              </a:rPr>
              <a:t>reate your own</a:t>
            </a:r>
            <a:endParaRPr b="0" i="0" sz="2000" u="none" cap="none" strike="noStrike">
              <a:solidFill>
                <a:srgbClr val="000000"/>
              </a:solidFill>
              <a:latin typeface="Calibri"/>
              <a:ea typeface="Calibri"/>
              <a:cs typeface="Calibri"/>
              <a:sym typeface="Calibri"/>
            </a:endParaRPr>
          </a:p>
          <a:p>
            <a:pPr indent="0" lvl="1" marL="5080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1" marL="5080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57"/>
          <p:cNvSpPr txBox="1"/>
          <p:nvPr>
            <p:ph type="title"/>
          </p:nvPr>
        </p:nvSpPr>
        <p:spPr>
          <a:xfrm>
            <a:off x="1045941" y="2453812"/>
            <a:ext cx="10363200" cy="868228"/>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9E47"/>
              </a:buClr>
              <a:buSzPts val="4000"/>
              <a:buFont typeface="Calibri"/>
              <a:buNone/>
            </a:pPr>
            <a:r>
              <a:rPr lang="en-US"/>
              <a:t>Universal Screener</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descr="A clock with a blurry image of people walking&#10;&#10;Description automatically generated" id="260" name="Google Shape;260;p58"/>
          <p:cNvPicPr preferRelativeResize="0"/>
          <p:nvPr/>
        </p:nvPicPr>
        <p:blipFill rotWithShape="1">
          <a:blip r:embed="rId3">
            <a:alphaModFix amt="35000"/>
          </a:blip>
          <a:srcRect b="0" l="0" r="0" t="0"/>
          <a:stretch/>
        </p:blipFill>
        <p:spPr>
          <a:xfrm>
            <a:off x="0" y="0"/>
            <a:ext cx="12192000" cy="6322828"/>
          </a:xfrm>
          <a:prstGeom prst="rect">
            <a:avLst/>
          </a:prstGeom>
          <a:noFill/>
          <a:ln>
            <a:noFill/>
          </a:ln>
        </p:spPr>
      </p:pic>
      <p:pic>
        <p:nvPicPr>
          <p:cNvPr descr="A clock with a blurry image of people walking. Header says: Purpose of Universal Screening. Statement: One important goal is to “catch” students before academic and/or behavioral challenges become severe. &#10;" id="261" name="Google Shape;261;p58"/>
          <p:cNvPicPr preferRelativeResize="0"/>
          <p:nvPr/>
        </p:nvPicPr>
        <p:blipFill>
          <a:blip r:embed="rId3">
            <a:alphaModFix/>
          </a:blip>
          <a:stretch>
            <a:fillRect/>
          </a:stretch>
        </p:blipFill>
        <p:spPr>
          <a:xfrm>
            <a:off x="0" y="-908050"/>
            <a:ext cx="12192000" cy="7230873"/>
          </a:xfrm>
          <a:prstGeom prst="rect">
            <a:avLst/>
          </a:prstGeom>
          <a:noFill/>
          <a:ln>
            <a:noFill/>
          </a:ln>
        </p:spPr>
      </p:pic>
      <p:sp>
        <p:nvSpPr>
          <p:cNvPr id="262" name="Google Shape;262;p58"/>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Purpose of Universal Screening</a:t>
            </a:r>
            <a:endParaRPr/>
          </a:p>
        </p:txBody>
      </p:sp>
      <p:sp>
        <p:nvSpPr>
          <p:cNvPr id="263" name="Google Shape;263;p58"/>
          <p:cNvSpPr txBox="1"/>
          <p:nvPr>
            <p:ph idx="1" type="body"/>
          </p:nvPr>
        </p:nvSpPr>
        <p:spPr>
          <a:xfrm>
            <a:off x="1020726" y="1600094"/>
            <a:ext cx="10100929" cy="3290883"/>
          </a:xfrm>
          <a:prstGeom prst="rect">
            <a:avLst/>
          </a:prstGeom>
          <a:noFill/>
          <a:ln>
            <a:noFill/>
          </a:ln>
        </p:spPr>
        <p:txBody>
          <a:bodyPr anchorCtr="0" anchor="ctr" bIns="91425" lIns="91425" spcFirstLastPara="1" rIns="91425" wrap="square" tIns="91425">
            <a:noAutofit/>
          </a:bodyPr>
          <a:lstStyle/>
          <a:p>
            <a:pPr indent="0" lvl="0" marL="228600" rtl="0" algn="ctr">
              <a:lnSpc>
                <a:spcPct val="100000"/>
              </a:lnSpc>
              <a:spcBef>
                <a:spcPts val="640"/>
              </a:spcBef>
              <a:spcAft>
                <a:spcPts val="0"/>
              </a:spcAft>
              <a:buSzPts val="3200"/>
              <a:buNone/>
            </a:pPr>
            <a:r>
              <a:rPr lang="en-US"/>
              <a:t>One important goal is to “catch” students before academic and/or behavioral challenges become severe.  </a:t>
            </a:r>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Working Agreements</a:t>
            </a:r>
            <a:endParaRPr/>
          </a:p>
        </p:txBody>
      </p:sp>
      <p:sp>
        <p:nvSpPr>
          <p:cNvPr id="80" name="Google Shape;80;p5"/>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rmAutofit fontScale="92500" lnSpcReduction="20000"/>
          </a:bodyPr>
          <a:lstStyle/>
          <a:p>
            <a:pPr indent="-139700" lvl="0" marL="342900" rtl="0" algn="l">
              <a:lnSpc>
                <a:spcPct val="100000"/>
              </a:lnSpc>
              <a:spcBef>
                <a:spcPts val="0"/>
              </a:spcBef>
              <a:spcAft>
                <a:spcPts val="0"/>
              </a:spcAft>
              <a:buSzPct val="75000"/>
              <a:buNone/>
            </a:pPr>
            <a:r>
              <a:rPr b="1" lang="en-US">
                <a:latin typeface="Arial"/>
                <a:ea typeface="Arial"/>
                <a:cs typeface="Arial"/>
                <a:sym typeface="Arial"/>
              </a:rPr>
              <a:t>Be Respectful</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Be an active listener—open to new ideas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Use notes for side bar conversations</a:t>
            </a:r>
            <a:endParaRPr>
              <a:latin typeface="Arial"/>
              <a:ea typeface="Arial"/>
              <a:cs typeface="Arial"/>
              <a:sym typeface="Arial"/>
            </a:endParaRPr>
          </a:p>
          <a:p>
            <a:pPr indent="0" lvl="0" marL="342900" rtl="0" algn="l">
              <a:lnSpc>
                <a:spcPct val="100000"/>
              </a:lnSpc>
              <a:spcBef>
                <a:spcPts val="640"/>
              </a:spcBef>
              <a:spcAft>
                <a:spcPts val="0"/>
              </a:spcAft>
              <a:buSzPts val="3200"/>
              <a:buNone/>
            </a:pPr>
            <a:r>
              <a:t/>
            </a:r>
            <a:endParaRPr sz="850">
              <a:latin typeface="Arial"/>
              <a:ea typeface="Arial"/>
              <a:cs typeface="Arial"/>
              <a:sym typeface="Arial"/>
            </a:endParaRPr>
          </a:p>
          <a:p>
            <a:pPr indent="-139700" lvl="0" marL="342900" rtl="0" algn="l">
              <a:lnSpc>
                <a:spcPct val="100000"/>
              </a:lnSpc>
              <a:spcBef>
                <a:spcPts val="640"/>
              </a:spcBef>
              <a:spcAft>
                <a:spcPts val="0"/>
              </a:spcAft>
              <a:buSzPct val="75000"/>
              <a:buNone/>
            </a:pPr>
            <a:r>
              <a:rPr b="1" lang="en-US">
                <a:latin typeface="Arial"/>
                <a:ea typeface="Arial"/>
                <a:cs typeface="Arial"/>
                <a:sym typeface="Arial"/>
              </a:rPr>
              <a:t>Be Responsible</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Be on time for sessions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Silence cell phones—reply appropriately</a:t>
            </a:r>
            <a:endParaRPr>
              <a:latin typeface="Arial"/>
              <a:ea typeface="Arial"/>
              <a:cs typeface="Arial"/>
              <a:sym typeface="Arial"/>
            </a:endParaRPr>
          </a:p>
          <a:p>
            <a:pPr indent="0" lvl="0" marL="342900" rtl="0" algn="l">
              <a:lnSpc>
                <a:spcPct val="100000"/>
              </a:lnSpc>
              <a:spcBef>
                <a:spcPts val="640"/>
              </a:spcBef>
              <a:spcAft>
                <a:spcPts val="0"/>
              </a:spcAft>
              <a:buSzPct val="384384"/>
              <a:buNone/>
            </a:pPr>
            <a:r>
              <a:t/>
            </a:r>
            <a:endParaRPr sz="900">
              <a:latin typeface="Arial"/>
              <a:ea typeface="Arial"/>
              <a:cs typeface="Arial"/>
              <a:sym typeface="Arial"/>
            </a:endParaRPr>
          </a:p>
          <a:p>
            <a:pPr indent="-139700" lvl="0" marL="342900" rtl="0" algn="l">
              <a:lnSpc>
                <a:spcPct val="100000"/>
              </a:lnSpc>
              <a:spcBef>
                <a:spcPts val="640"/>
              </a:spcBef>
              <a:spcAft>
                <a:spcPts val="0"/>
              </a:spcAft>
              <a:buSzPct val="75000"/>
              <a:buNone/>
            </a:pPr>
            <a:r>
              <a:rPr b="1" lang="en-US">
                <a:latin typeface="Arial"/>
                <a:ea typeface="Arial"/>
                <a:cs typeface="Arial"/>
                <a:sym typeface="Arial"/>
              </a:rPr>
              <a:t>Be a Problem Solver</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Follow the decision-making process</a:t>
            </a:r>
            <a:endParaRPr/>
          </a:p>
          <a:p>
            <a:pPr indent="-187960" lvl="0" marL="342900" rtl="0" algn="l">
              <a:lnSpc>
                <a:spcPct val="100000"/>
              </a:lnSpc>
              <a:spcBef>
                <a:spcPts val="640"/>
              </a:spcBef>
              <a:spcAft>
                <a:spcPts val="0"/>
              </a:spcAft>
              <a:buSzPct val="100000"/>
              <a:buChar char="•"/>
            </a:pPr>
            <a:r>
              <a:rPr lang="en-US">
                <a:latin typeface="Arial"/>
                <a:ea typeface="Arial"/>
                <a:cs typeface="Arial"/>
                <a:sym typeface="Arial"/>
              </a:rPr>
              <a:t> Work toward consensus and support decisions of the group</a:t>
            </a:r>
            <a:endParaRPr>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59"/>
          <p:cNvSpPr txBox="1"/>
          <p:nvPr>
            <p:ph type="title"/>
          </p:nvPr>
        </p:nvSpPr>
        <p:spPr>
          <a:xfrm>
            <a:off x="609599" y="13647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Standardized Screening –</a:t>
            </a:r>
            <a:br>
              <a:rPr lang="en-US"/>
            </a:br>
            <a:r>
              <a:rPr lang="en-US"/>
              <a:t>Instrument Advantages</a:t>
            </a:r>
            <a:endParaRPr/>
          </a:p>
        </p:txBody>
      </p:sp>
      <p:pic>
        <p:nvPicPr>
          <p:cNvPr descr="A group of people posing for a photo. They look excited and celebratory.&#10;&#10;&#10;" id="269" name="Google Shape;269;p59"/>
          <p:cNvPicPr preferRelativeResize="0"/>
          <p:nvPr/>
        </p:nvPicPr>
        <p:blipFill rotWithShape="1">
          <a:blip r:embed="rId3">
            <a:alphaModFix/>
          </a:blip>
          <a:srcRect b="44466" l="0" r="0" t="0"/>
          <a:stretch/>
        </p:blipFill>
        <p:spPr>
          <a:xfrm>
            <a:off x="0" y="1399100"/>
            <a:ext cx="12192000" cy="488867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6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Standardized Screening Instrument</a:t>
            </a:r>
            <a:endParaRPr/>
          </a:p>
          <a:p>
            <a:pPr indent="0" lvl="0" marL="0" marR="0" rtl="0" algn="ctr">
              <a:lnSpc>
                <a:spcPct val="100000"/>
              </a:lnSpc>
              <a:spcBef>
                <a:spcPts val="0"/>
              </a:spcBef>
              <a:spcAft>
                <a:spcPts val="0"/>
              </a:spcAft>
              <a:buClr>
                <a:schemeClr val="dk1"/>
              </a:buClr>
              <a:buSzPts val="4400"/>
              <a:buFont typeface="Calibri"/>
              <a:buNone/>
            </a:pPr>
            <a:r>
              <a:rPr lang="en-US"/>
              <a:t>Possible Concerns</a:t>
            </a:r>
            <a:endParaRPr/>
          </a:p>
        </p:txBody>
      </p:sp>
      <p:sp>
        <p:nvSpPr>
          <p:cNvPr id="275" name="Google Shape;275;p60"/>
          <p:cNvSpPr txBox="1"/>
          <p:nvPr>
            <p:ph idx="1" type="body"/>
          </p:nvPr>
        </p:nvSpPr>
        <p:spPr>
          <a:xfrm>
            <a:off x="434325" y="1806027"/>
            <a:ext cx="10972800" cy="3868800"/>
          </a:xfrm>
          <a:prstGeom prst="rect">
            <a:avLst/>
          </a:prstGeom>
          <a:noFill/>
          <a:ln>
            <a:noFill/>
          </a:ln>
        </p:spPr>
        <p:txBody>
          <a:bodyPr anchorCtr="0" anchor="t" bIns="91425" lIns="91425" spcFirstLastPara="1" rIns="91425" wrap="square" tIns="91425">
            <a:noAutofit/>
          </a:bodyPr>
          <a:lstStyle/>
          <a:p>
            <a:pPr indent="-431800" lvl="0" marL="457200" rtl="0" algn="l">
              <a:lnSpc>
                <a:spcPct val="100000"/>
              </a:lnSpc>
              <a:spcBef>
                <a:spcPts val="640"/>
              </a:spcBef>
              <a:spcAft>
                <a:spcPts val="0"/>
              </a:spcAft>
              <a:buSzPts val="3200"/>
              <a:buChar char="•"/>
            </a:pPr>
            <a:r>
              <a:rPr lang="en-US"/>
              <a:t>Schools tend to be a reactive rather than proactive with respect to behavior. </a:t>
            </a:r>
            <a:endParaRPr/>
          </a:p>
          <a:p>
            <a:pPr indent="-431800" lvl="0" marL="457200" rtl="0" algn="l">
              <a:lnSpc>
                <a:spcPct val="100000"/>
              </a:lnSpc>
              <a:spcBef>
                <a:spcPts val="640"/>
              </a:spcBef>
              <a:spcAft>
                <a:spcPts val="0"/>
              </a:spcAft>
              <a:buSzPts val="3200"/>
              <a:buChar char="•"/>
            </a:pPr>
            <a:r>
              <a:rPr lang="en-US"/>
              <a:t>Concern about profiling/stigmatizing. </a:t>
            </a:r>
            <a:endParaRPr/>
          </a:p>
          <a:p>
            <a:pPr indent="-431800" lvl="0" marL="457200" rtl="0" algn="l">
              <a:lnSpc>
                <a:spcPct val="100000"/>
              </a:lnSpc>
              <a:spcBef>
                <a:spcPts val="640"/>
              </a:spcBef>
              <a:spcAft>
                <a:spcPts val="0"/>
              </a:spcAft>
              <a:buSzPts val="3200"/>
              <a:buChar char="•"/>
            </a:pPr>
            <a:r>
              <a:rPr lang="en-US"/>
              <a:t>Fear of costs and potential to identify large number of at-risk students, thereby a need for additional support.</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61"/>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sz="4000"/>
              <a:t>Determination of Need for a Universal Screener</a:t>
            </a:r>
            <a:endParaRPr sz="4000"/>
          </a:p>
        </p:txBody>
      </p:sp>
      <p:pic>
        <p:nvPicPr>
          <p:cNvPr descr="A hand writing with a red marker listing Priorities: 1, 2, 3&#10;" id="281" name="Google Shape;281;p61"/>
          <p:cNvPicPr preferRelativeResize="0"/>
          <p:nvPr/>
        </p:nvPicPr>
        <p:blipFill rotWithShape="1">
          <a:blip r:embed="rId3">
            <a:alphaModFix/>
          </a:blip>
          <a:srcRect b="0" l="0" r="0" t="0"/>
          <a:stretch/>
        </p:blipFill>
        <p:spPr>
          <a:xfrm>
            <a:off x="2209801" y="1109558"/>
            <a:ext cx="7772400" cy="5181602"/>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63"/>
          <p:cNvSpPr txBox="1"/>
          <p:nvPr>
            <p:ph type="title"/>
          </p:nvPr>
        </p:nvSpPr>
        <p:spPr>
          <a:xfrm>
            <a:off x="1962510" y="491685"/>
            <a:ext cx="9818009" cy="925952"/>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Optional: </a:t>
            </a:r>
            <a:r>
              <a:rPr i="1" lang="en-US"/>
              <a:t>Universal Screening </a:t>
            </a:r>
            <a:endParaRPr i="1"/>
          </a:p>
        </p:txBody>
      </p:sp>
      <p:graphicFrame>
        <p:nvGraphicFramePr>
          <p:cNvPr descr="Table with 6 columns titled in order&#10;Screener&#10;Population&#10;Feasibility / Usability &#10; Informant / Child Characteristics&#10;Time&#10;Psychometric Properties." id="287" name="Google Shape;287;p63"/>
          <p:cNvGraphicFramePr/>
          <p:nvPr/>
        </p:nvGraphicFramePr>
        <p:xfrm>
          <a:off x="1498534" y="2621413"/>
          <a:ext cx="3000000" cy="3000000"/>
        </p:xfrm>
        <a:graphic>
          <a:graphicData uri="http://schemas.openxmlformats.org/drawingml/2006/table">
            <a:tbl>
              <a:tblPr bandRow="1" firstRow="1">
                <a:noFill/>
                <a:tableStyleId>{682AB4EA-C994-4DC4-8BC1-D370B3B4CD60}</a:tableStyleId>
              </a:tblPr>
              <a:tblGrid>
                <a:gridCol w="1239025"/>
                <a:gridCol w="1281525"/>
                <a:gridCol w="2183325"/>
                <a:gridCol w="2192800"/>
                <a:gridCol w="765375"/>
                <a:gridCol w="1532900"/>
              </a:tblGrid>
              <a:tr h="759325">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Screener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Population</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Feasibility/Usability</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Informant/ Child Characteristics</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Time</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Psychometric Evidence</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60475">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1.</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60475">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2.</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60475">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3.</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60475">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4.</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460475">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5.</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cxnSp>
        <p:nvCxnSpPr>
          <p:cNvPr descr="Red arrow pointing to the column with Population. &#10;" id="288" name="Google Shape;288;p63"/>
          <p:cNvCxnSpPr/>
          <p:nvPr/>
        </p:nvCxnSpPr>
        <p:spPr>
          <a:xfrm>
            <a:off x="3381153" y="1807535"/>
            <a:ext cx="0" cy="813878"/>
          </a:xfrm>
          <a:prstGeom prst="straightConnector1">
            <a:avLst/>
          </a:prstGeom>
          <a:noFill/>
          <a:ln cap="flat" cmpd="sng" w="60325">
            <a:solidFill>
              <a:srgbClr val="FF0000"/>
            </a:solidFill>
            <a:prstDash val="solid"/>
            <a:round/>
            <a:headEnd len="sm" w="sm" type="none"/>
            <a:tailEnd len="med" w="med" type="triangle"/>
          </a:ln>
        </p:spPr>
      </p:cxnSp>
      <p:cxnSp>
        <p:nvCxnSpPr>
          <p:cNvPr descr="Red arrow pointing to the column with Feasibility/Usability.&#10;" id="289" name="Google Shape;289;p63"/>
          <p:cNvCxnSpPr/>
          <p:nvPr/>
        </p:nvCxnSpPr>
        <p:spPr>
          <a:xfrm>
            <a:off x="4958316" y="1807535"/>
            <a:ext cx="0" cy="813878"/>
          </a:xfrm>
          <a:prstGeom prst="straightConnector1">
            <a:avLst/>
          </a:prstGeom>
          <a:noFill/>
          <a:ln cap="flat" cmpd="sng" w="60325">
            <a:solidFill>
              <a:srgbClr val="FF0000"/>
            </a:solidFill>
            <a:prstDash val="solid"/>
            <a:round/>
            <a:headEnd len="sm" w="sm" type="none"/>
            <a:tailEnd len="med" w="med" type="triangle"/>
          </a:ln>
        </p:spPr>
      </p:cxnSp>
      <p:cxnSp>
        <p:nvCxnSpPr>
          <p:cNvPr descr="Red arrow pointing to the column with Informant/Child Characteristics.&#10;&#10;" id="290" name="Google Shape;290;p63"/>
          <p:cNvCxnSpPr/>
          <p:nvPr/>
        </p:nvCxnSpPr>
        <p:spPr>
          <a:xfrm>
            <a:off x="6723321" y="1807535"/>
            <a:ext cx="0" cy="813878"/>
          </a:xfrm>
          <a:prstGeom prst="straightConnector1">
            <a:avLst/>
          </a:prstGeom>
          <a:noFill/>
          <a:ln cap="flat" cmpd="sng" w="60325">
            <a:solidFill>
              <a:srgbClr val="FF0000"/>
            </a:solidFill>
            <a:prstDash val="solid"/>
            <a:round/>
            <a:headEnd len="sm" w="sm" type="none"/>
            <a:tailEnd len="med" w="med" type="triangle"/>
          </a:ln>
        </p:spPr>
      </p:cxnSp>
      <p:cxnSp>
        <p:nvCxnSpPr>
          <p:cNvPr descr="Red arrow pointing to the column with Time.&#10;&#10;" id="291" name="Google Shape;291;p63"/>
          <p:cNvCxnSpPr/>
          <p:nvPr/>
        </p:nvCxnSpPr>
        <p:spPr>
          <a:xfrm>
            <a:off x="8700977" y="1807535"/>
            <a:ext cx="0" cy="813878"/>
          </a:xfrm>
          <a:prstGeom prst="straightConnector1">
            <a:avLst/>
          </a:prstGeom>
          <a:noFill/>
          <a:ln cap="flat" cmpd="sng" w="60325">
            <a:solidFill>
              <a:srgbClr val="FF0000"/>
            </a:solidFill>
            <a:prstDash val="solid"/>
            <a:round/>
            <a:headEnd len="sm" w="sm" type="none"/>
            <a:tailEnd len="med" w="med" type="triangle"/>
          </a:ln>
        </p:spPr>
      </p:cxnSp>
      <p:cxnSp>
        <p:nvCxnSpPr>
          <p:cNvPr descr="Red arrow pointing to the column with Psychometric Evidence.&#10;" id="292" name="Google Shape;292;p63"/>
          <p:cNvCxnSpPr/>
          <p:nvPr/>
        </p:nvCxnSpPr>
        <p:spPr>
          <a:xfrm>
            <a:off x="9828027" y="1807535"/>
            <a:ext cx="0" cy="813878"/>
          </a:xfrm>
          <a:prstGeom prst="straightConnector1">
            <a:avLst/>
          </a:prstGeom>
          <a:noFill/>
          <a:ln cap="flat" cmpd="sng" w="60325">
            <a:solidFill>
              <a:srgbClr val="FF0000"/>
            </a:solidFill>
            <a:prstDash val="solid"/>
            <a:round/>
            <a:headEnd len="sm" w="sm" type="none"/>
            <a:tailEnd len="med" w="med" type="triangle"/>
          </a:ln>
        </p:spPr>
      </p:cxnSp>
      <p:pic>
        <p:nvPicPr>
          <p:cNvPr id="293" name="Google Shape;293;p63"/>
          <p:cNvPicPr preferRelativeResize="0"/>
          <p:nvPr/>
        </p:nvPicPr>
        <p:blipFill>
          <a:blip r:embed="rId3">
            <a:alphaModFix/>
          </a:blip>
          <a:stretch>
            <a:fillRect/>
          </a:stretch>
        </p:blipFill>
        <p:spPr>
          <a:xfrm>
            <a:off x="11313025" y="5976150"/>
            <a:ext cx="878975" cy="881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62"/>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Commonly Used Behavioral / Emotional </a:t>
            </a:r>
            <a:br>
              <a:rPr lang="en-US"/>
            </a:br>
            <a:r>
              <a:rPr lang="en-US"/>
              <a:t>Screening Instruments </a:t>
            </a:r>
            <a:endParaRPr/>
          </a:p>
        </p:txBody>
      </p:sp>
      <p:sp>
        <p:nvSpPr>
          <p:cNvPr id="299" name="Google Shape;299;p62"/>
          <p:cNvSpPr txBox="1"/>
          <p:nvPr/>
        </p:nvSpPr>
        <p:spPr>
          <a:xfrm>
            <a:off x="320842" y="1846903"/>
            <a:ext cx="11550300" cy="3138000"/>
          </a:xfrm>
          <a:prstGeom prst="rect">
            <a:avLst/>
          </a:prstGeom>
          <a:noFill/>
          <a:ln>
            <a:noFill/>
          </a:ln>
        </p:spPr>
        <p:txBody>
          <a:bodyPr anchorCtr="0" anchor="t" bIns="45700" lIns="91425" spcFirstLastPara="1" rIns="91425" wrap="square" tIns="45700">
            <a:spAutoFit/>
          </a:bodyPr>
          <a:lstStyle/>
          <a:p>
            <a:pPr indent="-228600" lvl="0" marL="379730" marR="0" rtl="0" algn="l">
              <a:lnSpc>
                <a:spcPct val="100000"/>
              </a:lnSpc>
              <a:spcBef>
                <a:spcPts val="0"/>
              </a:spcBef>
              <a:spcAft>
                <a:spcPts val="0"/>
              </a:spcAft>
              <a:buClr>
                <a:srgbClr val="000000"/>
              </a:buClr>
              <a:buSzPts val="1400"/>
              <a:buFont typeface="Arial"/>
              <a:buChar char="•"/>
            </a:pPr>
            <a:r>
              <a:rPr b="0" i="0" lang="en-US" sz="2800" u="none" cap="none" strike="noStrike">
                <a:solidFill>
                  <a:srgbClr val="000000"/>
                </a:solidFill>
                <a:latin typeface="Calibri"/>
                <a:ea typeface="Calibri"/>
                <a:cs typeface="Calibri"/>
                <a:sym typeface="Calibri"/>
              </a:rPr>
              <a:t>Social, Academic, and Emotional Behavior Risk Screener (SAEBRS) </a:t>
            </a:r>
            <a:endParaRPr b="0" i="0" sz="2800" u="none" cap="none" strike="noStrike">
              <a:solidFill>
                <a:srgbClr val="000000"/>
              </a:solidFill>
              <a:latin typeface="Calibri"/>
              <a:ea typeface="Calibri"/>
              <a:cs typeface="Calibri"/>
              <a:sym typeface="Calibri"/>
            </a:endParaRPr>
          </a:p>
          <a:p>
            <a:pPr indent="-228600" lvl="0" marL="379730" marR="0" rtl="0" algn="l">
              <a:lnSpc>
                <a:spcPct val="100000"/>
              </a:lnSpc>
              <a:spcBef>
                <a:spcPts val="476"/>
              </a:spcBef>
              <a:spcAft>
                <a:spcPts val="0"/>
              </a:spcAft>
              <a:buClr>
                <a:srgbClr val="000000"/>
              </a:buClr>
              <a:buSzPts val="1400"/>
              <a:buFont typeface="Arial"/>
              <a:buChar char="•"/>
            </a:pPr>
            <a:r>
              <a:rPr b="0" i="0" lang="en-US" sz="2800" u="none" cap="none" strike="noStrike">
                <a:solidFill>
                  <a:srgbClr val="000000"/>
                </a:solidFill>
                <a:latin typeface="Calibri"/>
                <a:ea typeface="Calibri"/>
                <a:cs typeface="Calibri"/>
                <a:sym typeface="Calibri"/>
              </a:rPr>
              <a:t>Strengths and Difficulties Questionnaire (SDQ) </a:t>
            </a:r>
            <a:endParaRPr b="0" i="0" sz="2800" u="none" cap="none" strike="noStrike">
              <a:solidFill>
                <a:srgbClr val="000000"/>
              </a:solidFill>
              <a:latin typeface="Calibri"/>
              <a:ea typeface="Calibri"/>
              <a:cs typeface="Calibri"/>
              <a:sym typeface="Calibri"/>
            </a:endParaRPr>
          </a:p>
          <a:p>
            <a:pPr indent="-228600" lvl="0" marL="379730" marR="0" rtl="0" algn="l">
              <a:lnSpc>
                <a:spcPct val="100000"/>
              </a:lnSpc>
              <a:spcBef>
                <a:spcPts val="476"/>
              </a:spcBef>
              <a:spcAft>
                <a:spcPts val="0"/>
              </a:spcAft>
              <a:buClr>
                <a:srgbClr val="000000"/>
              </a:buClr>
              <a:buSzPts val="1400"/>
              <a:buFont typeface="Arial"/>
              <a:buChar char="•"/>
            </a:pPr>
            <a:r>
              <a:rPr b="0" i="0" lang="en-US" sz="2800" u="none" cap="none" strike="noStrike">
                <a:solidFill>
                  <a:srgbClr val="000000"/>
                </a:solidFill>
                <a:latin typeface="Calibri"/>
                <a:ea typeface="Calibri"/>
                <a:cs typeface="Calibri"/>
                <a:sym typeface="Calibri"/>
              </a:rPr>
              <a:t>Behavioral and Emotional Screening (BESS) </a:t>
            </a:r>
            <a:endParaRPr b="0" i="0" sz="2800" u="none" cap="none" strike="noStrike">
              <a:solidFill>
                <a:srgbClr val="000000"/>
              </a:solidFill>
              <a:latin typeface="Calibri"/>
              <a:ea typeface="Calibri"/>
              <a:cs typeface="Calibri"/>
              <a:sym typeface="Calibri"/>
            </a:endParaRPr>
          </a:p>
          <a:p>
            <a:pPr indent="-228600" lvl="0" marL="379730" marR="0" rtl="0" algn="l">
              <a:lnSpc>
                <a:spcPct val="100000"/>
              </a:lnSpc>
              <a:spcBef>
                <a:spcPts val="476"/>
              </a:spcBef>
              <a:spcAft>
                <a:spcPts val="0"/>
              </a:spcAft>
              <a:buClr>
                <a:srgbClr val="000000"/>
              </a:buClr>
              <a:buSzPts val="1400"/>
              <a:buFont typeface="Arial"/>
              <a:buChar char="•"/>
            </a:pPr>
            <a:r>
              <a:rPr b="0" i="0" lang="en-US" sz="2800" u="none" cap="none" strike="noStrike">
                <a:solidFill>
                  <a:srgbClr val="000000"/>
                </a:solidFill>
                <a:latin typeface="Calibri"/>
                <a:ea typeface="Calibri"/>
                <a:cs typeface="Calibri"/>
                <a:sym typeface="Calibri"/>
              </a:rPr>
              <a:t>Student Risk Screening Scale - Internalizing and Externalizing (SRSS)</a:t>
            </a:r>
            <a:endParaRPr b="0" i="0" sz="1400" u="none" cap="none" strike="noStrike">
              <a:solidFill>
                <a:srgbClr val="000000"/>
              </a:solidFill>
              <a:latin typeface="Arial"/>
              <a:ea typeface="Arial"/>
              <a:cs typeface="Arial"/>
              <a:sym typeface="Arial"/>
            </a:endParaRPr>
          </a:p>
          <a:p>
            <a:pPr indent="0" lvl="0" marL="151130" marR="0" rtl="0" algn="l">
              <a:lnSpc>
                <a:spcPct val="100000"/>
              </a:lnSpc>
              <a:spcBef>
                <a:spcPts val="476"/>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a:p>
            <a:pPr indent="0" lvl="0" marL="342900" marR="0" rtl="0" algn="l">
              <a:lnSpc>
                <a:spcPct val="100000"/>
              </a:lnSpc>
              <a:spcBef>
                <a:spcPts val="0"/>
              </a:spcBef>
              <a:spcAft>
                <a:spcPts val="0"/>
              </a:spcAft>
              <a:buClr>
                <a:srgbClr val="000000"/>
              </a:buClr>
              <a:buSzPts val="3200"/>
              <a:buFont typeface="Arial"/>
              <a:buNone/>
            </a:pPr>
            <a:r>
              <a:rPr i="1" lang="en-US" sz="2800" u="sng">
                <a:solidFill>
                  <a:schemeClr val="hlink"/>
                </a:solidFill>
                <a:latin typeface="Calibri"/>
                <a:ea typeface="Calibri"/>
                <a:cs typeface="Calibri"/>
                <a:sym typeface="Calibri"/>
                <a:hlinkClick r:id="rId3"/>
              </a:rPr>
              <a:t>Mental Health, Social Emotional, and Behavioral Screening and Evaluation Compendium</a:t>
            </a:r>
            <a:r>
              <a:rPr b="0" i="1" lang="en-US" sz="2800" u="none" cap="none" strike="noStrike">
                <a:solidFill>
                  <a:srgbClr val="000000"/>
                </a:solidFill>
                <a:latin typeface="Calibri"/>
                <a:ea typeface="Calibri"/>
                <a:cs typeface="Calibri"/>
                <a:sym typeface="Calibri"/>
              </a:rPr>
              <a:t> </a:t>
            </a:r>
            <a:r>
              <a:rPr b="0" i="0" lang="en-US" sz="2800" u="none" cap="none" strike="noStrike">
                <a:solidFill>
                  <a:srgbClr val="000000"/>
                </a:solidFill>
                <a:latin typeface="Calibri"/>
                <a:ea typeface="Calibri"/>
                <a:cs typeface="Calibri"/>
                <a:sym typeface="Calibri"/>
              </a:rPr>
              <a:t>provides a comparison of no cost and at cost screeners.  </a:t>
            </a:r>
            <a:endParaRPr b="0" i="0" sz="1400" u="none" cap="none" strike="noStrike">
              <a:solidFill>
                <a:srgbClr val="000000"/>
              </a:solidFill>
              <a:latin typeface="Arial"/>
              <a:ea typeface="Arial"/>
              <a:cs typeface="Arial"/>
              <a:sym typeface="Arial"/>
            </a:endParaRPr>
          </a:p>
        </p:txBody>
      </p:sp>
      <p:pic>
        <p:nvPicPr>
          <p:cNvPr id="300" name="Google Shape;300;p62"/>
          <p:cNvPicPr preferRelativeResize="0"/>
          <p:nvPr/>
        </p:nvPicPr>
        <p:blipFill>
          <a:blip r:embed="rId4">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3"/>
          <p:cNvSpPr txBox="1"/>
          <p:nvPr>
            <p:ph type="title"/>
          </p:nvPr>
        </p:nvSpPr>
        <p:spPr>
          <a:xfrm>
            <a:off x="1918469" y="713857"/>
            <a:ext cx="9818009" cy="925952"/>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Pause &amp; Reflect: What systems need to be in place?</a:t>
            </a:r>
            <a:endParaRPr/>
          </a:p>
        </p:txBody>
      </p:sp>
      <p:sp>
        <p:nvSpPr>
          <p:cNvPr id="306" name="Google Shape;306;p3"/>
          <p:cNvSpPr txBox="1"/>
          <p:nvPr>
            <p:ph idx="1" type="body"/>
          </p:nvPr>
        </p:nvSpPr>
        <p:spPr>
          <a:xfrm>
            <a:off x="609600" y="2054908"/>
            <a:ext cx="10972800" cy="45261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640"/>
              </a:spcBef>
              <a:spcAft>
                <a:spcPts val="0"/>
              </a:spcAft>
              <a:buNone/>
            </a:pPr>
            <a:r>
              <a:rPr lang="en-US">
                <a:solidFill>
                  <a:schemeClr val="dk1"/>
                </a:solidFill>
              </a:rPr>
              <a:t>Use the </a:t>
            </a:r>
            <a:r>
              <a:rPr b="1" i="1" lang="en-US">
                <a:solidFill>
                  <a:schemeClr val="dk1"/>
                </a:solidFill>
              </a:rPr>
              <a:t>Universal Screening Systems Considerations</a:t>
            </a:r>
            <a:r>
              <a:rPr lang="en-US">
                <a:solidFill>
                  <a:schemeClr val="dk1"/>
                </a:solidFill>
              </a:rPr>
              <a:t> Handout to </a:t>
            </a:r>
            <a:r>
              <a:rPr lang="en-US">
                <a:solidFill>
                  <a:schemeClr val="dk1"/>
                </a:solidFill>
              </a:rPr>
              <a:t>Assess systems needs for implementing universal screeners</a:t>
            </a:r>
            <a:endParaRPr>
              <a:solidFill>
                <a:schemeClr val="dk1"/>
              </a:solidFill>
            </a:endParaRPr>
          </a:p>
          <a:p>
            <a:pPr indent="-457200" lvl="0" marL="685800" rtl="0" algn="l">
              <a:lnSpc>
                <a:spcPct val="100000"/>
              </a:lnSpc>
              <a:spcBef>
                <a:spcPts val="640"/>
              </a:spcBef>
              <a:spcAft>
                <a:spcPts val="0"/>
              </a:spcAft>
              <a:buSzPts val="3200"/>
              <a:buFont typeface="Arial"/>
              <a:buChar char="•"/>
            </a:pPr>
            <a:r>
              <a:rPr lang="en-US">
                <a:solidFill>
                  <a:schemeClr val="dk1"/>
                </a:solidFill>
              </a:rPr>
              <a:t>Purpose and Policy for Screening</a:t>
            </a:r>
            <a:endParaRPr/>
          </a:p>
          <a:p>
            <a:pPr indent="-457200" lvl="0" marL="685800" rtl="0" algn="l">
              <a:lnSpc>
                <a:spcPct val="100000"/>
              </a:lnSpc>
              <a:spcBef>
                <a:spcPts val="640"/>
              </a:spcBef>
              <a:spcAft>
                <a:spcPts val="0"/>
              </a:spcAft>
              <a:buSzPts val="3200"/>
              <a:buFont typeface="Arial"/>
              <a:buChar char="•"/>
            </a:pPr>
            <a:r>
              <a:rPr lang="en-US">
                <a:solidFill>
                  <a:schemeClr val="dk1"/>
                </a:solidFill>
              </a:rPr>
              <a:t>Procedures for Screening</a:t>
            </a:r>
            <a:endParaRPr/>
          </a:p>
          <a:p>
            <a:pPr indent="-457200" lvl="0" marL="685800" rtl="0" algn="l">
              <a:lnSpc>
                <a:spcPct val="100000"/>
              </a:lnSpc>
              <a:spcBef>
                <a:spcPts val="640"/>
              </a:spcBef>
              <a:spcAft>
                <a:spcPts val="0"/>
              </a:spcAft>
              <a:buSzPts val="3200"/>
              <a:buFont typeface="Arial"/>
              <a:buChar char="•"/>
            </a:pPr>
            <a:r>
              <a:rPr lang="en-US">
                <a:solidFill>
                  <a:schemeClr val="dk1"/>
                </a:solidFill>
              </a:rPr>
              <a:t>Availability of Supports</a:t>
            </a:r>
            <a:endParaRPr/>
          </a:p>
        </p:txBody>
      </p:sp>
      <p:pic>
        <p:nvPicPr>
          <p:cNvPr id="307" name="Google Shape;307;p3"/>
          <p:cNvPicPr preferRelativeResize="0"/>
          <p:nvPr/>
        </p:nvPicPr>
        <p:blipFill>
          <a:blip r:embed="rId3">
            <a:alphaModFix/>
          </a:blip>
          <a:stretch>
            <a:fillRect/>
          </a:stretch>
        </p:blipFill>
        <p:spPr>
          <a:xfrm>
            <a:off x="11313025" y="5976150"/>
            <a:ext cx="878975" cy="8818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66"/>
          <p:cNvSpPr txBox="1"/>
          <p:nvPr>
            <p:ph type="title"/>
          </p:nvPr>
        </p:nvSpPr>
        <p:spPr>
          <a:xfrm>
            <a:off x="1962510" y="491685"/>
            <a:ext cx="9818100" cy="926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Pause &amp; Reflect – Universal Screening</a:t>
            </a:r>
            <a:endParaRPr/>
          </a:p>
        </p:txBody>
      </p:sp>
      <p:sp>
        <p:nvSpPr>
          <p:cNvPr id="313" name="Google Shape;313;p66"/>
          <p:cNvSpPr txBox="1"/>
          <p:nvPr>
            <p:ph idx="1" type="body"/>
          </p:nvPr>
        </p:nvSpPr>
        <p:spPr>
          <a:xfrm>
            <a:off x="528083" y="1840215"/>
            <a:ext cx="11135833" cy="4526100"/>
          </a:xfrm>
          <a:prstGeom prst="rect">
            <a:avLst/>
          </a:prstGeom>
          <a:noFill/>
          <a:ln>
            <a:noFill/>
          </a:ln>
        </p:spPr>
        <p:txBody>
          <a:bodyPr anchorCtr="0" anchor="t" bIns="91425" lIns="91425" spcFirstLastPara="1" rIns="91425" wrap="square" tIns="91425">
            <a:noAutofit/>
          </a:bodyPr>
          <a:lstStyle/>
          <a:p>
            <a:pPr indent="-381000" lvl="0" marL="457200" rtl="0" algn="l">
              <a:spcBef>
                <a:spcPts val="640"/>
              </a:spcBef>
              <a:spcAft>
                <a:spcPts val="0"/>
              </a:spcAft>
              <a:buSzPts val="2400"/>
              <a:buChar char="•"/>
            </a:pPr>
            <a:r>
              <a:rPr lang="en-US" sz="2400"/>
              <a:t>What are common social emotional deficits that you are seeing across your setting?</a:t>
            </a:r>
            <a:endParaRPr sz="2400"/>
          </a:p>
          <a:p>
            <a:pPr indent="-381000" lvl="0" marL="457200" rtl="0" algn="l">
              <a:spcBef>
                <a:spcPts val="640"/>
              </a:spcBef>
              <a:spcAft>
                <a:spcPts val="0"/>
              </a:spcAft>
              <a:buSzPts val="2400"/>
              <a:buChar char="•"/>
            </a:pPr>
            <a:r>
              <a:rPr lang="en-US" sz="2400"/>
              <a:t>What screening do we currently do at our school (i.e., </a:t>
            </a:r>
            <a:r>
              <a:rPr lang="en-US" sz="2400"/>
              <a:t>academic</a:t>
            </a:r>
            <a:r>
              <a:rPr lang="en-US" sz="2400"/>
              <a:t>, behavioral)?</a:t>
            </a:r>
            <a:endParaRPr sz="2400"/>
          </a:p>
          <a:p>
            <a:pPr indent="-381000" lvl="0" marL="457200" rtl="0" algn="l">
              <a:spcBef>
                <a:spcPts val="640"/>
              </a:spcBef>
              <a:spcAft>
                <a:spcPts val="0"/>
              </a:spcAft>
              <a:buSzPts val="2400"/>
              <a:buChar char="•"/>
            </a:pPr>
            <a:r>
              <a:rPr lang="en-US" sz="2400"/>
              <a:t>Are we ready to add universal screening for behavior at this time?</a:t>
            </a:r>
            <a:endParaRPr sz="2400"/>
          </a:p>
          <a:p>
            <a:pPr indent="-381000" lvl="0" marL="457200" rtl="0" algn="l">
              <a:spcBef>
                <a:spcPts val="640"/>
              </a:spcBef>
              <a:spcAft>
                <a:spcPts val="0"/>
              </a:spcAft>
              <a:buSzPts val="2400"/>
              <a:buChar char="•"/>
            </a:pPr>
            <a:r>
              <a:rPr lang="en-US" sz="2400"/>
              <a:t>If yes…</a:t>
            </a:r>
            <a:endParaRPr sz="2400"/>
          </a:p>
          <a:p>
            <a:pPr indent="-368300" lvl="1" marL="914400" rtl="0" algn="l">
              <a:spcBef>
                <a:spcPts val="560"/>
              </a:spcBef>
              <a:spcAft>
                <a:spcPts val="0"/>
              </a:spcAft>
              <a:buSzPts val="2200"/>
              <a:buChar char="•"/>
            </a:pPr>
            <a:r>
              <a:rPr i="0" lang="en-US" sz="2200"/>
              <a:t>Use the </a:t>
            </a:r>
            <a:r>
              <a:rPr b="1" lang="en-US" sz="2200"/>
              <a:t>Screening Instruments At-a-Glance</a:t>
            </a:r>
            <a:r>
              <a:rPr lang="en-US" sz="2200"/>
              <a:t> </a:t>
            </a:r>
            <a:r>
              <a:rPr i="0" lang="en-US" sz="2200"/>
              <a:t>handout and the</a:t>
            </a:r>
            <a:r>
              <a:rPr lang="en-US" sz="2200"/>
              <a:t>  </a:t>
            </a:r>
            <a:r>
              <a:rPr b="1" lang="en-US" sz="2200" u="sng">
                <a:solidFill>
                  <a:schemeClr val="hlink"/>
                </a:solidFill>
                <a:hlinkClick r:id="rId3"/>
              </a:rPr>
              <a:t>Mental Health, Social Emotional, and Behavioral Screening and Evaluation Compendium</a:t>
            </a:r>
            <a:r>
              <a:rPr lang="en-US" sz="2200"/>
              <a:t> </a:t>
            </a:r>
            <a:r>
              <a:rPr i="0" lang="en-US" sz="2200"/>
              <a:t>document to explore promising universal screeners for behavior</a:t>
            </a:r>
            <a:endParaRPr i="0" sz="2200"/>
          </a:p>
          <a:p>
            <a:pPr indent="-368300" lvl="1" marL="914400" rtl="0" algn="l">
              <a:spcBef>
                <a:spcPts val="560"/>
              </a:spcBef>
              <a:spcAft>
                <a:spcPts val="0"/>
              </a:spcAft>
              <a:buSzPts val="2200"/>
              <a:buChar char="•"/>
            </a:pPr>
            <a:r>
              <a:rPr i="0" lang="en-US" sz="2200"/>
              <a:t>Use the </a:t>
            </a:r>
            <a:r>
              <a:rPr b="1" lang="en-US" sz="2200"/>
              <a:t>Evaluating Universal Screeners </a:t>
            </a:r>
            <a:r>
              <a:rPr i="0" lang="en-US" sz="2200"/>
              <a:t>handout to select a screener that fits your context</a:t>
            </a:r>
            <a:endParaRPr i="0" sz="2200"/>
          </a:p>
          <a:p>
            <a:pPr indent="-368300" lvl="1" marL="914400" rtl="0" algn="l">
              <a:spcBef>
                <a:spcPts val="560"/>
              </a:spcBef>
              <a:spcAft>
                <a:spcPts val="0"/>
              </a:spcAft>
              <a:buSzPts val="2200"/>
              <a:buChar char="•"/>
            </a:pPr>
            <a:r>
              <a:rPr i="0" lang="en-US" sz="2200"/>
              <a:t>Use the </a:t>
            </a:r>
            <a:r>
              <a:rPr b="1" lang="en-US" sz="2200"/>
              <a:t>Universal Screening Systems Considerations</a:t>
            </a:r>
            <a:r>
              <a:rPr i="0" lang="en-US" sz="2200"/>
              <a:t> handout to identify systems that need to be put in place of modified</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3"/>
          <p:cNvSpPr txBox="1"/>
          <p:nvPr>
            <p:ph type="title"/>
          </p:nvPr>
        </p:nvSpPr>
        <p:spPr>
          <a:xfrm>
            <a:off x="609600" y="0"/>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Next Steps</a:t>
            </a:r>
            <a:endParaRPr/>
          </a:p>
        </p:txBody>
      </p:sp>
      <p:sp>
        <p:nvSpPr>
          <p:cNvPr id="319" name="Google Shape;319;p23"/>
          <p:cNvSpPr txBox="1"/>
          <p:nvPr>
            <p:ph idx="1" type="body"/>
          </p:nvPr>
        </p:nvSpPr>
        <p:spPr>
          <a:xfrm>
            <a:off x="0" y="929161"/>
            <a:ext cx="12192000" cy="5173928"/>
          </a:xfrm>
          <a:prstGeom prst="rect">
            <a:avLst/>
          </a:prstGeom>
          <a:noFill/>
          <a:ln>
            <a:noFill/>
          </a:ln>
        </p:spPr>
        <p:txBody>
          <a:bodyPr anchorCtr="0" anchor="t" bIns="91425" lIns="91425" spcFirstLastPara="1" rIns="91425" wrap="square" tIns="91425">
            <a:noAutofit/>
          </a:bodyPr>
          <a:lstStyle/>
          <a:p>
            <a:pPr indent="-228600" lvl="0" marL="685800" marR="0" rtl="0" algn="l">
              <a:lnSpc>
                <a:spcPct val="100000"/>
              </a:lnSpc>
              <a:spcBef>
                <a:spcPts val="0"/>
              </a:spcBef>
              <a:spcAft>
                <a:spcPts val="0"/>
              </a:spcAft>
              <a:buSzPts val="3200"/>
              <a:buChar char="•"/>
            </a:pPr>
            <a:r>
              <a:rPr b="0" i="1" lang="en-US" sz="3000" u="none" strike="noStrike">
                <a:solidFill>
                  <a:srgbClr val="000000"/>
                </a:solidFill>
                <a:latin typeface="Calibri"/>
                <a:ea typeface="Calibri"/>
                <a:cs typeface="Calibri"/>
                <a:sym typeface="Calibri"/>
              </a:rPr>
              <a:t>Create a process for using </a:t>
            </a:r>
            <a:r>
              <a:rPr b="1" i="1" lang="en-US" sz="3000" u="none" strike="noStrike">
                <a:solidFill>
                  <a:srgbClr val="000000"/>
                </a:solidFill>
                <a:latin typeface="Calibri"/>
                <a:ea typeface="Calibri"/>
                <a:cs typeface="Calibri"/>
                <a:sym typeface="Calibri"/>
              </a:rPr>
              <a:t>Existing School Data </a:t>
            </a:r>
            <a:r>
              <a:rPr b="0" i="1" lang="en-US" sz="3000" u="none" strike="noStrike">
                <a:solidFill>
                  <a:srgbClr val="000000"/>
                </a:solidFill>
                <a:latin typeface="Calibri"/>
                <a:ea typeface="Calibri"/>
                <a:cs typeface="Calibri"/>
                <a:sym typeface="Calibri"/>
              </a:rPr>
              <a:t>for student identification.</a:t>
            </a:r>
            <a:endParaRPr/>
          </a:p>
          <a:p>
            <a:pPr indent="-25400" lvl="0" marL="685800" marR="0" rtl="0" algn="l">
              <a:lnSpc>
                <a:spcPct val="100000"/>
              </a:lnSpc>
              <a:spcBef>
                <a:spcPts val="0"/>
              </a:spcBef>
              <a:spcAft>
                <a:spcPts val="0"/>
              </a:spcAft>
              <a:buSzPts val="3200"/>
              <a:buNone/>
            </a:pPr>
            <a:r>
              <a:t/>
            </a:r>
            <a:endParaRPr b="0" i="1" sz="800" u="none" strike="noStrike">
              <a:solidFill>
                <a:srgbClr val="000000"/>
              </a:solidFill>
              <a:latin typeface="Calibri"/>
              <a:ea typeface="Calibri"/>
              <a:cs typeface="Calibri"/>
              <a:sym typeface="Calibri"/>
            </a:endParaRPr>
          </a:p>
          <a:p>
            <a:pPr indent="-228600" lvl="0" marL="685800" marR="0" rtl="0" algn="l">
              <a:lnSpc>
                <a:spcPct val="100000"/>
              </a:lnSpc>
              <a:spcBef>
                <a:spcPts val="0"/>
              </a:spcBef>
              <a:spcAft>
                <a:spcPts val="0"/>
              </a:spcAft>
              <a:buSzPts val="3200"/>
              <a:buChar char="•"/>
            </a:pPr>
            <a:r>
              <a:rPr b="0" i="1" lang="en-US" sz="3000" u="none" strike="noStrike">
                <a:solidFill>
                  <a:srgbClr val="000000"/>
                </a:solidFill>
                <a:latin typeface="Calibri"/>
                <a:ea typeface="Calibri"/>
                <a:cs typeface="Calibri"/>
                <a:sym typeface="Calibri"/>
              </a:rPr>
              <a:t>Decide which additional student identification process to develop and sustain, either </a:t>
            </a:r>
            <a:r>
              <a:rPr b="1" i="1" lang="en-US" sz="3000" u="none" strike="noStrike">
                <a:solidFill>
                  <a:srgbClr val="000000"/>
                </a:solidFill>
                <a:latin typeface="Calibri"/>
                <a:ea typeface="Calibri"/>
                <a:cs typeface="Calibri"/>
                <a:sym typeface="Calibri"/>
              </a:rPr>
              <a:t>Nomination</a:t>
            </a:r>
            <a:r>
              <a:rPr b="0" i="1" lang="en-US" sz="3000" u="none" strike="noStrike">
                <a:solidFill>
                  <a:srgbClr val="000000"/>
                </a:solidFill>
                <a:latin typeface="Calibri"/>
                <a:ea typeface="Calibri"/>
                <a:cs typeface="Calibri"/>
                <a:sym typeface="Calibri"/>
              </a:rPr>
              <a:t> or </a:t>
            </a:r>
            <a:r>
              <a:rPr b="1" i="1" lang="en-US" sz="3000" u="none" strike="noStrike">
                <a:solidFill>
                  <a:srgbClr val="000000"/>
                </a:solidFill>
                <a:latin typeface="Calibri"/>
                <a:ea typeface="Calibri"/>
                <a:cs typeface="Calibri"/>
                <a:sym typeface="Calibri"/>
              </a:rPr>
              <a:t>Universal Screening</a:t>
            </a:r>
            <a:r>
              <a:rPr b="0" i="1" lang="en-US" sz="3000" u="none" strike="noStrike">
                <a:solidFill>
                  <a:srgbClr val="000000"/>
                </a:solidFill>
                <a:latin typeface="Calibri"/>
                <a:ea typeface="Calibri"/>
                <a:cs typeface="Calibri"/>
                <a:sym typeface="Calibri"/>
              </a:rPr>
              <a:t>.  </a:t>
            </a:r>
            <a:endParaRPr/>
          </a:p>
          <a:p>
            <a:pPr indent="-25400" lvl="0" marL="685800" marR="0" rtl="0" algn="l">
              <a:lnSpc>
                <a:spcPct val="100000"/>
              </a:lnSpc>
              <a:spcBef>
                <a:spcPts val="0"/>
              </a:spcBef>
              <a:spcAft>
                <a:spcPts val="0"/>
              </a:spcAft>
              <a:buSzPts val="3200"/>
              <a:buNone/>
            </a:pPr>
            <a:r>
              <a:t/>
            </a:r>
            <a:endParaRPr b="0" i="1" sz="800" u="none" strike="noStrike">
              <a:solidFill>
                <a:srgbClr val="000000"/>
              </a:solidFill>
              <a:latin typeface="Calibri"/>
              <a:ea typeface="Calibri"/>
              <a:cs typeface="Calibri"/>
              <a:sym typeface="Calibri"/>
            </a:endParaRPr>
          </a:p>
          <a:p>
            <a:pPr indent="-228600" lvl="0" marL="685800" marR="0" rtl="0" algn="l">
              <a:lnSpc>
                <a:spcPct val="100000"/>
              </a:lnSpc>
              <a:spcBef>
                <a:spcPts val="0"/>
              </a:spcBef>
              <a:spcAft>
                <a:spcPts val="0"/>
              </a:spcAft>
              <a:buSzPts val="3200"/>
              <a:buChar char="•"/>
            </a:pPr>
            <a:r>
              <a:rPr b="0" i="1" lang="en-US" sz="3000" u="none" strike="noStrike">
                <a:solidFill>
                  <a:srgbClr val="000000"/>
                </a:solidFill>
                <a:latin typeface="Calibri"/>
                <a:ea typeface="Calibri"/>
                <a:cs typeface="Calibri"/>
                <a:sym typeface="Calibri"/>
              </a:rPr>
              <a:t>Update your action plan using the </a:t>
            </a:r>
            <a:r>
              <a:rPr b="1" i="1" lang="en-US" sz="3000">
                <a:solidFill>
                  <a:srgbClr val="000000"/>
                </a:solidFill>
                <a:latin typeface="Calibri"/>
                <a:ea typeface="Calibri"/>
                <a:cs typeface="Calibri"/>
                <a:sym typeface="Calibri"/>
              </a:rPr>
              <a:t>Advanced Tiers Developmental Checklist &amp;</a:t>
            </a:r>
            <a:r>
              <a:rPr b="1" i="1" lang="en-US" sz="3000" u="none" strike="noStrike">
                <a:solidFill>
                  <a:srgbClr val="000000"/>
                </a:solidFill>
                <a:latin typeface="Calibri"/>
                <a:ea typeface="Calibri"/>
                <a:cs typeface="Calibri"/>
                <a:sym typeface="Calibri"/>
              </a:rPr>
              <a:t> Action Plan</a:t>
            </a:r>
            <a:r>
              <a:rPr b="0" i="1" lang="en-US" sz="3000" u="none" strike="noStrike">
                <a:solidFill>
                  <a:srgbClr val="000000"/>
                </a:solidFill>
                <a:latin typeface="Calibri"/>
                <a:ea typeface="Calibri"/>
                <a:cs typeface="Calibri"/>
                <a:sym typeface="Calibri"/>
              </a:rPr>
              <a:t> template.</a:t>
            </a:r>
            <a:endParaRPr/>
          </a:p>
          <a:p>
            <a:pPr indent="-25400" lvl="0" marL="685800" marR="0" rtl="0" algn="l">
              <a:lnSpc>
                <a:spcPct val="100000"/>
              </a:lnSpc>
              <a:spcBef>
                <a:spcPts val="0"/>
              </a:spcBef>
              <a:spcAft>
                <a:spcPts val="0"/>
              </a:spcAft>
              <a:buSzPts val="3200"/>
              <a:buNone/>
            </a:pPr>
            <a:r>
              <a:t/>
            </a:r>
            <a:endParaRPr sz="800"/>
          </a:p>
          <a:p>
            <a:pPr indent="-228600" lvl="0" marL="685800" marR="0" rtl="0" algn="l">
              <a:lnSpc>
                <a:spcPct val="100000"/>
              </a:lnSpc>
              <a:spcBef>
                <a:spcPts val="0"/>
              </a:spcBef>
              <a:spcAft>
                <a:spcPts val="0"/>
              </a:spcAft>
              <a:buSzPts val="3200"/>
              <a:buChar char="•"/>
            </a:pPr>
            <a:r>
              <a:rPr b="0" i="1" lang="en-US" sz="3000" u="none" strike="noStrike">
                <a:solidFill>
                  <a:srgbClr val="000000"/>
                </a:solidFill>
                <a:latin typeface="Calibri"/>
                <a:ea typeface="Calibri"/>
                <a:cs typeface="Calibri"/>
                <a:sym typeface="Calibri"/>
              </a:rPr>
              <a:t>Use the </a:t>
            </a:r>
            <a:r>
              <a:rPr b="1" i="1" lang="en-US" sz="3000">
                <a:solidFill>
                  <a:srgbClr val="000000"/>
                </a:solidFill>
                <a:latin typeface="Calibri"/>
                <a:ea typeface="Calibri"/>
                <a:cs typeface="Calibri"/>
                <a:sym typeface="Calibri"/>
              </a:rPr>
              <a:t>Advanced Tiers</a:t>
            </a:r>
            <a:r>
              <a:rPr b="1" i="1" lang="en-US" sz="3000" u="none" strike="noStrike">
                <a:solidFill>
                  <a:srgbClr val="000000"/>
                </a:solidFill>
                <a:latin typeface="Calibri"/>
                <a:ea typeface="Calibri"/>
                <a:cs typeface="Calibri"/>
                <a:sym typeface="Calibri"/>
              </a:rPr>
              <a:t> Artifacts Rubric </a:t>
            </a:r>
            <a:r>
              <a:rPr b="0" i="1" lang="en-US" sz="3000" u="none" strike="noStrike">
                <a:solidFill>
                  <a:srgbClr val="000000"/>
                </a:solidFill>
                <a:latin typeface="Calibri"/>
                <a:ea typeface="Calibri"/>
                <a:cs typeface="Calibri"/>
                <a:sym typeface="Calibri"/>
              </a:rPr>
              <a:t>to assess the quality of the resources your team develops. </a:t>
            </a:r>
            <a:endParaRPr/>
          </a:p>
          <a:p>
            <a:pPr indent="-25400" lvl="0" marL="685800" marR="0" rtl="0" algn="l">
              <a:lnSpc>
                <a:spcPct val="100000"/>
              </a:lnSpc>
              <a:spcBef>
                <a:spcPts val="0"/>
              </a:spcBef>
              <a:spcAft>
                <a:spcPts val="0"/>
              </a:spcAft>
              <a:buSzPts val="3200"/>
              <a:buNone/>
            </a:pPr>
            <a:r>
              <a:t/>
            </a:r>
            <a:endParaRPr b="0" i="0" sz="800" u="none" strike="noStrike">
              <a:solidFill>
                <a:srgbClr val="212121"/>
              </a:solidFill>
              <a:latin typeface="Arial"/>
              <a:ea typeface="Arial"/>
              <a:cs typeface="Arial"/>
              <a:sym typeface="Arial"/>
            </a:endParaRPr>
          </a:p>
          <a:p>
            <a:pPr indent="-228600" lvl="0" marL="685800" marR="0" rtl="0" algn="l">
              <a:lnSpc>
                <a:spcPct val="100000"/>
              </a:lnSpc>
              <a:spcBef>
                <a:spcPts val="0"/>
              </a:spcBef>
              <a:spcAft>
                <a:spcPts val="0"/>
              </a:spcAft>
              <a:buSzPts val="3200"/>
              <a:buChar char="•"/>
            </a:pPr>
            <a:r>
              <a:rPr b="0" i="1" lang="en-US" sz="3000" u="none" strike="noStrike">
                <a:solidFill>
                  <a:srgbClr val="000000"/>
                </a:solidFill>
                <a:latin typeface="Calibri"/>
                <a:ea typeface="Calibri"/>
                <a:cs typeface="Calibri"/>
                <a:sym typeface="Calibri"/>
              </a:rPr>
              <a:t>Use the results of the </a:t>
            </a:r>
            <a:r>
              <a:rPr b="1" i="1" lang="en-US" sz="3000" u="none" strike="noStrike">
                <a:solidFill>
                  <a:srgbClr val="000000"/>
                </a:solidFill>
                <a:latin typeface="Calibri"/>
                <a:ea typeface="Calibri"/>
                <a:cs typeface="Calibri"/>
                <a:sym typeface="Calibri"/>
              </a:rPr>
              <a:t>PBIS Self-Assessment Survey</a:t>
            </a:r>
            <a:r>
              <a:rPr b="0" i="1" lang="en-US" sz="3000" u="none" strike="noStrike">
                <a:solidFill>
                  <a:srgbClr val="000000"/>
                </a:solidFill>
                <a:latin typeface="Calibri"/>
                <a:ea typeface="Calibri"/>
                <a:cs typeface="Calibri"/>
                <a:sym typeface="Calibri"/>
              </a:rPr>
              <a:t> (SAS)  to gain perspective from all staff, and results from the </a:t>
            </a:r>
            <a:r>
              <a:rPr b="1" i="1" lang="en-US" sz="3000" u="none" strike="noStrike">
                <a:solidFill>
                  <a:srgbClr val="000000"/>
                </a:solidFill>
                <a:latin typeface="Calibri"/>
                <a:ea typeface="Calibri"/>
                <a:cs typeface="Calibri"/>
                <a:sym typeface="Calibri"/>
              </a:rPr>
              <a:t>PBIS Tiered Fidelity Inventory</a:t>
            </a:r>
            <a:r>
              <a:rPr b="0" i="1" lang="en-US" sz="3000" u="none" strike="noStrike">
                <a:solidFill>
                  <a:srgbClr val="000000"/>
                </a:solidFill>
                <a:latin typeface="Calibri"/>
                <a:ea typeface="Calibri"/>
                <a:cs typeface="Calibri"/>
                <a:sym typeface="Calibri"/>
              </a:rPr>
              <a:t> (TFI) to gain perspective from your building leadership team</a:t>
            </a:r>
            <a:r>
              <a:rPr b="0" i="1" lang="en-US" u="none" strike="noStrike">
                <a:solidFill>
                  <a:srgbClr val="000000"/>
                </a:solidFill>
                <a:latin typeface="Calibri"/>
                <a:ea typeface="Calibri"/>
                <a:cs typeface="Calibri"/>
                <a:sym typeface="Calibri"/>
              </a:rPr>
              <a:t>.</a:t>
            </a:r>
            <a:endParaRPr b="0" i="0" u="none" strike="noStrike">
              <a:solidFill>
                <a:srgbClr val="212121"/>
              </a:solidFill>
              <a:latin typeface="Arial"/>
              <a:ea typeface="Arial"/>
              <a:cs typeface="Arial"/>
              <a:sym typeface="Arial"/>
            </a:endParaRPr>
          </a:p>
          <a:p>
            <a:pPr indent="0" lvl="0" marL="0" marR="0" rtl="0" algn="l">
              <a:lnSpc>
                <a:spcPct val="100000"/>
              </a:lnSpc>
              <a:spcBef>
                <a:spcPts val="0"/>
              </a:spcBef>
              <a:spcAft>
                <a:spcPts val="0"/>
              </a:spcAft>
              <a:buSzPts val="3200"/>
              <a:buNone/>
            </a:pPr>
            <a:r>
              <a:rPr b="0" i="1" lang="en-US" sz="1800" u="none" strike="noStrike">
                <a:solidFill>
                  <a:srgbClr val="000000"/>
                </a:solidFill>
                <a:latin typeface="Calibri"/>
                <a:ea typeface="Calibri"/>
                <a:cs typeface="Calibri"/>
                <a:sym typeface="Calibri"/>
              </a:rPr>
              <a:t> </a:t>
            </a:r>
            <a:endParaRPr b="0" i="0" sz="1800" u="none" strike="noStrike">
              <a:solidFill>
                <a:srgbClr val="212121"/>
              </a:solidFill>
              <a:latin typeface="Arial"/>
              <a:ea typeface="Arial"/>
              <a:cs typeface="Arial"/>
              <a:sym typeface="Arial"/>
            </a:endParaRPr>
          </a:p>
          <a:p>
            <a:pPr indent="-228600" lvl="0" marL="457200" rtl="0" algn="l">
              <a:lnSpc>
                <a:spcPct val="100000"/>
              </a:lnSpc>
              <a:spcBef>
                <a:spcPts val="640"/>
              </a:spcBef>
              <a:spcAft>
                <a:spcPts val="0"/>
              </a:spcAft>
              <a:buSzPts val="3200"/>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25"/>
          <p:cNvSpPr txBox="1"/>
          <p:nvPr>
            <p:ph type="title"/>
          </p:nvPr>
        </p:nvSpPr>
        <p:spPr>
          <a:xfrm>
            <a:off x="1981200" y="-3555"/>
            <a:ext cx="82296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References</a:t>
            </a:r>
            <a:endParaRPr/>
          </a:p>
        </p:txBody>
      </p:sp>
      <p:sp>
        <p:nvSpPr>
          <p:cNvPr id="325" name="Google Shape;325;p25"/>
          <p:cNvSpPr txBox="1"/>
          <p:nvPr>
            <p:ph idx="1" type="body"/>
          </p:nvPr>
        </p:nvSpPr>
        <p:spPr>
          <a:xfrm>
            <a:off x="0" y="831453"/>
            <a:ext cx="11582400" cy="5195100"/>
          </a:xfrm>
          <a:prstGeom prst="rect">
            <a:avLst/>
          </a:prstGeom>
          <a:noFill/>
          <a:ln>
            <a:noFill/>
          </a:ln>
        </p:spPr>
        <p:txBody>
          <a:bodyPr anchorCtr="0" anchor="t" bIns="91425" lIns="91425" spcFirstLastPara="1" rIns="91425" wrap="square" tIns="91425">
            <a:noAutofit/>
          </a:bodyPr>
          <a:lstStyle/>
          <a:p>
            <a:pPr indent="0" lvl="0" marL="342900" rtl="0" algn="l">
              <a:lnSpc>
                <a:spcPct val="100000"/>
              </a:lnSpc>
              <a:spcBef>
                <a:spcPts val="0"/>
              </a:spcBef>
              <a:spcAft>
                <a:spcPts val="0"/>
              </a:spcAft>
              <a:buSzPts val="3200"/>
              <a:buNone/>
            </a:pPr>
            <a:r>
              <a:rPr lang="en-US" sz="1800"/>
              <a:t>Albers, C. A., Glover, T. A., &amp; Kratochwill, T. R. (2007). Introduction to the special issue: How can universal screening enhance educational and mental health outcomes?. Journal of School Psychology, 45(2), 113-116.</a:t>
            </a:r>
            <a:endParaRPr sz="1800"/>
          </a:p>
          <a:p>
            <a:pPr indent="0" lvl="0" marL="342900" rtl="0" algn="l">
              <a:lnSpc>
                <a:spcPct val="100000"/>
              </a:lnSpc>
              <a:spcBef>
                <a:spcPts val="0"/>
              </a:spcBef>
              <a:spcAft>
                <a:spcPts val="0"/>
              </a:spcAft>
              <a:buSzPts val="3200"/>
              <a:buNone/>
            </a:pPr>
            <a:r>
              <a:t/>
            </a:r>
            <a:endParaRPr sz="1800"/>
          </a:p>
          <a:p>
            <a:pPr indent="0" lvl="0" marL="342900" rtl="0" algn="l">
              <a:lnSpc>
                <a:spcPct val="100000"/>
              </a:lnSpc>
              <a:spcBef>
                <a:spcPts val="0"/>
              </a:spcBef>
              <a:spcAft>
                <a:spcPts val="0"/>
              </a:spcAft>
              <a:buSzPts val="3200"/>
              <a:buNone/>
            </a:pPr>
            <a:r>
              <a:rPr lang="en-US" sz="1800"/>
              <a:t>Anderson, C. M., &amp; Scott, T. M. (2009). Implementing function-based support within schoolwide positive behavior support. In Handbook of positive behavior support (pp. 705-728). Springer US.</a:t>
            </a:r>
            <a:endParaRPr/>
          </a:p>
          <a:p>
            <a:pPr indent="0" lvl="0" marL="342900" rtl="0" algn="l">
              <a:lnSpc>
                <a:spcPct val="100000"/>
              </a:lnSpc>
              <a:spcBef>
                <a:spcPts val="0"/>
              </a:spcBef>
              <a:spcAft>
                <a:spcPts val="0"/>
              </a:spcAft>
              <a:buSzPts val="3200"/>
              <a:buNone/>
            </a:pPr>
            <a:r>
              <a:t/>
            </a:r>
            <a:endParaRPr sz="1800"/>
          </a:p>
          <a:p>
            <a:pPr indent="0" lvl="0" marL="342900" rtl="0" algn="l">
              <a:lnSpc>
                <a:spcPct val="100000"/>
              </a:lnSpc>
              <a:spcBef>
                <a:spcPts val="0"/>
              </a:spcBef>
              <a:spcAft>
                <a:spcPts val="0"/>
              </a:spcAft>
              <a:buSzPts val="3200"/>
              <a:buNone/>
            </a:pPr>
            <a:r>
              <a:rPr lang="en-US" sz="1800"/>
              <a:t>Crone, D.A., Hawken, L. S. &amp; Horner, R. H.  (2010).  Responding to problem behavior in schools the behavior education program (2nd ed.).  New York:  The Guilford Press</a:t>
            </a:r>
            <a:r>
              <a:rPr lang="en-US" sz="1400"/>
              <a:t>.</a:t>
            </a:r>
            <a:endParaRPr sz="800"/>
          </a:p>
          <a:p>
            <a:pPr indent="0" lvl="0" marL="342900" rtl="0" algn="l">
              <a:lnSpc>
                <a:spcPct val="100000"/>
              </a:lnSpc>
              <a:spcBef>
                <a:spcPts val="0"/>
              </a:spcBef>
              <a:spcAft>
                <a:spcPts val="0"/>
              </a:spcAft>
              <a:buSzPts val="3200"/>
              <a:buNone/>
            </a:pPr>
            <a:r>
              <a:t/>
            </a:r>
            <a:endParaRPr sz="1800"/>
          </a:p>
          <a:p>
            <a:pPr indent="0" lvl="0" marL="342900" rtl="0" algn="l">
              <a:lnSpc>
                <a:spcPct val="100000"/>
              </a:lnSpc>
              <a:spcBef>
                <a:spcPts val="0"/>
              </a:spcBef>
              <a:spcAft>
                <a:spcPts val="0"/>
              </a:spcAft>
              <a:buSzPts val="3200"/>
              <a:buNone/>
            </a:pPr>
            <a:r>
              <a:rPr lang="en-US" sz="1800"/>
              <a:t>Elliott, S. N., Huai, N., &amp; Roach, A. T. (2007). Universal and early screening for educational difficulties: Current and future approaches. Journal of School Psychology, 45(2), 137-161.</a:t>
            </a:r>
            <a:endParaRPr sz="800"/>
          </a:p>
          <a:p>
            <a:pPr indent="0" lvl="0" marL="342900" rtl="0" algn="l">
              <a:lnSpc>
                <a:spcPct val="100000"/>
              </a:lnSpc>
              <a:spcBef>
                <a:spcPts val="0"/>
              </a:spcBef>
              <a:spcAft>
                <a:spcPts val="0"/>
              </a:spcAft>
              <a:buSzPts val="3200"/>
              <a:buNone/>
            </a:pPr>
            <a:r>
              <a:t/>
            </a:r>
            <a:endParaRPr sz="1800"/>
          </a:p>
          <a:p>
            <a:pPr indent="0" lvl="0" marL="342900" rtl="0" algn="l">
              <a:lnSpc>
                <a:spcPct val="100000"/>
              </a:lnSpc>
              <a:spcBef>
                <a:spcPts val="0"/>
              </a:spcBef>
              <a:spcAft>
                <a:spcPts val="0"/>
              </a:spcAft>
              <a:buSzPts val="3200"/>
              <a:buNone/>
            </a:pPr>
            <a:r>
              <a:rPr lang="en-US" sz="1800"/>
              <a:t>Henderson, J., &amp; Strain, P. (2009). Screening for social emotional concerns: Considerations in the selection of instruments. Technical Assistance on Social Emotional Intervention. Retrieved from </a:t>
            </a:r>
            <a:r>
              <a:rPr lang="en-US" sz="1800" u="sng">
                <a:solidFill>
                  <a:schemeClr val="hlink"/>
                </a:solidFill>
                <a:hlinkClick r:id="rId3"/>
              </a:rPr>
              <a:t>http://www.challengingbehavior.org/do/resources/documents/roadmap_1.pdf</a:t>
            </a:r>
            <a:r>
              <a:rPr lang="en-US" sz="1800"/>
              <a:t> </a:t>
            </a:r>
            <a:endParaRPr sz="1800"/>
          </a:p>
          <a:p>
            <a:pPr indent="0" lvl="0" marL="342900" rtl="0" algn="l">
              <a:lnSpc>
                <a:spcPct val="100000"/>
              </a:lnSpc>
              <a:spcBef>
                <a:spcPts val="0"/>
              </a:spcBef>
              <a:spcAft>
                <a:spcPts val="0"/>
              </a:spcAft>
              <a:buSzPts val="3200"/>
              <a:buNone/>
            </a:pPr>
            <a:r>
              <a:t/>
            </a:r>
            <a:endParaRPr sz="1800"/>
          </a:p>
          <a:p>
            <a:pPr indent="0" lvl="0" marL="342900" rtl="0" algn="l">
              <a:lnSpc>
                <a:spcPct val="100000"/>
              </a:lnSpc>
              <a:spcBef>
                <a:spcPts val="0"/>
              </a:spcBef>
              <a:spcAft>
                <a:spcPts val="0"/>
              </a:spcAft>
              <a:buClr>
                <a:schemeClr val="dk1"/>
              </a:buClr>
              <a:buSzPts val="3200"/>
              <a:buFont typeface="Arial"/>
              <a:buNone/>
            </a:pPr>
            <a:r>
              <a:rPr lang="en-US" sz="1800"/>
              <a:t>Horner, R. H., Sugai, G. M., &amp; Anderson, C. M. (2010). Examining the evidence base for school-wide positive behavior support. Focus on Exceptional Children, 42(8), 1-14. </a:t>
            </a:r>
            <a:endParaRPr sz="3600"/>
          </a:p>
          <a:p>
            <a:pPr indent="0" lvl="0" marL="342900" rtl="0" algn="l">
              <a:lnSpc>
                <a:spcPct val="150000"/>
              </a:lnSpc>
              <a:spcBef>
                <a:spcPts val="0"/>
              </a:spcBef>
              <a:spcAft>
                <a:spcPts val="0"/>
              </a:spcAft>
              <a:buClr>
                <a:schemeClr val="dk1"/>
              </a:buClr>
              <a:buSzPts val="3200"/>
              <a:buFont typeface="Arial"/>
              <a:buNone/>
            </a:pPr>
            <a:r>
              <a:t/>
            </a:r>
            <a:endParaRPr sz="800"/>
          </a:p>
          <a:p>
            <a:pPr indent="0" lvl="0" marL="342900" rtl="0" algn="l">
              <a:lnSpc>
                <a:spcPct val="100000"/>
              </a:lnSpc>
              <a:spcBef>
                <a:spcPts val="0"/>
              </a:spcBef>
              <a:spcAft>
                <a:spcPts val="0"/>
              </a:spcAft>
              <a:buSzPts val="3200"/>
              <a:buNone/>
            </a:pPr>
            <a:r>
              <a:t/>
            </a:r>
            <a:endParaRPr sz="1800"/>
          </a:p>
          <a:p>
            <a:pPr indent="0" lvl="0" marL="342900" rtl="0" algn="l">
              <a:lnSpc>
                <a:spcPct val="100000"/>
              </a:lnSpc>
              <a:spcBef>
                <a:spcPts val="0"/>
              </a:spcBef>
              <a:spcAft>
                <a:spcPts val="0"/>
              </a:spcAft>
              <a:buSzPts val="3200"/>
              <a:buNone/>
            </a:pPr>
            <a:r>
              <a:t/>
            </a:r>
            <a:endParaRPr sz="12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18"/>
          <p:cNvSpPr txBox="1"/>
          <p:nvPr>
            <p:ph type="title"/>
          </p:nvPr>
        </p:nvSpPr>
        <p:spPr>
          <a:xfrm>
            <a:off x="1981200" y="-261257"/>
            <a:ext cx="82296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sz="3200"/>
              <a:t>References Continued </a:t>
            </a:r>
            <a:endParaRPr sz="3200"/>
          </a:p>
        </p:txBody>
      </p:sp>
      <p:sp>
        <p:nvSpPr>
          <p:cNvPr id="331" name="Google Shape;331;p18"/>
          <p:cNvSpPr txBox="1"/>
          <p:nvPr>
            <p:ph idx="1" type="body"/>
          </p:nvPr>
        </p:nvSpPr>
        <p:spPr>
          <a:xfrm>
            <a:off x="0" y="555171"/>
            <a:ext cx="11952514" cy="5779368"/>
          </a:xfrm>
          <a:prstGeom prst="rect">
            <a:avLst/>
          </a:prstGeom>
          <a:noFill/>
          <a:ln>
            <a:noFill/>
          </a:ln>
        </p:spPr>
        <p:txBody>
          <a:bodyPr anchorCtr="0" anchor="t" bIns="91425" lIns="91425" spcFirstLastPara="1" rIns="91425" wrap="square" tIns="91425">
            <a:noAutofit/>
          </a:bodyPr>
          <a:lstStyle/>
          <a:p>
            <a:pPr indent="0" lvl="0" marL="342900" rtl="0" algn="l">
              <a:lnSpc>
                <a:spcPct val="100000"/>
              </a:lnSpc>
              <a:spcBef>
                <a:spcPts val="0"/>
              </a:spcBef>
              <a:spcAft>
                <a:spcPts val="0"/>
              </a:spcAft>
              <a:buSzPts val="3200"/>
              <a:buNone/>
            </a:pPr>
            <a:r>
              <a:rPr lang="en-US" sz="1800"/>
              <a:t>McIntosh, K., Mercer, S. H., Hume, A. E., Frank, J. L., Turri, M. G., &amp; Mathews, S. (2013). Factors related to sustained implementation of school-wide positive behavior support. Exceptional Children, 79, 293-311. </a:t>
            </a:r>
            <a:endParaRPr sz="1800"/>
          </a:p>
          <a:p>
            <a:pPr indent="0" lvl="0" marL="342900" rtl="0" algn="l">
              <a:lnSpc>
                <a:spcPct val="100000"/>
              </a:lnSpc>
              <a:spcBef>
                <a:spcPts val="0"/>
              </a:spcBef>
              <a:spcAft>
                <a:spcPts val="0"/>
              </a:spcAft>
              <a:buSzPts val="3200"/>
              <a:buNone/>
            </a:pPr>
            <a:r>
              <a:t/>
            </a:r>
            <a:endParaRPr sz="1800"/>
          </a:p>
          <a:p>
            <a:pPr indent="0" lvl="0" marL="342900" rtl="0" algn="l">
              <a:lnSpc>
                <a:spcPct val="100000"/>
              </a:lnSpc>
              <a:spcBef>
                <a:spcPts val="0"/>
              </a:spcBef>
              <a:spcAft>
                <a:spcPts val="0"/>
              </a:spcAft>
              <a:buSzPts val="3200"/>
              <a:buNone/>
            </a:pPr>
            <a:r>
              <a:rPr b="0" i="0" lang="en-US" sz="1800">
                <a:solidFill>
                  <a:srgbClr val="222222"/>
                </a:solidFill>
                <a:latin typeface="Calibri"/>
                <a:ea typeface="Calibri"/>
                <a:cs typeface="Calibri"/>
                <a:sym typeface="Calibri"/>
              </a:rPr>
              <a:t>Noltemeyer, A., Dimick, A., &amp; Smith-Millma, M. (Undated) </a:t>
            </a:r>
            <a:r>
              <a:rPr b="0" i="0" lang="en-US" sz="1800" u="sng">
                <a:solidFill>
                  <a:srgbClr val="222222"/>
                </a:solidFill>
                <a:latin typeface="Calibri"/>
                <a:ea typeface="Calibri"/>
                <a:cs typeface="Calibri"/>
                <a:sym typeface="Calibri"/>
                <a:hlinkClick r:id="rId3">
                  <a:extLst>
                    <a:ext uri="{A12FA001-AC4F-418D-AE19-62706E023703}">
                      <ahyp:hlinkClr val="tx"/>
                    </a:ext>
                  </a:extLst>
                </a:hlinkClick>
              </a:rPr>
              <a:t>Mental Health, Socioemotional, And Behavioral Screening And Evaluation Compendium</a:t>
            </a:r>
            <a:r>
              <a:rPr b="0" i="0" lang="en-US" sz="1800">
                <a:solidFill>
                  <a:srgbClr val="222222"/>
                </a:solidFill>
                <a:latin typeface="Calibri"/>
                <a:ea typeface="Calibri"/>
                <a:cs typeface="Calibri"/>
                <a:sym typeface="Calibri"/>
              </a:rPr>
              <a:t>. </a:t>
            </a:r>
            <a:r>
              <a:rPr b="0" i="1" lang="en-US" sz="1800">
                <a:solidFill>
                  <a:srgbClr val="222222"/>
                </a:solidFill>
                <a:latin typeface="Calibri"/>
                <a:ea typeface="Calibri"/>
                <a:cs typeface="Calibri"/>
                <a:sym typeface="Calibri"/>
              </a:rPr>
              <a:t>Miami University</a:t>
            </a:r>
            <a:r>
              <a:rPr b="0" i="0" lang="en-US" sz="1800">
                <a:solidFill>
                  <a:srgbClr val="222222"/>
                </a:solidFill>
                <a:latin typeface="Calibri"/>
                <a:ea typeface="Calibri"/>
                <a:cs typeface="Calibri"/>
                <a:sym typeface="Calibri"/>
              </a:rPr>
              <a:t>.</a:t>
            </a:r>
            <a:endParaRPr sz="1800"/>
          </a:p>
          <a:p>
            <a:pPr indent="0" lvl="0" marL="342900" rtl="0" algn="l">
              <a:lnSpc>
                <a:spcPct val="100000"/>
              </a:lnSpc>
              <a:spcBef>
                <a:spcPts val="0"/>
              </a:spcBef>
              <a:spcAft>
                <a:spcPts val="0"/>
              </a:spcAft>
              <a:buSzPts val="3200"/>
              <a:buNone/>
            </a:pPr>
            <a:r>
              <a:t/>
            </a:r>
            <a:endParaRPr sz="1800"/>
          </a:p>
          <a:p>
            <a:pPr indent="0" lvl="0" marL="342900" rtl="0" algn="l">
              <a:lnSpc>
                <a:spcPct val="100000"/>
              </a:lnSpc>
              <a:spcBef>
                <a:spcPts val="0"/>
              </a:spcBef>
              <a:spcAft>
                <a:spcPts val="0"/>
              </a:spcAft>
              <a:buSzPts val="3200"/>
              <a:buNone/>
            </a:pPr>
            <a:r>
              <a:rPr b="0" i="0" lang="en-US" sz="1800">
                <a:solidFill>
                  <a:srgbClr val="222222"/>
                </a:solidFill>
                <a:latin typeface="Arial"/>
                <a:ea typeface="Arial"/>
                <a:cs typeface="Arial"/>
                <a:sym typeface="Arial"/>
              </a:rPr>
              <a:t>O’Connell, M. E., Boat, T., &amp; Warner, K. E. (2009). Committee on the prevention of mental disorders and substance abuse among children, youth, and young adults: Research advances and promising interventions. </a:t>
            </a:r>
            <a:r>
              <a:rPr b="0" i="1" lang="en-US" sz="1800">
                <a:solidFill>
                  <a:srgbClr val="222222"/>
                </a:solidFill>
                <a:latin typeface="Arial"/>
                <a:ea typeface="Arial"/>
                <a:cs typeface="Arial"/>
                <a:sym typeface="Arial"/>
              </a:rPr>
              <a:t>Preventing mental, emotional, and behavioral disorders among young people: Progress and possibilities</a:t>
            </a:r>
            <a:r>
              <a:rPr b="0" i="0" lang="en-US" sz="1800">
                <a:solidFill>
                  <a:srgbClr val="222222"/>
                </a:solidFill>
                <a:latin typeface="Arial"/>
                <a:ea typeface="Arial"/>
                <a:cs typeface="Arial"/>
                <a:sym typeface="Arial"/>
              </a:rPr>
              <a:t>.</a:t>
            </a:r>
            <a:endParaRPr sz="1800"/>
          </a:p>
          <a:p>
            <a:pPr indent="0" lvl="0" marL="342900" rtl="0" algn="l">
              <a:lnSpc>
                <a:spcPct val="100000"/>
              </a:lnSpc>
              <a:spcBef>
                <a:spcPts val="0"/>
              </a:spcBef>
              <a:spcAft>
                <a:spcPts val="0"/>
              </a:spcAft>
              <a:buSzPts val="3200"/>
              <a:buNone/>
            </a:pPr>
            <a:r>
              <a:t/>
            </a:r>
            <a:endParaRPr sz="1800"/>
          </a:p>
          <a:p>
            <a:pPr indent="0" lvl="0" marL="342900" rtl="0" algn="l">
              <a:lnSpc>
                <a:spcPct val="100000"/>
              </a:lnSpc>
              <a:spcBef>
                <a:spcPts val="0"/>
              </a:spcBef>
              <a:spcAft>
                <a:spcPts val="0"/>
              </a:spcAft>
              <a:buSzPts val="3200"/>
              <a:buNone/>
            </a:pPr>
            <a:r>
              <a:rPr lang="en-US" sz="1800"/>
              <a:t>Walker, B., Cheney, D., Stage, S., Blum, C., &amp; Horner, R. H. (2005). Schoolwide Screening and Positive Behavior Supports Identifying and Supporting Students at Risk for School Failure. Journal of Positive Behavior Interventions, 7(4), 194-204.</a:t>
            </a:r>
            <a:endParaRPr sz="1800"/>
          </a:p>
          <a:p>
            <a:pPr indent="0" lvl="0" marL="342900" rtl="0" algn="l">
              <a:lnSpc>
                <a:spcPct val="100000"/>
              </a:lnSpc>
              <a:spcBef>
                <a:spcPts val="0"/>
              </a:spcBef>
              <a:spcAft>
                <a:spcPts val="0"/>
              </a:spcAft>
              <a:buSzPts val="3200"/>
              <a:buNone/>
            </a:pPr>
            <a:r>
              <a:t/>
            </a:r>
            <a:endParaRPr sz="1800"/>
          </a:p>
          <a:p>
            <a:pPr indent="0" lvl="0" marL="342900" rtl="0" algn="l">
              <a:lnSpc>
                <a:spcPct val="100000"/>
              </a:lnSpc>
              <a:spcBef>
                <a:spcPts val="0"/>
              </a:spcBef>
              <a:spcAft>
                <a:spcPts val="0"/>
              </a:spcAft>
              <a:buSzPts val="3200"/>
              <a:buNone/>
            </a:pPr>
            <a:r>
              <a:rPr lang="en-US" sz="1800"/>
              <a:t>Walker, H. M., Horner, R. H., Sugai, G., Bullis, M., Sprague, J. R., Bricker, D., &amp; Kaufman, M. J. (1996). Integrated approaches to preventing antisocial behavior patterns among school-age children and youth. Journal of Emotional and Behavioral Disorders, 4, 194-209. </a:t>
            </a:r>
            <a:endParaRPr sz="1800"/>
          </a:p>
          <a:p>
            <a:pPr indent="0" lvl="0" marL="342900" rtl="0" algn="l">
              <a:lnSpc>
                <a:spcPct val="100000"/>
              </a:lnSpc>
              <a:spcBef>
                <a:spcPts val="0"/>
              </a:spcBef>
              <a:spcAft>
                <a:spcPts val="0"/>
              </a:spcAft>
              <a:buSzPts val="3200"/>
              <a:buNone/>
            </a:pPr>
            <a:r>
              <a:t/>
            </a:r>
            <a:endParaRPr sz="1800"/>
          </a:p>
          <a:p>
            <a:pPr indent="0" lvl="0" marL="342900" rtl="0" algn="l">
              <a:lnSpc>
                <a:spcPct val="100000"/>
              </a:lnSpc>
              <a:spcBef>
                <a:spcPts val="0"/>
              </a:spcBef>
              <a:spcAft>
                <a:spcPts val="0"/>
              </a:spcAft>
              <a:buSzPts val="3200"/>
              <a:buNone/>
            </a:pPr>
            <a:r>
              <a:rPr lang="en-US" sz="1800"/>
              <a:t>Walker, H. M., &amp; Gresham, F. M. (Eds.). (2014). Handbook of evidence-based practices for emotional and behavioral disorders. New York, NY: Guilford Press. </a:t>
            </a:r>
            <a:endParaRPr sz="1800"/>
          </a:p>
          <a:p>
            <a:pPr indent="0" lvl="0" marL="342900" rtl="0" algn="l">
              <a:lnSpc>
                <a:spcPct val="100000"/>
              </a:lnSpc>
              <a:spcBef>
                <a:spcPts val="0"/>
              </a:spcBef>
              <a:spcAft>
                <a:spcPts val="0"/>
              </a:spcAft>
              <a:buSzPts val="3200"/>
              <a:buNone/>
            </a:pPr>
            <a:r>
              <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85" name="Shape 85"/>
        <p:cNvGrpSpPr/>
        <p:nvPr/>
      </p:nvGrpSpPr>
      <p:grpSpPr>
        <a:xfrm>
          <a:off x="0" y="0"/>
          <a:ext cx="0" cy="0"/>
          <a:chOff x="0" y="0"/>
          <a:chExt cx="0" cy="0"/>
        </a:xfrm>
      </p:grpSpPr>
      <p:sp>
        <p:nvSpPr>
          <p:cNvPr id="86" name="Google Shape;86;p6"/>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Attention Signal</a:t>
            </a:r>
            <a:endParaRPr/>
          </a:p>
        </p:txBody>
      </p:sp>
      <p:sp>
        <p:nvSpPr>
          <p:cNvPr id="87" name="Google Shape;87;p6"/>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336" name="Shape 336"/>
        <p:cNvGrpSpPr/>
        <p:nvPr/>
      </p:nvGrpSpPr>
      <p:grpSpPr>
        <a:xfrm>
          <a:off x="0" y="0"/>
          <a:ext cx="0" cy="0"/>
          <a:chOff x="0" y="0"/>
          <a:chExt cx="0" cy="0"/>
        </a:xfrm>
      </p:grpSpPr>
      <p:sp>
        <p:nvSpPr>
          <p:cNvPr id="337" name="Google Shape;337;p2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Contact Information</a:t>
            </a:r>
            <a:endParaRPr/>
          </a:p>
        </p:txBody>
      </p:sp>
      <p:sp>
        <p:nvSpPr>
          <p:cNvPr id="338" name="Google Shape;338;p27"/>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rmAutofit/>
          </a:bodyPr>
          <a:lstStyle/>
          <a:p>
            <a:pPr indent="0" lvl="0" marL="203200" rtl="0" algn="l">
              <a:lnSpc>
                <a:spcPct val="100000"/>
              </a:lnSpc>
              <a:spcBef>
                <a:spcPts val="0"/>
              </a:spcBef>
              <a:spcAft>
                <a:spcPts val="0"/>
              </a:spcAft>
              <a:buSzPts val="3200"/>
              <a:buNone/>
            </a:pPr>
            <a:r>
              <a:rPr lang="en-US"/>
              <a:t>Check Out MO SW-PBS on Social Media:</a:t>
            </a:r>
            <a:endParaRPr/>
          </a:p>
        </p:txBody>
      </p:sp>
      <p:sp>
        <p:nvSpPr>
          <p:cNvPr id="339" name="Google Shape;339;p27"/>
          <p:cNvSpPr txBox="1"/>
          <p:nvPr>
            <p:ph idx="4294967295" type="body"/>
          </p:nvPr>
        </p:nvSpPr>
        <p:spPr>
          <a:xfrm>
            <a:off x="6823574" y="2597295"/>
            <a:ext cx="3886200" cy="619125"/>
          </a:xfrm>
          <a:prstGeom prst="rect">
            <a:avLst/>
          </a:prstGeom>
          <a:noFill/>
          <a:ln>
            <a:noFill/>
          </a:ln>
        </p:spPr>
        <p:txBody>
          <a:bodyPr anchorCtr="0" anchor="t" bIns="91425" lIns="91425" spcFirstLastPara="1" rIns="91425" wrap="square" tIns="91425">
            <a:normAutofit fontScale="62500" lnSpcReduction="20000"/>
          </a:bodyPr>
          <a:lstStyle/>
          <a:p>
            <a:pPr indent="0" lvl="0" marL="203200" rtl="0" algn="l">
              <a:lnSpc>
                <a:spcPct val="100000"/>
              </a:lnSpc>
              <a:spcBef>
                <a:spcPts val="0"/>
              </a:spcBef>
              <a:spcAft>
                <a:spcPts val="0"/>
              </a:spcAft>
              <a:buSzPct val="100000"/>
              <a:buNone/>
            </a:pPr>
            <a:r>
              <a:rPr b="1" lang="en-US"/>
              <a:t>Facilitator Contact Information:</a:t>
            </a:r>
            <a:endParaRPr/>
          </a:p>
          <a:p>
            <a:pPr indent="-12700" lvl="0" marL="342900" rtl="0" algn="l">
              <a:lnSpc>
                <a:spcPct val="100000"/>
              </a:lnSpc>
              <a:spcBef>
                <a:spcPts val="640"/>
              </a:spcBef>
              <a:spcAft>
                <a:spcPts val="0"/>
              </a:spcAft>
              <a:buSzPct val="100000"/>
              <a:buNone/>
            </a:pPr>
            <a:r>
              <a:t/>
            </a:r>
            <a:endParaRPr/>
          </a:p>
        </p:txBody>
      </p:sp>
      <p:sp>
        <p:nvSpPr>
          <p:cNvPr id="340" name="Google Shape;340;p27"/>
          <p:cNvSpPr txBox="1"/>
          <p:nvPr/>
        </p:nvSpPr>
        <p:spPr>
          <a:xfrm>
            <a:off x="1588333" y="3009404"/>
            <a:ext cx="2393146"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3">
                  <a:extLst>
                    <a:ext uri="{A12FA001-AC4F-418D-AE19-62706E023703}">
                      <ahyp:hlinkClr val="tx"/>
                    </a:ext>
                  </a:extLst>
                </a:hlinkClick>
              </a:rPr>
              <a:t>pbismissouri.org</a:t>
            </a:r>
            <a:endParaRPr b="0" i="0" sz="2100" u="none" cap="none" strike="noStrike">
              <a:solidFill>
                <a:srgbClr val="000000"/>
              </a:solidFill>
              <a:latin typeface="Arial"/>
              <a:ea typeface="Arial"/>
              <a:cs typeface="Arial"/>
              <a:sym typeface="Arial"/>
            </a:endParaRPr>
          </a:p>
        </p:txBody>
      </p:sp>
      <p:sp>
        <p:nvSpPr>
          <p:cNvPr id="341" name="Google Shape;341;p27"/>
          <p:cNvSpPr txBox="1"/>
          <p:nvPr/>
        </p:nvSpPr>
        <p:spPr>
          <a:xfrm>
            <a:off x="1561312" y="3818668"/>
            <a:ext cx="3244967" cy="4154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4">
                  <a:extLst>
                    <a:ext uri="{A12FA001-AC4F-418D-AE19-62706E023703}">
                      <ahyp:hlinkClr val="tx"/>
                    </a:ext>
                  </a:extLst>
                </a:hlinkClick>
              </a:rPr>
              <a:t>facebook.com/moswpbs</a:t>
            </a:r>
            <a:endParaRPr b="0" i="0" sz="2100" u="none" cap="none" strike="noStrike">
              <a:solidFill>
                <a:srgbClr val="000000"/>
              </a:solidFill>
              <a:latin typeface="Arial"/>
              <a:ea typeface="Arial"/>
              <a:cs typeface="Arial"/>
              <a:sym typeface="Arial"/>
            </a:endParaRPr>
          </a:p>
        </p:txBody>
      </p:sp>
      <p:sp>
        <p:nvSpPr>
          <p:cNvPr id="342" name="Google Shape;342;p27"/>
          <p:cNvSpPr txBox="1"/>
          <p:nvPr/>
        </p:nvSpPr>
        <p:spPr>
          <a:xfrm>
            <a:off x="1479487" y="4627932"/>
            <a:ext cx="3408600" cy="415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sng" cap="none" strike="noStrike">
                <a:solidFill>
                  <a:srgbClr val="000000"/>
                </a:solidFill>
                <a:latin typeface="Arial"/>
                <a:ea typeface="Arial"/>
                <a:cs typeface="Arial"/>
                <a:sym typeface="Arial"/>
                <a:hlinkClick r:id="rId5">
                  <a:extLst>
                    <a:ext uri="{A12FA001-AC4F-418D-AE19-62706E023703}">
                      <ahyp:hlinkClr val="tx"/>
                    </a:ext>
                  </a:extLst>
                </a:hlinkClick>
              </a:rPr>
              <a:t>instagram.com/moswpbs/</a:t>
            </a:r>
            <a:endParaRPr b="0" i="0" sz="1400" u="none" cap="none" strike="noStrike">
              <a:solidFill>
                <a:srgbClr val="000000"/>
              </a:solidFill>
              <a:latin typeface="Arial"/>
              <a:ea typeface="Arial"/>
              <a:cs typeface="Arial"/>
              <a:sym typeface="Arial"/>
            </a:endParaRPr>
          </a:p>
        </p:txBody>
      </p:sp>
      <p:sp>
        <p:nvSpPr>
          <p:cNvPr id="343" name="Google Shape;343;p27"/>
          <p:cNvSpPr txBox="1"/>
          <p:nvPr/>
        </p:nvSpPr>
        <p:spPr>
          <a:xfrm>
            <a:off x="7026291" y="3009391"/>
            <a:ext cx="3260700" cy="2678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List HERE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Blue Facebook Icon. &#10;" id="344" name="Google Shape;344;p27"/>
          <p:cNvPicPr preferRelativeResize="0"/>
          <p:nvPr/>
        </p:nvPicPr>
        <p:blipFill rotWithShape="1">
          <a:blip r:embed="rId6">
            <a:alphaModFix/>
          </a:blip>
          <a:srcRect b="0" l="0" r="0" t="0"/>
          <a:stretch/>
        </p:blipFill>
        <p:spPr>
          <a:xfrm>
            <a:off x="609600" y="3694158"/>
            <a:ext cx="619125" cy="619125"/>
          </a:xfrm>
          <a:prstGeom prst="rect">
            <a:avLst/>
          </a:prstGeom>
          <a:noFill/>
          <a:ln>
            <a:noFill/>
          </a:ln>
        </p:spPr>
      </p:pic>
      <p:pic>
        <p:nvPicPr>
          <p:cNvPr descr="White outline of state of Missouri with Missouri Schoolwide PBIS and green, yellow, red triangle on the inside. &#10;" id="345" name="Google Shape;345;p27"/>
          <p:cNvPicPr preferRelativeResize="0"/>
          <p:nvPr/>
        </p:nvPicPr>
        <p:blipFill rotWithShape="1">
          <a:blip r:embed="rId7">
            <a:alphaModFix/>
          </a:blip>
          <a:srcRect b="0" l="0" r="0" t="0"/>
          <a:stretch/>
        </p:blipFill>
        <p:spPr>
          <a:xfrm>
            <a:off x="660125" y="2994472"/>
            <a:ext cx="619125" cy="532235"/>
          </a:xfrm>
          <a:prstGeom prst="rect">
            <a:avLst/>
          </a:prstGeom>
          <a:noFill/>
          <a:ln>
            <a:noFill/>
          </a:ln>
        </p:spPr>
      </p:pic>
      <p:pic>
        <p:nvPicPr>
          <p:cNvPr descr="Purple, yellow, orange and red Instagram icon. &#10;" id="346" name="Google Shape;346;p27"/>
          <p:cNvPicPr preferRelativeResize="0"/>
          <p:nvPr/>
        </p:nvPicPr>
        <p:blipFill rotWithShape="1">
          <a:blip r:embed="rId8">
            <a:alphaModFix/>
          </a:blip>
          <a:srcRect b="0" l="0" r="0" t="0"/>
          <a:stretch/>
        </p:blipFill>
        <p:spPr>
          <a:xfrm>
            <a:off x="653039" y="4626447"/>
            <a:ext cx="532225" cy="5322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92" name="Shape 92"/>
        <p:cNvGrpSpPr/>
        <p:nvPr/>
      </p:nvGrpSpPr>
      <p:grpSpPr>
        <a:xfrm>
          <a:off x="0" y="0"/>
          <a:ext cx="0" cy="0"/>
          <a:chOff x="0" y="0"/>
          <a:chExt cx="0" cy="0"/>
        </a:xfrm>
      </p:grpSpPr>
      <p:sp>
        <p:nvSpPr>
          <p:cNvPr id="93" name="Google Shape;93;p7"/>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Introductions</a:t>
            </a:r>
            <a:endParaRPr/>
          </a:p>
        </p:txBody>
      </p:sp>
      <p:sp>
        <p:nvSpPr>
          <p:cNvPr id="94" name="Google Shape;94;p7"/>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g26f9a9b4d1b_0_5"/>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Handouts</a:t>
            </a:r>
            <a:endParaRPr/>
          </a:p>
        </p:txBody>
      </p:sp>
      <p:sp>
        <p:nvSpPr>
          <p:cNvPr id="100" name="Google Shape;100;g26f9a9b4d1b_0_5"/>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457200" lvl="0" marL="685800" marR="0" rtl="0" algn="l">
              <a:lnSpc>
                <a:spcPct val="100000"/>
              </a:lnSpc>
              <a:spcBef>
                <a:spcPts val="640"/>
              </a:spcBef>
              <a:spcAft>
                <a:spcPts val="0"/>
              </a:spcAft>
              <a:buClr>
                <a:srgbClr val="FF0000"/>
              </a:buClr>
              <a:buSzPts val="3200"/>
              <a:buFont typeface="Arial"/>
              <a:buChar char="•"/>
            </a:pPr>
            <a:r>
              <a:rPr lang="en-US"/>
              <a:t>Student Identification Process Guide</a:t>
            </a:r>
            <a:endParaRPr/>
          </a:p>
          <a:p>
            <a:pPr indent="-457200" lvl="0" marL="685800" marR="0" rtl="0" algn="l">
              <a:lnSpc>
                <a:spcPct val="100000"/>
              </a:lnSpc>
              <a:spcBef>
                <a:spcPts val="640"/>
              </a:spcBef>
              <a:spcAft>
                <a:spcPts val="0"/>
              </a:spcAft>
              <a:buClr>
                <a:srgbClr val="FF0000"/>
              </a:buClr>
              <a:buSzPts val="3200"/>
              <a:buFont typeface="Arial"/>
              <a:buChar char="•"/>
            </a:pPr>
            <a:r>
              <a:rPr lang="en-US"/>
              <a:t>Example Criteria Measures </a:t>
            </a:r>
            <a:endParaRPr/>
          </a:p>
          <a:p>
            <a:pPr indent="-457200" lvl="0" marL="685800" marR="0" rtl="0" algn="l">
              <a:lnSpc>
                <a:spcPct val="100000"/>
              </a:lnSpc>
              <a:spcBef>
                <a:spcPts val="640"/>
              </a:spcBef>
              <a:spcAft>
                <a:spcPts val="0"/>
              </a:spcAft>
              <a:buSzPts val="3200"/>
              <a:buChar char="•"/>
            </a:pPr>
            <a:r>
              <a:rPr lang="en-US"/>
              <a:t>Template Criteria Measures</a:t>
            </a:r>
            <a:endParaRPr/>
          </a:p>
          <a:p>
            <a:pPr indent="-457200" lvl="0" marL="685800" marR="0" rtl="0" algn="l">
              <a:lnSpc>
                <a:spcPct val="100000"/>
              </a:lnSpc>
              <a:spcBef>
                <a:spcPts val="640"/>
              </a:spcBef>
              <a:spcAft>
                <a:spcPts val="0"/>
              </a:spcAft>
              <a:buClr>
                <a:srgbClr val="FF0000"/>
              </a:buClr>
              <a:buSzPts val="3200"/>
              <a:buFont typeface="Arial"/>
              <a:buChar char="•"/>
            </a:pPr>
            <a:r>
              <a:rPr lang="en-US"/>
              <a:t>Example Advanced Tiers Teacher Nomination Form</a:t>
            </a:r>
            <a:endParaRPr/>
          </a:p>
          <a:p>
            <a:pPr indent="-457200" lvl="0" marL="685800" marR="0" rtl="0" algn="l">
              <a:lnSpc>
                <a:spcPct val="100000"/>
              </a:lnSpc>
              <a:spcBef>
                <a:spcPts val="640"/>
              </a:spcBef>
              <a:spcAft>
                <a:spcPts val="0"/>
              </a:spcAft>
              <a:buClr>
                <a:srgbClr val="FF0000"/>
              </a:buClr>
              <a:buSzPts val="3200"/>
              <a:buFont typeface="Arial"/>
              <a:buChar char="•"/>
            </a:pPr>
            <a:r>
              <a:rPr lang="en-US"/>
              <a:t>Universal Screening Instruments  (At-a-Glance)</a:t>
            </a:r>
            <a:endParaRPr/>
          </a:p>
          <a:p>
            <a:pPr indent="-457200" lvl="0" marL="685800" rtl="0" algn="l">
              <a:lnSpc>
                <a:spcPct val="100000"/>
              </a:lnSpc>
              <a:spcBef>
                <a:spcPts val="640"/>
              </a:spcBef>
              <a:spcAft>
                <a:spcPts val="0"/>
              </a:spcAft>
              <a:buSzPts val="3200"/>
              <a:buChar char="•"/>
            </a:pPr>
            <a:r>
              <a:rPr lang="en-US"/>
              <a:t>Evaluating Universal Screeners</a:t>
            </a:r>
            <a:endParaRPr/>
          </a:p>
          <a:p>
            <a:pPr indent="-457200" lvl="0" marL="685800" marR="0" rtl="0" algn="l">
              <a:lnSpc>
                <a:spcPct val="100000"/>
              </a:lnSpc>
              <a:spcBef>
                <a:spcPts val="640"/>
              </a:spcBef>
              <a:spcAft>
                <a:spcPts val="0"/>
              </a:spcAft>
              <a:buClr>
                <a:srgbClr val="FF0000"/>
              </a:buClr>
              <a:buSzPts val="3200"/>
              <a:buFont typeface="Arial"/>
              <a:buChar char="•"/>
            </a:pPr>
            <a:r>
              <a:rPr lang="en-US"/>
              <a:t>Universal Screening Considerations</a:t>
            </a:r>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9"/>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Lesson Description</a:t>
            </a:r>
            <a:endParaRPr/>
          </a:p>
        </p:txBody>
      </p:sp>
      <p:sp>
        <p:nvSpPr>
          <p:cNvPr id="107" name="Google Shape;107;p9"/>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rPr lang="en-US"/>
              <a:t>This lesson guides Advanced Tiers Teams through creating</a:t>
            </a:r>
            <a:endParaRPr/>
          </a:p>
          <a:p>
            <a:pPr indent="-228600" lvl="0" marL="457200" marR="0" rtl="0" algn="l">
              <a:lnSpc>
                <a:spcPct val="100000"/>
              </a:lnSpc>
              <a:spcBef>
                <a:spcPts val="640"/>
              </a:spcBef>
              <a:spcAft>
                <a:spcPts val="0"/>
              </a:spcAft>
              <a:buClr>
                <a:srgbClr val="FF0000"/>
              </a:buClr>
              <a:buSzPts val="3200"/>
              <a:buFont typeface="Arial"/>
              <a:buNone/>
            </a:pPr>
            <a:r>
              <a:rPr lang="en-US"/>
              <a:t>systems to identify students who may need additional support</a:t>
            </a:r>
            <a:endParaRPr/>
          </a:p>
          <a:p>
            <a:pPr indent="-228600" lvl="0" marL="457200" marR="0" rtl="0" algn="l">
              <a:lnSpc>
                <a:spcPct val="100000"/>
              </a:lnSpc>
              <a:spcBef>
                <a:spcPts val="640"/>
              </a:spcBef>
              <a:spcAft>
                <a:spcPts val="0"/>
              </a:spcAft>
              <a:buClr>
                <a:srgbClr val="FF0000"/>
              </a:buClr>
              <a:buSzPts val="3200"/>
              <a:buFont typeface="Arial"/>
              <a:buNone/>
            </a:pPr>
            <a:r>
              <a:rPr lang="en-US"/>
              <a:t>using these three systems: </a:t>
            </a:r>
            <a:endParaRPr/>
          </a:p>
          <a:p>
            <a:pPr indent="-457200" lvl="0" marL="685800" rtl="0" algn="l">
              <a:lnSpc>
                <a:spcPct val="100000"/>
              </a:lnSpc>
              <a:spcBef>
                <a:spcPts val="640"/>
              </a:spcBef>
              <a:spcAft>
                <a:spcPts val="0"/>
              </a:spcAft>
              <a:buSzPts val="3200"/>
              <a:buChar char="•"/>
            </a:pPr>
            <a:r>
              <a:rPr lang="en-US"/>
              <a:t>review existing school data</a:t>
            </a:r>
            <a:endParaRPr/>
          </a:p>
          <a:p>
            <a:pPr indent="-457200" lvl="0" marL="685800" rtl="0" algn="l">
              <a:lnSpc>
                <a:spcPct val="100000"/>
              </a:lnSpc>
              <a:spcBef>
                <a:spcPts val="640"/>
              </a:spcBef>
              <a:spcAft>
                <a:spcPts val="0"/>
              </a:spcAft>
              <a:buSzPts val="3200"/>
              <a:buChar char="•"/>
            </a:pPr>
            <a:r>
              <a:rPr lang="en-US"/>
              <a:t>nomination process</a:t>
            </a:r>
            <a:endParaRPr/>
          </a:p>
          <a:p>
            <a:pPr indent="-457200" lvl="0" marL="685800" rtl="0" algn="l">
              <a:lnSpc>
                <a:spcPct val="100000"/>
              </a:lnSpc>
              <a:spcBef>
                <a:spcPts val="640"/>
              </a:spcBef>
              <a:spcAft>
                <a:spcPts val="0"/>
              </a:spcAft>
              <a:buSzPts val="3200"/>
              <a:buChar char="•"/>
            </a:pPr>
            <a:r>
              <a:rPr lang="en-US"/>
              <a:t>universal screening process. </a:t>
            </a:r>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0"/>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b="1" lang="en-US"/>
              <a:t>Lesson Outcomes</a:t>
            </a:r>
            <a:endParaRPr/>
          </a:p>
        </p:txBody>
      </p:sp>
      <p:sp>
        <p:nvSpPr>
          <p:cNvPr id="114" name="Google Shape;114;p10"/>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0"/>
              </a:spcAft>
              <a:buSzPts val="3200"/>
              <a:buNone/>
            </a:pPr>
            <a:r>
              <a:rPr i="1" lang="en-US">
                <a:solidFill>
                  <a:srgbClr val="008000"/>
                </a:solidFill>
              </a:rPr>
              <a:t>At the end of this session, you will be able to…</a:t>
            </a:r>
            <a:endParaRPr/>
          </a:p>
          <a:p>
            <a:pPr indent="0" lvl="0" marL="0" rtl="0" algn="l">
              <a:lnSpc>
                <a:spcPct val="100000"/>
              </a:lnSpc>
              <a:spcBef>
                <a:spcPts val="1091"/>
              </a:spcBef>
              <a:spcAft>
                <a:spcPts val="0"/>
              </a:spcAft>
              <a:buSzPts val="3200"/>
              <a:buNone/>
            </a:pPr>
            <a:r>
              <a:rPr b="0" i="0" lang="en-US" sz="3200" u="none" strike="noStrike">
                <a:solidFill>
                  <a:srgbClr val="000000"/>
                </a:solidFill>
                <a:latin typeface="Calibri"/>
                <a:ea typeface="Calibri"/>
                <a:cs typeface="Calibri"/>
                <a:sym typeface="Calibri"/>
              </a:rPr>
              <a:t>Create a system to…</a:t>
            </a:r>
            <a:endParaRPr b="0" i="0" sz="3200" u="none" strike="noStrike">
              <a:solidFill>
                <a:srgbClr val="FF0000"/>
              </a:solidFill>
              <a:latin typeface="Arial"/>
              <a:ea typeface="Arial"/>
              <a:cs typeface="Arial"/>
              <a:sym typeface="Arial"/>
            </a:endParaRPr>
          </a:p>
          <a:p>
            <a:pPr indent="-285750" lvl="1" marL="742950" rtl="0" algn="l">
              <a:lnSpc>
                <a:spcPct val="100000"/>
              </a:lnSpc>
              <a:spcBef>
                <a:spcPts val="0"/>
              </a:spcBef>
              <a:spcAft>
                <a:spcPts val="0"/>
              </a:spcAft>
              <a:buSzPts val="2800"/>
              <a:buFont typeface="Arial"/>
              <a:buChar char="•"/>
            </a:pPr>
            <a:r>
              <a:rPr lang="en-US" sz="2400">
                <a:solidFill>
                  <a:srgbClr val="000000"/>
                </a:solidFill>
              </a:rPr>
              <a:t>R</a:t>
            </a:r>
            <a:r>
              <a:rPr b="0" i="0" lang="en-US" sz="2400" u="none" strike="noStrike">
                <a:solidFill>
                  <a:srgbClr val="000000"/>
                </a:solidFill>
                <a:latin typeface="Calibri"/>
                <a:ea typeface="Calibri"/>
                <a:cs typeface="Calibri"/>
                <a:sym typeface="Calibri"/>
              </a:rPr>
              <a:t>eview existing school data </a:t>
            </a:r>
            <a:endParaRPr b="0" i="0" sz="2400" u="none" strike="noStrike">
              <a:solidFill>
                <a:srgbClr val="FF0000"/>
              </a:solidFill>
              <a:latin typeface="Arial"/>
              <a:ea typeface="Arial"/>
              <a:cs typeface="Arial"/>
              <a:sym typeface="Arial"/>
            </a:endParaRPr>
          </a:p>
          <a:p>
            <a:pPr indent="-285750" lvl="1" marL="742950" rtl="0" algn="l">
              <a:lnSpc>
                <a:spcPct val="100000"/>
              </a:lnSpc>
              <a:spcBef>
                <a:spcPts val="0"/>
              </a:spcBef>
              <a:spcAft>
                <a:spcPts val="0"/>
              </a:spcAft>
              <a:buSzPts val="2800"/>
              <a:buFont typeface="Arial"/>
              <a:buChar char="•"/>
            </a:pPr>
            <a:r>
              <a:rPr b="0" i="0" lang="en-US" sz="2400" u="none" strike="noStrike">
                <a:solidFill>
                  <a:srgbClr val="000000"/>
                </a:solidFill>
                <a:latin typeface="Calibri"/>
                <a:ea typeface="Calibri"/>
                <a:cs typeface="Calibri"/>
                <a:sym typeface="Calibri"/>
              </a:rPr>
              <a:t>Utilize a nomination process </a:t>
            </a:r>
            <a:endParaRPr b="0" i="0" sz="2400" u="none" strike="noStrike">
              <a:solidFill>
                <a:srgbClr val="FF0000"/>
              </a:solidFill>
              <a:latin typeface="Arial"/>
              <a:ea typeface="Arial"/>
              <a:cs typeface="Arial"/>
              <a:sym typeface="Arial"/>
            </a:endParaRPr>
          </a:p>
          <a:p>
            <a:pPr indent="-285750" lvl="1" marL="742950" rtl="0" algn="l">
              <a:lnSpc>
                <a:spcPct val="100000"/>
              </a:lnSpc>
              <a:spcBef>
                <a:spcPts val="0"/>
              </a:spcBef>
              <a:spcAft>
                <a:spcPts val="0"/>
              </a:spcAft>
              <a:buSzPts val="2800"/>
              <a:buFont typeface="Arial"/>
              <a:buChar char="•"/>
            </a:pPr>
            <a:r>
              <a:rPr b="0" i="0" lang="en-US" sz="2400" u="none" strike="noStrike">
                <a:solidFill>
                  <a:srgbClr val="000000"/>
                </a:solidFill>
                <a:latin typeface="Calibri"/>
                <a:ea typeface="Calibri"/>
                <a:cs typeface="Calibri"/>
                <a:sym typeface="Calibri"/>
              </a:rPr>
              <a:t>Utilize a universal screening process </a:t>
            </a:r>
            <a:endParaRPr b="0" i="0" sz="2400" u="none" strike="noStrike">
              <a:solidFill>
                <a:srgbClr val="FF0000"/>
              </a:solidFill>
              <a:latin typeface="Arial"/>
              <a:ea typeface="Arial"/>
              <a:cs typeface="Arial"/>
              <a:sym typeface="Arial"/>
            </a:endParaRPr>
          </a:p>
          <a:p>
            <a:pPr indent="0" lvl="0" marL="0" rtl="0" algn="l">
              <a:lnSpc>
                <a:spcPct val="100000"/>
              </a:lnSpc>
              <a:spcBef>
                <a:spcPts val="1091"/>
              </a:spcBef>
              <a:spcAft>
                <a:spcPts val="0"/>
              </a:spcAft>
              <a:buSzPts val="3200"/>
              <a:buNone/>
            </a:pPr>
            <a:r>
              <a:rPr lang="en-US">
                <a:solidFill>
                  <a:srgbClr val="000000"/>
                </a:solidFill>
                <a:latin typeface="Calibri"/>
                <a:ea typeface="Calibri"/>
                <a:cs typeface="Calibri"/>
                <a:sym typeface="Calibri"/>
              </a:rPr>
              <a:t>In order to </a:t>
            </a:r>
            <a:r>
              <a:rPr b="0" i="0" lang="en-US" sz="3200" u="none" strike="noStrike">
                <a:solidFill>
                  <a:srgbClr val="000000"/>
                </a:solidFill>
                <a:latin typeface="Calibri"/>
                <a:ea typeface="Calibri"/>
                <a:cs typeface="Calibri"/>
                <a:sym typeface="Calibri"/>
              </a:rPr>
              <a:t>identify students who may need additional support.</a:t>
            </a:r>
            <a:endParaRPr b="0"/>
          </a:p>
          <a:p>
            <a:pPr indent="0" lvl="0" marL="25400" rtl="0" algn="l">
              <a:lnSpc>
                <a:spcPct val="100000"/>
              </a:lnSpc>
              <a:spcBef>
                <a:spcPts val="640"/>
              </a:spcBef>
              <a:spcAft>
                <a:spcPts val="0"/>
              </a:spcAft>
              <a:buSzPts val="3200"/>
              <a:buNone/>
            </a:pPr>
            <a:br>
              <a:rPr lang="en-US"/>
            </a:br>
            <a:endParaRPr/>
          </a:p>
          <a:p>
            <a:pPr indent="0" lvl="0" marL="0" rtl="0" algn="ctr">
              <a:lnSpc>
                <a:spcPct val="100000"/>
              </a:lnSpc>
              <a:spcBef>
                <a:spcPts val="451"/>
              </a:spcBef>
              <a:spcAft>
                <a:spcPts val="0"/>
              </a:spcAft>
              <a:buSzPts val="225"/>
              <a:buNone/>
            </a:pPr>
            <a:r>
              <a:t/>
            </a:r>
            <a:endParaRPr i="1" sz="225">
              <a:solidFill>
                <a:srgbClr val="008000"/>
              </a:solidFill>
            </a:endParaRPr>
          </a:p>
          <a:p>
            <a:pPr indent="0" lvl="0" marL="342900" rtl="0" algn="l">
              <a:lnSpc>
                <a:spcPct val="100000"/>
              </a:lnSpc>
              <a:spcBef>
                <a:spcPts val="1091"/>
              </a:spcBef>
              <a:spcAft>
                <a:spcPts val="0"/>
              </a:spcAft>
              <a:buSzPts val="32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g26f9a9b4d1b_0_13"/>
          <p:cNvSpPr txBox="1"/>
          <p:nvPr>
            <p:ph type="title"/>
          </p:nvPr>
        </p:nvSpPr>
        <p:spPr>
          <a:xfrm>
            <a:off x="609600" y="274637"/>
            <a:ext cx="10972800" cy="1143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4400"/>
              <a:buFont typeface="Calibri"/>
              <a:buNone/>
            </a:pPr>
            <a:r>
              <a:rPr lang="en-US"/>
              <a:t>Rationale</a:t>
            </a:r>
            <a:endParaRPr/>
          </a:p>
        </p:txBody>
      </p:sp>
      <p:sp>
        <p:nvSpPr>
          <p:cNvPr id="120" name="Google Shape;120;g26f9a9b4d1b_0_13"/>
          <p:cNvSpPr txBox="1"/>
          <p:nvPr>
            <p:ph idx="1" type="body"/>
          </p:nvPr>
        </p:nvSpPr>
        <p:spPr>
          <a:xfrm>
            <a:off x="609600" y="1600201"/>
            <a:ext cx="10972800" cy="4525963"/>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640"/>
              </a:spcBef>
              <a:spcAft>
                <a:spcPts val="0"/>
              </a:spcAft>
              <a:buClr>
                <a:srgbClr val="FF0000"/>
              </a:buClr>
              <a:buSzPts val="3200"/>
              <a:buFont typeface="Arial"/>
              <a:buNone/>
            </a:pPr>
            <a:r>
              <a:rPr lang="en-US"/>
              <a:t>The Student Identification Process assists teams with early</a:t>
            </a:r>
            <a:endParaRPr/>
          </a:p>
          <a:p>
            <a:pPr indent="-228600" lvl="0" marL="457200" marR="0" rtl="0" algn="l">
              <a:lnSpc>
                <a:spcPct val="100000"/>
              </a:lnSpc>
              <a:spcBef>
                <a:spcPts val="640"/>
              </a:spcBef>
              <a:spcAft>
                <a:spcPts val="0"/>
              </a:spcAft>
              <a:buClr>
                <a:srgbClr val="FF0000"/>
              </a:buClr>
              <a:buSzPts val="3200"/>
              <a:buFont typeface="Arial"/>
              <a:buNone/>
            </a:pPr>
            <a:r>
              <a:rPr lang="en-US"/>
              <a:t>identification of students whose behaviors are:</a:t>
            </a:r>
            <a:endParaRPr/>
          </a:p>
          <a:p>
            <a:pPr indent="-457200" lvl="1" marL="1143000" rtl="0" algn="l">
              <a:lnSpc>
                <a:spcPct val="100000"/>
              </a:lnSpc>
              <a:spcBef>
                <a:spcPts val="560"/>
              </a:spcBef>
              <a:spcAft>
                <a:spcPts val="0"/>
              </a:spcAft>
              <a:buSzPts val="2800"/>
              <a:buChar char="•"/>
            </a:pPr>
            <a:r>
              <a:rPr lang="en-US"/>
              <a:t>impacting their ability to learn </a:t>
            </a:r>
            <a:endParaRPr/>
          </a:p>
          <a:p>
            <a:pPr indent="-457200" lvl="1" marL="1143000" rtl="0" algn="l">
              <a:lnSpc>
                <a:spcPct val="100000"/>
              </a:lnSpc>
              <a:spcBef>
                <a:spcPts val="560"/>
              </a:spcBef>
              <a:spcAft>
                <a:spcPts val="0"/>
              </a:spcAft>
              <a:buSzPts val="2800"/>
              <a:buChar char="•"/>
            </a:pPr>
            <a:r>
              <a:rPr lang="en-US"/>
              <a:t>are unresponsive to universal practices</a:t>
            </a:r>
            <a:endParaRPr/>
          </a:p>
          <a:p>
            <a:pPr indent="-228600" lvl="0" marL="457200" marR="0" rtl="0" algn="l">
              <a:lnSpc>
                <a:spcPct val="100000"/>
              </a:lnSpc>
              <a:spcBef>
                <a:spcPts val="640"/>
              </a:spcBef>
              <a:spcAft>
                <a:spcPts val="0"/>
              </a:spcAft>
              <a:buClr>
                <a:srgbClr val="FF0000"/>
              </a:buClr>
              <a:buSzPts val="3200"/>
              <a:buFont typeface="Arial"/>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 SWPBS Pre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005CE87BB0324EA832688D3E004320" ma:contentTypeVersion="16" ma:contentTypeDescription="Create a new document." ma:contentTypeScope="" ma:versionID="12075794c8430df664f543d9325e0c1c">
  <xsd:schema xmlns:xsd="http://www.w3.org/2001/XMLSchema" xmlns:xs="http://www.w3.org/2001/XMLSchema" xmlns:p="http://schemas.microsoft.com/office/2006/metadata/properties" xmlns:ns2="abf19523-dd3e-44b4-aa5b-ebc923d065a5" xmlns:ns3="bc1253f3-7ed0-403d-91ae-a3ec36b7534c" targetNamespace="http://schemas.microsoft.com/office/2006/metadata/properties" ma:root="true" ma:fieldsID="cd4cf56d037f1281669cf8c1466fce7b" ns2:_="" ns3:_="">
    <xsd:import namespace="abf19523-dd3e-44b4-aa5b-ebc923d065a5"/>
    <xsd:import namespace="bc1253f3-7ed0-403d-91ae-a3ec36b753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BillingMetadata" minOccurs="0"/>
                <xsd:element ref="ns2:MediaLengthInSeconds" minOccurs="0"/>
                <xsd:element ref="ns2:Inputted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f19523-dd3e-44b4-aa5b-ebc923d065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ab86591-d70f-4a96-900c-bfbe5e6a318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Inputteddata" ma:index="22" nillable="true" ma:displayName="Inputted data" ma:default="0" ma:description="did I put it in yet? Yes or No" ma:format="Dropdown" ma:internalName="Inputteddata">
      <xsd:simpleType>
        <xsd:restriction base="dms:Boolean"/>
      </xsd:simpleType>
    </xsd:element>
    <xsd:element name="Notes" ma:index="2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1253f3-7ed0-403d-91ae-a3ec36b7534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962a2b7-3efe-4cb0-9e1e-e8f1afe90310}" ma:internalName="TaxCatchAll" ma:showField="CatchAllData" ma:web="bc1253f3-7ed0-403d-91ae-a3ec36b753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c1253f3-7ed0-403d-91ae-a3ec36b7534c" xsi:nil="true"/>
    <Notes xmlns="abf19523-dd3e-44b4-aa5b-ebc923d065a5" xsi:nil="true"/>
    <lcf76f155ced4ddcb4097134ff3c332f xmlns="abf19523-dd3e-44b4-aa5b-ebc923d065a5">
      <Terms xmlns="http://schemas.microsoft.com/office/infopath/2007/PartnerControls"/>
    </lcf76f155ced4ddcb4097134ff3c332f>
    <Inputteddata xmlns="abf19523-dd3e-44b4-aa5b-ebc923d065a5">false</Inputteddata>
  </documentManagement>
</p:properties>
</file>

<file path=customXml/itemProps1.xml><?xml version="1.0" encoding="utf-8"?>
<ds:datastoreItem xmlns:ds="http://schemas.openxmlformats.org/officeDocument/2006/customXml" ds:itemID="{C1946696-D87B-4A57-9ECD-31683355AD46}"/>
</file>

<file path=customXml/itemProps2.xml><?xml version="1.0" encoding="utf-8"?>
<ds:datastoreItem xmlns:ds="http://schemas.openxmlformats.org/officeDocument/2006/customXml" ds:itemID="{B0176E53-A65D-4EF3-A78E-278813BC4EF0}"/>
</file>

<file path=customXml/itemProps3.xml><?xml version="1.0" encoding="utf-8"?>
<ds:datastoreItem xmlns:ds="http://schemas.openxmlformats.org/officeDocument/2006/customXml" ds:itemID="{9BEEF2B6-0805-4F6F-A9D2-33C827E289FB}"/>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Way, Gordon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0x010100AF005CE87BB0324EA832688D3E004320</vt:lpwstr>
  </property>
</Properties>
</file>